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60" r:id="rId4"/>
    <p:sldId id="262" r:id="rId5"/>
    <p:sldId id="264" r:id="rId6"/>
    <p:sldId id="263" r:id="rId7"/>
    <p:sldId id="267" r:id="rId8"/>
    <p:sldId id="266" r:id="rId9"/>
    <p:sldId id="269" r:id="rId10"/>
    <p:sldId id="268" r:id="rId11"/>
    <p:sldId id="270" r:id="rId12"/>
    <p:sldId id="259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6EA"/>
    <a:srgbClr val="92ACF6"/>
    <a:srgbClr val="83A1F5"/>
    <a:srgbClr val="4D51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65424" autoAdjust="0"/>
  </p:normalViewPr>
  <p:slideViewPr>
    <p:cSldViewPr>
      <p:cViewPr>
        <p:scale>
          <a:sx n="70" d="100"/>
          <a:sy n="70" d="100"/>
        </p:scale>
        <p:origin x="-1386" y="-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A48ED3-6F5B-48E9-978E-4026E5337CFA}" type="datetimeFigureOut">
              <a:rPr lang="pt-BR" smtClean="0"/>
              <a:t>13/02/2012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38D904-DF55-4BBF-A7F8-C705E60C39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6895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249212-0A3A-4B10-8891-0C3C5A1F6C23}" type="datetimeFigureOut">
              <a:rPr lang="pt-BR" smtClean="0"/>
              <a:pPr/>
              <a:t>13/02/2012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2D5714-F017-41D1-8BF8-F3476E42AE2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370998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jpe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 userDrawn="1"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910" y="0"/>
            <a:ext cx="2345662" cy="6858000"/>
          </a:xfrm>
          <a:prstGeom prst="rect">
            <a:avLst/>
          </a:prstGeom>
        </p:spPr>
      </p:pic>
      <p:sp>
        <p:nvSpPr>
          <p:cNvPr id="2" name="CaixaDeTexto 1"/>
          <p:cNvSpPr txBox="1"/>
          <p:nvPr userDrawn="1"/>
        </p:nvSpPr>
        <p:spPr>
          <a:xfrm>
            <a:off x="1259632" y="6309320"/>
            <a:ext cx="7848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18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www.place.com.br</a:t>
            </a:r>
            <a:endParaRPr lang="pt-BR" sz="1800" b="1" dirty="0">
              <a:solidFill>
                <a:schemeClr val="tx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" name="CaixaDeTexto 8"/>
          <p:cNvSpPr txBox="1"/>
          <p:nvPr userDrawn="1"/>
        </p:nvSpPr>
        <p:spPr>
          <a:xfrm>
            <a:off x="251520" y="6236349"/>
            <a:ext cx="5040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8B186AD9-7061-4251-BA8A-3DC2AAB57E7E}" type="slidenum">
              <a:rPr lang="pt-BR" sz="1100" b="1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‹nº›</a:t>
            </a:fld>
            <a:endParaRPr lang="pt-BR" sz="1100" b="1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7" name="Espaço Reservado para Texto 16"/>
          <p:cNvSpPr>
            <a:spLocks noGrp="1"/>
          </p:cNvSpPr>
          <p:nvPr>
            <p:ph type="body" sz="quarter" idx="10" hasCustomPrompt="1"/>
          </p:nvPr>
        </p:nvSpPr>
        <p:spPr>
          <a:xfrm>
            <a:off x="1835696" y="3465252"/>
            <a:ext cx="6696744" cy="539812"/>
          </a:xfrm>
          <a:prstGeom prst="rect">
            <a:avLst/>
          </a:prstGeom>
        </p:spPr>
        <p:txBody>
          <a:bodyPr/>
          <a:lstStyle>
            <a:lvl1pPr marL="0" algn="ctr" defTabSz="914400" rtl="0" eaLnBrk="1" latinLnBrk="0" hangingPunct="1">
              <a:buNone/>
              <a:defRPr lang="pt-BR" sz="2800" b="1" kern="1200" cap="small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pt-BR" dirty="0" smtClean="0"/>
              <a:t>Clique para editar o seu tema</a:t>
            </a:r>
          </a:p>
        </p:txBody>
      </p:sp>
      <p:sp>
        <p:nvSpPr>
          <p:cNvPr id="19" name="Espaço Reservado para Texto 18"/>
          <p:cNvSpPr>
            <a:spLocks noGrp="1"/>
          </p:cNvSpPr>
          <p:nvPr>
            <p:ph type="body" sz="quarter" idx="11" hasCustomPrompt="1"/>
          </p:nvPr>
        </p:nvSpPr>
        <p:spPr>
          <a:xfrm>
            <a:off x="2411760" y="4005064"/>
            <a:ext cx="5688632" cy="288032"/>
          </a:xfrm>
          <a:prstGeom prst="rect">
            <a:avLst/>
          </a:prstGeom>
        </p:spPr>
        <p:txBody>
          <a:bodyPr/>
          <a:lstStyle>
            <a:lvl1pPr algn="ctr">
              <a:buNone/>
              <a:defRPr sz="1800" baseline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pt-BR" dirty="0" smtClean="0"/>
              <a:t>Clique para editar a descrição</a:t>
            </a:r>
            <a:endParaRPr lang="pt-BR" dirty="0"/>
          </a:p>
        </p:txBody>
      </p:sp>
      <p:sp>
        <p:nvSpPr>
          <p:cNvPr id="13" name="CaixaDeTexto 12"/>
          <p:cNvSpPr txBox="1"/>
          <p:nvPr userDrawn="1"/>
        </p:nvSpPr>
        <p:spPr>
          <a:xfrm rot="16200000">
            <a:off x="8316706" y="3364976"/>
            <a:ext cx="151216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7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DOCUMENTO</a:t>
            </a:r>
            <a:r>
              <a:rPr lang="pt-BR" sz="700" b="1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INTERNO</a:t>
            </a:r>
            <a:endParaRPr lang="pt-BR" sz="700" b="1" dirty="0" smtClean="0">
              <a:solidFill>
                <a:schemeClr val="tx1">
                  <a:lumMod val="65000"/>
                  <a:lumOff val="3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1" name="Imagem 10"/>
          <p:cNvPicPr>
            <a:picLocks noChangeAspect="1"/>
          </p:cNvPicPr>
          <p:nvPr userDrawn="1"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1920" y="1415147"/>
            <a:ext cx="5416143" cy="158180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tângulo 3"/>
          <p:cNvSpPr/>
          <p:nvPr userDrawn="1"/>
        </p:nvSpPr>
        <p:spPr>
          <a:xfrm>
            <a:off x="2339752" y="1561376"/>
            <a:ext cx="5544616" cy="1435576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" name="Imagem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116632"/>
            <a:ext cx="2808312" cy="965849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6306300"/>
            <a:ext cx="1016386" cy="41495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 userDrawn="1"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78"/>
          <a:stretch/>
        </p:blipFill>
        <p:spPr>
          <a:xfrm flipV="1">
            <a:off x="0" y="5768765"/>
            <a:ext cx="7164287" cy="1089233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>
          <a:xfrm>
            <a:off x="395536" y="1268760"/>
            <a:ext cx="8219256" cy="4500005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lnSpc>
                <a:spcPct val="150000"/>
              </a:lnSpc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lnSpc>
                <a:spcPct val="150000"/>
              </a:lnSpc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t-BR" dirty="0" smtClean="0"/>
              <a:t>Clique para editar o texto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6064170"/>
            <a:ext cx="2308142" cy="79382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0" y="188640"/>
            <a:ext cx="9144000" cy="634082"/>
          </a:xfrm>
          <a:prstGeom prst="rect">
            <a:avLst/>
          </a:prstGeom>
        </p:spPr>
        <p:txBody>
          <a:bodyPr anchor="ctr"/>
          <a:lstStyle>
            <a:lvl1pPr algn="l">
              <a:defRPr sz="2800" b="1" cap="small" baseline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pt-BR" dirty="0" smtClean="0"/>
              <a:t>Clique para editar o título</a:t>
            </a:r>
            <a:endParaRPr lang="pt-BR" dirty="0"/>
          </a:p>
        </p:txBody>
      </p:sp>
      <p:grpSp>
        <p:nvGrpSpPr>
          <p:cNvPr id="17" name="Grupo 16"/>
          <p:cNvGrpSpPr/>
          <p:nvPr userDrawn="1"/>
        </p:nvGrpSpPr>
        <p:grpSpPr>
          <a:xfrm flipV="1">
            <a:off x="0" y="836734"/>
            <a:ext cx="9144000" cy="71988"/>
            <a:chOff x="-36512" y="1268774"/>
            <a:chExt cx="9144000" cy="60596"/>
          </a:xfrm>
        </p:grpSpPr>
        <p:cxnSp>
          <p:nvCxnSpPr>
            <p:cNvPr id="18" name="Conector reto 17"/>
            <p:cNvCxnSpPr/>
            <p:nvPr userDrawn="1"/>
          </p:nvCxnSpPr>
          <p:spPr>
            <a:xfrm flipV="1">
              <a:off x="-36512" y="1268774"/>
              <a:ext cx="9144000" cy="26128"/>
            </a:xfrm>
            <a:prstGeom prst="line">
              <a:avLst/>
            </a:prstGeom>
            <a:ln w="508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ector reto 18"/>
            <p:cNvCxnSpPr/>
            <p:nvPr userDrawn="1"/>
          </p:nvCxnSpPr>
          <p:spPr>
            <a:xfrm flipV="1">
              <a:off x="-36512" y="1303242"/>
              <a:ext cx="9144000" cy="26128"/>
            </a:xfrm>
            <a:prstGeom prst="line">
              <a:avLst/>
            </a:prstGeom>
            <a:ln w="508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upo 23"/>
          <p:cNvGrpSpPr/>
          <p:nvPr userDrawn="1"/>
        </p:nvGrpSpPr>
        <p:grpSpPr>
          <a:xfrm flipV="1">
            <a:off x="0" y="188640"/>
            <a:ext cx="9144000" cy="71989"/>
            <a:chOff x="-36512" y="1268774"/>
            <a:chExt cx="9144000" cy="60596"/>
          </a:xfrm>
        </p:grpSpPr>
        <p:cxnSp>
          <p:nvCxnSpPr>
            <p:cNvPr id="25" name="Conector reto 24"/>
            <p:cNvCxnSpPr/>
            <p:nvPr userDrawn="1"/>
          </p:nvCxnSpPr>
          <p:spPr>
            <a:xfrm flipV="1">
              <a:off x="-36512" y="1268774"/>
              <a:ext cx="9144000" cy="26128"/>
            </a:xfrm>
            <a:prstGeom prst="line">
              <a:avLst/>
            </a:prstGeom>
            <a:ln w="508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ector reto 25"/>
            <p:cNvCxnSpPr/>
            <p:nvPr userDrawn="1"/>
          </p:nvCxnSpPr>
          <p:spPr>
            <a:xfrm flipV="1">
              <a:off x="-36512" y="1303242"/>
              <a:ext cx="9144000" cy="26128"/>
            </a:xfrm>
            <a:prstGeom prst="line">
              <a:avLst/>
            </a:prstGeom>
            <a:ln w="508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CaixaDeTexto 26"/>
          <p:cNvSpPr txBox="1"/>
          <p:nvPr userDrawn="1"/>
        </p:nvSpPr>
        <p:spPr>
          <a:xfrm>
            <a:off x="251520" y="6236349"/>
            <a:ext cx="5040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8B186AD9-7061-4251-BA8A-3DC2AAB57E7E}" type="slidenum">
              <a:rPr lang="pt-BR" sz="1100" b="1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‹nº›</a:t>
            </a:fld>
            <a:endParaRPr lang="pt-BR" sz="1100" b="1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3" name="Imagem 12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49" b="13226"/>
          <a:stretch/>
        </p:blipFill>
        <p:spPr>
          <a:xfrm>
            <a:off x="6948264" y="332656"/>
            <a:ext cx="2096822" cy="4268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Texto 5"/>
          <p:cNvSpPr>
            <a:spLocks noGrp="1"/>
          </p:cNvSpPr>
          <p:nvPr>
            <p:ph type="body" sz="quarter" idx="10" hasCustomPrompt="1"/>
          </p:nvPr>
        </p:nvSpPr>
        <p:spPr>
          <a:xfrm>
            <a:off x="1056622" y="1626025"/>
            <a:ext cx="7141407" cy="431800"/>
          </a:xfrm>
          <a:prstGeom prst="rect">
            <a:avLst/>
          </a:prstGeom>
        </p:spPr>
        <p:txBody>
          <a:bodyPr/>
          <a:lstStyle>
            <a:lvl1pPr algn="ctr">
              <a:buNone/>
              <a:defRPr sz="2000" b="1" baseline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pt-BR" dirty="0" smtClean="0"/>
              <a:t>Clique para editar seu nome</a:t>
            </a:r>
            <a:endParaRPr lang="pt-BR" dirty="0"/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13" hasCustomPrompt="1"/>
          </p:nvPr>
        </p:nvSpPr>
        <p:spPr>
          <a:xfrm>
            <a:off x="1060389" y="2420888"/>
            <a:ext cx="7158089" cy="431800"/>
          </a:xfrm>
          <a:prstGeom prst="rect">
            <a:avLst/>
          </a:prstGeom>
        </p:spPr>
        <p:txBody>
          <a:bodyPr/>
          <a:lstStyle>
            <a:lvl1pPr algn="ctr">
              <a:buNone/>
              <a:defRPr sz="2000" u="none" baseline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pt-BR" dirty="0" smtClean="0"/>
              <a:t>Clique para editar seu e-mail</a:t>
            </a:r>
            <a:endParaRPr lang="pt-BR" dirty="0"/>
          </a:p>
        </p:txBody>
      </p:sp>
      <p:sp>
        <p:nvSpPr>
          <p:cNvPr id="17" name="Espaço Reservado para Texto 16"/>
          <p:cNvSpPr>
            <a:spLocks noGrp="1"/>
          </p:cNvSpPr>
          <p:nvPr>
            <p:ph type="body" sz="quarter" idx="14" hasCustomPrompt="1"/>
          </p:nvPr>
        </p:nvSpPr>
        <p:spPr>
          <a:xfrm>
            <a:off x="1060389" y="2060848"/>
            <a:ext cx="7158089" cy="360362"/>
          </a:xfrm>
          <a:prstGeom prst="rect">
            <a:avLst/>
          </a:prstGeom>
        </p:spPr>
        <p:txBody>
          <a:bodyPr/>
          <a:lstStyle>
            <a:lvl1pPr algn="ctr">
              <a:buNone/>
              <a:defRPr sz="2000" baseline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pt-BR" dirty="0" smtClean="0"/>
              <a:t>Clique para editar seu telefone</a:t>
            </a:r>
            <a:endParaRPr lang="pt-BR" dirty="0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78"/>
          <a:stretch/>
        </p:blipFill>
        <p:spPr>
          <a:xfrm>
            <a:off x="2133" y="0"/>
            <a:ext cx="9250387" cy="1647071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5733256"/>
            <a:ext cx="2757436" cy="948352"/>
          </a:xfrm>
          <a:prstGeom prst="rect">
            <a:avLst/>
          </a:prstGeom>
        </p:spPr>
      </p:pic>
      <p:sp>
        <p:nvSpPr>
          <p:cNvPr id="2" name="CaixaDeTexto 1"/>
          <p:cNvSpPr txBox="1"/>
          <p:nvPr userDrawn="1"/>
        </p:nvSpPr>
        <p:spPr>
          <a:xfrm>
            <a:off x="611560" y="683985"/>
            <a:ext cx="2376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cap="small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Obrigado!</a:t>
            </a:r>
            <a:endParaRPr lang="pt-BR" sz="3200" b="1" cap="small" baseline="0" dirty="0">
              <a:solidFill>
                <a:schemeClr val="tx1">
                  <a:lumMod val="50000"/>
                  <a:lumOff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CaixaDeTexto 11"/>
          <p:cNvSpPr txBox="1"/>
          <p:nvPr userDrawn="1"/>
        </p:nvSpPr>
        <p:spPr>
          <a:xfrm>
            <a:off x="611560" y="3636313"/>
            <a:ext cx="7776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3200" b="1" cap="small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Apresentador da semana seguinte:</a:t>
            </a:r>
            <a:endParaRPr lang="pt-BR" sz="3200" b="1" cap="small" baseline="0" dirty="0">
              <a:solidFill>
                <a:schemeClr val="tx1">
                  <a:lumMod val="50000"/>
                  <a:lumOff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8" name="Espaço Reservado para Texto 5"/>
          <p:cNvSpPr>
            <a:spLocks noGrp="1"/>
          </p:cNvSpPr>
          <p:nvPr>
            <p:ph type="body" sz="quarter" idx="15" hasCustomPrompt="1"/>
          </p:nvPr>
        </p:nvSpPr>
        <p:spPr>
          <a:xfrm>
            <a:off x="1115616" y="4509120"/>
            <a:ext cx="7141407" cy="431800"/>
          </a:xfrm>
          <a:prstGeom prst="rect">
            <a:avLst/>
          </a:prstGeom>
        </p:spPr>
        <p:txBody>
          <a:bodyPr/>
          <a:lstStyle>
            <a:lvl1pPr algn="ctr">
              <a:buNone/>
              <a:defRPr sz="1800" b="1" baseline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pt-BR" dirty="0" smtClean="0"/>
              <a:t>Clique para editar o nome do próximo (vide lista abaixo)</a:t>
            </a:r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 rot="16200000">
            <a:off x="8316706" y="3364976"/>
            <a:ext cx="151216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7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DOCUMENTO</a:t>
            </a:r>
            <a:r>
              <a:rPr lang="pt-BR" sz="700" b="1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INTERNO</a:t>
            </a:r>
            <a:endParaRPr lang="pt-BR" sz="700" b="1" dirty="0" smtClean="0">
              <a:solidFill>
                <a:schemeClr val="tx1">
                  <a:lumMod val="65000"/>
                  <a:lumOff val="3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179512" y="6381328"/>
            <a:ext cx="5040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8B186AD9-7061-4251-BA8A-3DC2AAB57E7E}" type="slidenum">
              <a:rPr lang="pt-BR" sz="1100" b="1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‹nº›</a:t>
            </a:fld>
            <a:endParaRPr lang="pt-BR" sz="1100" b="1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1.xlsx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>
          <a:xfrm>
            <a:off x="1403648" y="2564904"/>
            <a:ext cx="6696744" cy="539812"/>
          </a:xfrm>
        </p:spPr>
        <p:txBody>
          <a:bodyPr/>
          <a:lstStyle/>
          <a:p>
            <a:r>
              <a:rPr lang="pt-BR" dirty="0" smtClean="0"/>
              <a:t>TRABALHO EM EQUIPE</a:t>
            </a:r>
            <a:endParaRPr lang="pt-B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140968"/>
            <a:ext cx="3316287" cy="268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12608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1600" dirty="0"/>
              <a:t>Sinais de alarme </a:t>
            </a:r>
          </a:p>
          <a:p>
            <a:r>
              <a:rPr lang="pt-BR" sz="1600" dirty="0" smtClean="0"/>
              <a:t>Se </a:t>
            </a:r>
            <a:r>
              <a:rPr lang="pt-BR" sz="1600" dirty="0"/>
              <a:t>você não conseguir responder "sim" para todas essas perguntas, saiba que algo está errado </a:t>
            </a:r>
          </a:p>
          <a:p>
            <a:r>
              <a:rPr lang="pt-BR" sz="1600" dirty="0" smtClean="0"/>
              <a:t>1</a:t>
            </a:r>
            <a:r>
              <a:rPr lang="pt-BR" sz="1600" dirty="0"/>
              <a:t>. Você tem conhecimento da origem da elaboração desse projeto? </a:t>
            </a:r>
          </a:p>
          <a:p>
            <a:r>
              <a:rPr lang="pt-BR" sz="1600" dirty="0" smtClean="0"/>
              <a:t>2</a:t>
            </a:r>
            <a:r>
              <a:rPr lang="pt-BR" sz="1600" dirty="0"/>
              <a:t>. Você compreende os objetivos do projeto? </a:t>
            </a:r>
          </a:p>
          <a:p>
            <a:r>
              <a:rPr lang="pt-BR" sz="1600" dirty="0" smtClean="0"/>
              <a:t>3</a:t>
            </a:r>
            <a:r>
              <a:rPr lang="pt-BR" sz="1600" dirty="0"/>
              <a:t>. Você sabe como o projeto vai agregar valor à empresa? </a:t>
            </a:r>
          </a:p>
          <a:p>
            <a:r>
              <a:rPr lang="pt-BR" sz="1600" dirty="0" smtClean="0"/>
              <a:t>Abordagem </a:t>
            </a:r>
            <a:r>
              <a:rPr lang="pt-BR" sz="1600" dirty="0"/>
              <a:t>para a solução do problema </a:t>
            </a:r>
          </a:p>
          <a:p>
            <a:r>
              <a:rPr lang="pt-BR" sz="1600" dirty="0" smtClean="0"/>
              <a:t>4</a:t>
            </a:r>
            <a:r>
              <a:rPr lang="pt-BR" sz="1600" dirty="0"/>
              <a:t>. Você pode resumir em duas frases o problema que sua equipe está tentando resolver? </a:t>
            </a:r>
          </a:p>
          <a:p>
            <a:r>
              <a:rPr lang="pt-BR" sz="1600" dirty="0" smtClean="0"/>
              <a:t>5</a:t>
            </a:r>
            <a:r>
              <a:rPr lang="pt-BR" sz="1600" dirty="0"/>
              <a:t>. A equipe desenvolveu uma análise detalhada das questões relacionadas ao sucesso do projeto? 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7343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1600" dirty="0"/>
              <a:t>Você entende como seu trabalho contribui para o êxito do projeto? </a:t>
            </a:r>
          </a:p>
          <a:p>
            <a:r>
              <a:rPr lang="pt-BR" sz="1600" dirty="0" smtClean="0"/>
              <a:t>Você </a:t>
            </a:r>
            <a:r>
              <a:rPr lang="pt-BR" sz="1600" dirty="0"/>
              <a:t>concorda com os planos de trabalho? </a:t>
            </a:r>
          </a:p>
          <a:p>
            <a:r>
              <a:rPr lang="pt-BR" sz="1600" dirty="0" smtClean="0"/>
              <a:t>7</a:t>
            </a:r>
            <a:r>
              <a:rPr lang="pt-BR" sz="1600" dirty="0"/>
              <a:t>. Você entende como o seu produto final deve ser? </a:t>
            </a:r>
          </a:p>
          <a:p>
            <a:r>
              <a:rPr lang="pt-BR" sz="1600" dirty="0" smtClean="0"/>
              <a:t>8</a:t>
            </a:r>
            <a:r>
              <a:rPr lang="pt-BR" sz="1600" dirty="0"/>
              <a:t>. Você tem um esquema de trabalho que relaciona suas atividades com os prazos de entrega? </a:t>
            </a:r>
          </a:p>
          <a:p>
            <a:r>
              <a:rPr lang="pt-BR" sz="1600" dirty="0" smtClean="0"/>
              <a:t>9</a:t>
            </a:r>
            <a:r>
              <a:rPr lang="pt-BR" sz="1600" dirty="0"/>
              <a:t>. A equipe concorda com a maneira que o feedback (individual e coletivo) será dado e recebido? </a:t>
            </a:r>
          </a:p>
          <a:p>
            <a:r>
              <a:rPr lang="pt-BR" sz="1600" dirty="0" smtClean="0"/>
              <a:t>Necessidades </a:t>
            </a:r>
            <a:r>
              <a:rPr lang="pt-BR" sz="1600" dirty="0"/>
              <a:t>individuais </a:t>
            </a:r>
          </a:p>
          <a:p>
            <a:r>
              <a:rPr lang="pt-BR" sz="1600" dirty="0" smtClean="0"/>
              <a:t>10</a:t>
            </a:r>
            <a:r>
              <a:rPr lang="pt-BR" sz="1600" dirty="0"/>
              <a:t>. Seus objetivos pessoais de crescimento são levados em consideração? </a:t>
            </a:r>
          </a:p>
          <a:p>
            <a:r>
              <a:rPr lang="pt-BR" sz="1600" dirty="0" smtClean="0"/>
              <a:t>11</a:t>
            </a:r>
            <a:r>
              <a:rPr lang="pt-BR" sz="1600" dirty="0"/>
              <a:t>. Seus compromissos pessoais são considerados no planejamento dos trabalhos e das atividades? </a:t>
            </a:r>
          </a:p>
          <a:p>
            <a:pPr marL="0" indent="0">
              <a:buNone/>
            </a:pPr>
            <a:endParaRPr lang="pt-BR" dirty="0"/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8106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pt-BR" dirty="0" smtClean="0"/>
              <a:t>CRISTIANO CANAVEZ JORGE</a:t>
            </a:r>
            <a:endParaRPr lang="pt-BR" dirty="0"/>
          </a:p>
          <a:p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pt-BR" dirty="0" smtClean="0"/>
              <a:t>CJORGE.PLACE.COM.BR / CJORGE.PLACE@SUZANO .COM.BR</a:t>
            </a:r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pt-BR" dirty="0" smtClean="0"/>
              <a:t>16-9184-7474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pt-BR" dirty="0" smtClean="0"/>
              <a:t>DERIVALNDO KUSTER SANTOS</a:t>
            </a:r>
            <a:endParaRPr lang="pt-BR" dirty="0"/>
          </a:p>
        </p:txBody>
      </p:sp>
      <p:graphicFrame>
        <p:nvGraphicFramePr>
          <p:cNvPr id="6" name="Objeto 5"/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968726644"/>
              </p:ext>
            </p:extLst>
          </p:nvPr>
        </p:nvGraphicFramePr>
        <p:xfrm>
          <a:off x="652463" y="5665788"/>
          <a:ext cx="1152525" cy="985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Planilha" showAsIcon="1" r:id="rId3" imgW="905760" imgH="776520" progId="Excel.Sheet.12">
                  <p:embed/>
                </p:oleObj>
              </mc:Choice>
              <mc:Fallback>
                <p:oleObj name="Planilha" showAsIcon="1" r:id="rId3" imgW="905760" imgH="776520" progId="Excel.Sheet.12">
                  <p:embed/>
                  <p:pic>
                    <p:nvPicPr>
                      <p:cNvPr id="0" name="Objeto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463" y="5665788"/>
                        <a:ext cx="1152525" cy="985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86667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sz="1600" dirty="0" smtClean="0"/>
              <a:t>1-Você </a:t>
            </a:r>
            <a:r>
              <a:rPr lang="pt-BR" sz="1600" dirty="0"/>
              <a:t>sabe realmente montar uma equipe vencedora? Não. Não se trata de apenas juntar meia dúzia de estrelas numa sala. Vale a pena conhecer as práticas adotadas no trabalho em equipe americana </a:t>
            </a:r>
            <a:r>
              <a:rPr lang="pt-BR" sz="1600" dirty="0" err="1"/>
              <a:t>McKinsey</a:t>
            </a:r>
            <a:r>
              <a:rPr lang="pt-BR" sz="1600" dirty="0"/>
              <a:t>, a maior consultoria mundial em gestão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7490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sz="1600" dirty="0" smtClean="0"/>
              <a:t>2-Tamanho </a:t>
            </a:r>
            <a:r>
              <a:rPr lang="pt-BR" sz="1600" dirty="0"/>
              <a:t>não é documento. Lembre-se: se for enxuta terá mais chance de ter sucesso. Pense nos 11 jogadores em campo no futebol ou nos cinco do basquete. Os consultores da </a:t>
            </a:r>
            <a:r>
              <a:rPr lang="pt-BR" sz="1600" dirty="0" err="1"/>
              <a:t>McKinsey</a:t>
            </a:r>
            <a:r>
              <a:rPr lang="pt-BR" sz="1600" dirty="0"/>
              <a:t>, ao montar suas equipes, consideram de sete a oito membros. Inflar a equipe em geral com o pretexto duvidoso de que mais gente mobilizada se traduz por maior influência política nas decisões. É difícil lidar com um grupo de 20, 30 ou 40 pessoas. Além de problemas como falta de espaço para reuniões e dificuldade para conciliar agendas, equipes numerosas costumam ser mais bem intencionadas do que produtivas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8330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sz="1600" dirty="0" smtClean="0"/>
              <a:t>3 -  Combine </a:t>
            </a:r>
            <a:r>
              <a:rPr lang="pt-BR" sz="1600" dirty="0"/>
              <a:t>as competências. Um time só pode funcionar se cada posição estiver muito bem definida. Para isso, conte com especialistas de diferentes áreas. Por exemplo: se o objetivo for lançar um novo produto será necessário que componham a equipe tanto engenheiros capazes de produzi-lo quanto marqueteiros que analisarão as chances no mercado. </a:t>
            </a:r>
          </a:p>
          <a:p>
            <a:r>
              <a:rPr lang="pt-BR" sz="1600" dirty="0" smtClean="0"/>
              <a:t>Alguns </a:t>
            </a:r>
            <a:r>
              <a:rPr lang="pt-BR" sz="1600" dirty="0"/>
              <a:t>dos membros da equipe devem possuir habilidade para identificar problemas e oportunidades. É indispensável que as pessoas exercitem suas habilidades de relacionamento: saber ouvir, conceder ao companheiro o benefício da dívida, reconhecer méritos alheios etc. </a:t>
            </a:r>
          </a:p>
          <a:p>
            <a:r>
              <a:rPr lang="pt-BR" sz="1600" dirty="0" smtClean="0"/>
              <a:t>Nunca </a:t>
            </a:r>
            <a:r>
              <a:rPr lang="pt-BR" sz="1600" dirty="0"/>
              <a:t>selecione pessoas apenas com base na química pessoal, ou posições formais da hierarquia. Por maior que seja a competência de aprender rápido, faltarão ao time insights importantes, que são fruto da experiência profissional. 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1108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1600" dirty="0" smtClean="0"/>
              <a:t>4 - Sua </a:t>
            </a:r>
            <a:r>
              <a:rPr lang="pt-BR" sz="1600" dirty="0"/>
              <a:t>proposta precisa de tempo. Explore, discuta e molde uma proposta desafiadora e inspiradora, a ponto de manter motivado cada um dos membros durante o desenvolvimento do projeto. Essa proposta deve conter as necessidades e demandas da empresa. Em geral, uma proposta é resultado de orientação hierárquica superior, nem sempre feita com precisão. Por isso, leva-se tempo para se elaborar a proposta. Não considere esse tempo como desperdício, e sim como investimento fundamental. Os melhores times são zelosos em suas propostas. Não permitem que sejam impostas. Elas inspiram orgulho e conferem identidade ao grupo. Tratar a proposta de maneira superficial e sem um consenso. Grupos que não conseguem se transformar em um time de verdade seja por falta de liderança, de foco ou de esforço dificilmente conseguem chegar a uma grande proposta. Nesse caso, será difícil vislumbrar o real desafio à frente. Nunca aprove uma proposta sem que todos os membros a tenham compreendido ou concordado com ela.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3015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1600" dirty="0" smtClean="0"/>
              <a:t>5 - Quebre </a:t>
            </a:r>
            <a:r>
              <a:rPr lang="pt-BR" sz="1600" dirty="0"/>
              <a:t>a proposta. Partilhe a proposta em metas específicas de menor porte. Assim, fica mais fácil focar e perseguir cada passo. Também será possível avaliar melhor o desempenho da equipe e identificar os obstáculos. Não esqueça de comemorar cada passo conquistado. Foi com esse método que um time do laboratório Eli Lilly conseguiu apressar o lançamento de uma nova sonda de ultra-som. Era um instrumento de som, que teria de ser produzido à razão de 100 por dia. A equipe se comprometeu a desenvolver o projeto na metade do tempo e abaixo do custo previsto. Isso foi possível porque cada uma das metas era palpável e exeqüível. Sem metas específicas, o grupo corre o risco de desperdiçar tempo com discussões ambíguas e pouco produtivas e perder-se em vicinais que o afastarão de seu principal objetivo. </a:t>
            </a:r>
          </a:p>
          <a:p>
            <a:endParaRPr lang="pt-BR" dirty="0"/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2241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1600" dirty="0" smtClean="0"/>
              <a:t>6 - Revisite </a:t>
            </a:r>
            <a:r>
              <a:rPr lang="pt-BR" sz="1600" dirty="0"/>
              <a:t>a âncora. De tempos em tempos, a equipe deve se certificar de que não perdeu o conjunto da proposta. A primeira checagem deve ser feita duas semanas depois de iniciado o trabalho. Caso isso não seja feito há o risco se dispersar com atividades secundárias. Há risco sério de perda de visão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0053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1600" dirty="0" smtClean="0"/>
              <a:t>7 - Defina </a:t>
            </a:r>
            <a:r>
              <a:rPr lang="pt-BR" sz="1600" dirty="0"/>
              <a:t>as regras. Tão importante quanto esmiuçar o conteúdo e a forma é investir na definição das regras do jogo. Quanto tempo cada um vai dedicar ao projeto? Qual a periodicidade e os horários de reuniões? Como será feita a comunicação entre os membros da equipe? Tudo o que se refere ao engajamento da equipe deve ser acordado nessa etapa. Tais regras ajudarão a incrementar a confiança mútua que é indispensável para o trabalho em equipe. Se uma regra for violada, deverá ser objeto de discussão. Deve prevalecer o senso de responsabilidade comum. Deixar que as coisas caminhem ao sabor das conveniências e sem planejamento pode estourar prazos, cancelar reuniões sem motivos fortes e excessiva carga de trabalho e responsabilidade para apenas alguns membros mais dedicados. </a:t>
            </a:r>
          </a:p>
          <a:p>
            <a:endParaRPr lang="pt-BR" sz="1600" dirty="0"/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047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1600" dirty="0"/>
              <a:t>Direitos iguais. Cada membro da equipe, independentemente da posição na empresa, deve ter o direito e o dever de se manifestar. Deve prevalecer no grupo hierarquia de idéias, não funcional. O líder deve ter bom senso para não confundir coordenação do trabalho com imposição de tarefas. O autoritarismo prejudica a dinâmica da equipe e a motivação pessoal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3457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Modelo_e-DSA.r.01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Modelo_e-DSA.r.01</Template>
  <TotalTime>53</TotalTime>
  <Words>1097</Words>
  <Application>Microsoft Office PowerPoint</Application>
  <PresentationFormat>Apresentação na tela (4:3)</PresentationFormat>
  <Paragraphs>32</Paragraphs>
  <Slides>12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4" baseType="lpstr">
      <vt:lpstr>Modelo_e-DSA.r.01</vt:lpstr>
      <vt:lpstr>Planilha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Suzano Papel e Celulose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Cristiano</dc:creator>
  <cp:lastModifiedBy>Cristiano</cp:lastModifiedBy>
  <cp:revision>6</cp:revision>
  <dcterms:created xsi:type="dcterms:W3CDTF">2012-02-13T11:24:19Z</dcterms:created>
  <dcterms:modified xsi:type="dcterms:W3CDTF">2012-02-13T12:26:44Z</dcterms:modified>
</cp:coreProperties>
</file>