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4" r:id="rId4"/>
    <p:sldId id="259" r:id="rId5"/>
    <p:sldId id="260" r:id="rId6"/>
    <p:sldId id="265" r:id="rId7"/>
    <p:sldId id="261" r:id="rId8"/>
    <p:sldId id="266" r:id="rId9"/>
    <p:sldId id="267" r:id="rId10"/>
    <p:sldId id="262" r:id="rId11"/>
    <p:sldId id="268" r:id="rId12"/>
    <p:sldId id="263" r:id="rId13"/>
    <p:sldId id="258" r:id="rId1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6EA"/>
    <a:srgbClr val="92ACF6"/>
    <a:srgbClr val="83A1F5"/>
    <a:srgbClr val="4D5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65424" autoAdjust="0"/>
  </p:normalViewPr>
  <p:slideViewPr>
    <p:cSldViewPr>
      <p:cViewPr varScale="1">
        <p:scale>
          <a:sx n="76" d="100"/>
          <a:sy n="76" d="100"/>
        </p:scale>
        <p:origin x="-89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A48ED3-6F5B-48E9-978E-4026E5337CFA}" type="datetimeFigureOut">
              <a:rPr lang="pt-BR" smtClean="0"/>
              <a:t>21/10/2011</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38D904-DF55-4BBF-A7F8-C705E60C39CA}" type="slidenum">
              <a:rPr lang="pt-BR" smtClean="0"/>
              <a:t>‹nº›</a:t>
            </a:fld>
            <a:endParaRPr lang="pt-BR"/>
          </a:p>
        </p:txBody>
      </p:sp>
    </p:spTree>
    <p:extLst>
      <p:ext uri="{BB962C8B-B14F-4D97-AF65-F5344CB8AC3E}">
        <p14:creationId xmlns:p14="http://schemas.microsoft.com/office/powerpoint/2010/main" val="996895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249212-0A3A-4B10-8891-0C3C5A1F6C23}" type="datetimeFigureOut">
              <a:rPr lang="pt-BR" smtClean="0"/>
              <a:pPr/>
              <a:t>21/10/2011</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2D5714-F017-41D1-8BF8-F3476E42AE25}" type="slidenum">
              <a:rPr lang="pt-BR" smtClean="0"/>
              <a:pPr/>
              <a:t>‹nº›</a:t>
            </a:fld>
            <a:endParaRPr lang="pt-BR"/>
          </a:p>
        </p:txBody>
      </p:sp>
    </p:spTree>
    <p:extLst>
      <p:ext uri="{BB962C8B-B14F-4D97-AF65-F5344CB8AC3E}">
        <p14:creationId xmlns:p14="http://schemas.microsoft.com/office/powerpoint/2010/main" val="206370998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lide de título">
    <p:spTree>
      <p:nvGrpSpPr>
        <p:cNvPr id="1" name=""/>
        <p:cNvGrpSpPr/>
        <p:nvPr/>
      </p:nvGrpSpPr>
      <p:grpSpPr>
        <a:xfrm>
          <a:off x="0" y="0"/>
          <a:ext cx="0" cy="0"/>
          <a:chOff x="0" y="0"/>
          <a:chExt cx="0" cy="0"/>
        </a:xfrm>
      </p:grpSpPr>
      <p:pic>
        <p:nvPicPr>
          <p:cNvPr id="6" name="Image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10" y="0"/>
            <a:ext cx="2345662" cy="6858000"/>
          </a:xfrm>
          <a:prstGeom prst="rect">
            <a:avLst/>
          </a:prstGeom>
        </p:spPr>
      </p:pic>
      <p:sp>
        <p:nvSpPr>
          <p:cNvPr id="2" name="CaixaDeTexto 1"/>
          <p:cNvSpPr txBox="1"/>
          <p:nvPr userDrawn="1"/>
        </p:nvSpPr>
        <p:spPr>
          <a:xfrm>
            <a:off x="1115616" y="6367154"/>
            <a:ext cx="7848872" cy="400110"/>
          </a:xfrm>
          <a:prstGeom prst="rect">
            <a:avLst/>
          </a:prstGeom>
          <a:noFill/>
        </p:spPr>
        <p:txBody>
          <a:bodyPr wrap="square" rtlCol="0">
            <a:spAutoFit/>
          </a:bodyPr>
          <a:lstStyle/>
          <a:p>
            <a:pPr algn="ctr"/>
            <a:r>
              <a:rPr lang="pt-BR" sz="2000" b="1" dirty="0" smtClean="0">
                <a:solidFill>
                  <a:schemeClr val="accent2">
                    <a:lumMod val="75000"/>
                  </a:schemeClr>
                </a:solidFill>
                <a:latin typeface="Tahoma" pitchFamily="34" charset="0"/>
                <a:ea typeface="Tahoma" pitchFamily="34" charset="0"/>
                <a:cs typeface="Tahoma" pitchFamily="34" charset="0"/>
              </a:rPr>
              <a:t>www.place.com.br</a:t>
            </a:r>
            <a:endParaRPr lang="pt-BR" sz="2000" b="1" dirty="0">
              <a:solidFill>
                <a:schemeClr val="accent2">
                  <a:lumMod val="75000"/>
                </a:schemeClr>
              </a:solidFill>
              <a:latin typeface="Tahoma" pitchFamily="34" charset="0"/>
              <a:ea typeface="Tahoma" pitchFamily="34" charset="0"/>
              <a:cs typeface="Tahoma" pitchFamily="34" charset="0"/>
            </a:endParaRPr>
          </a:p>
        </p:txBody>
      </p:sp>
      <p:sp>
        <p:nvSpPr>
          <p:cNvPr id="9" name="CaixaDeTexto 8"/>
          <p:cNvSpPr txBox="1"/>
          <p:nvPr userDrawn="1"/>
        </p:nvSpPr>
        <p:spPr>
          <a:xfrm>
            <a:off x="251520" y="6236349"/>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pic>
        <p:nvPicPr>
          <p:cNvPr id="10" name="Imagem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52120" y="153814"/>
            <a:ext cx="3311194" cy="1138803"/>
          </a:xfrm>
          <a:prstGeom prst="rect">
            <a:avLst/>
          </a:prstGeom>
        </p:spPr>
      </p:pic>
      <p:sp>
        <p:nvSpPr>
          <p:cNvPr id="17" name="Espaço Reservado para Texto 16"/>
          <p:cNvSpPr>
            <a:spLocks noGrp="1"/>
          </p:cNvSpPr>
          <p:nvPr>
            <p:ph type="body" sz="quarter" idx="10" hasCustomPrompt="1"/>
          </p:nvPr>
        </p:nvSpPr>
        <p:spPr>
          <a:xfrm>
            <a:off x="1835696" y="3105212"/>
            <a:ext cx="6696744" cy="539812"/>
          </a:xfrm>
          <a:prstGeom prst="rect">
            <a:avLst/>
          </a:prstGeom>
        </p:spPr>
        <p:txBody>
          <a:bodyPr/>
          <a:lstStyle>
            <a:lvl1pPr marL="0" algn="ctr" defTabSz="914400" rtl="0" eaLnBrk="1" latinLnBrk="0" hangingPunct="1">
              <a:buNone/>
              <a:defRPr lang="pt-BR" sz="2800" b="1" kern="1200" cap="small" baseline="0" dirty="0" smtClean="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o título</a:t>
            </a:r>
          </a:p>
        </p:txBody>
      </p:sp>
      <p:sp>
        <p:nvSpPr>
          <p:cNvPr id="19" name="Espaço Reservado para Texto 18"/>
          <p:cNvSpPr>
            <a:spLocks noGrp="1"/>
          </p:cNvSpPr>
          <p:nvPr>
            <p:ph type="body" sz="quarter" idx="11" hasCustomPrompt="1"/>
          </p:nvPr>
        </p:nvSpPr>
        <p:spPr>
          <a:xfrm>
            <a:off x="2411760" y="3645024"/>
            <a:ext cx="5688632" cy="288032"/>
          </a:xfrm>
          <a:prstGeom prst="rect">
            <a:avLst/>
          </a:prstGeom>
        </p:spPr>
        <p:txBody>
          <a:bodyPr/>
          <a:lstStyle>
            <a:lvl1pPr algn="ctr">
              <a:buNone/>
              <a:defRPr sz="1800"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o subtítulo</a:t>
            </a:r>
            <a:endParaRPr lang="pt-BR" dirty="0"/>
          </a:p>
        </p:txBody>
      </p:sp>
      <p:sp>
        <p:nvSpPr>
          <p:cNvPr id="13" name="CaixaDeTexto 12"/>
          <p:cNvSpPr txBox="1"/>
          <p:nvPr userDrawn="1"/>
        </p:nvSpPr>
        <p:spPr>
          <a:xfrm rot="16200000">
            <a:off x="8316706" y="3364976"/>
            <a:ext cx="1512168" cy="200055"/>
          </a:xfrm>
          <a:prstGeom prst="rect">
            <a:avLst/>
          </a:prstGeom>
          <a:noFill/>
        </p:spPr>
        <p:txBody>
          <a:bodyPr wrap="square" rtlCol="0">
            <a:spAutoFit/>
          </a:bodyPr>
          <a:lstStyle/>
          <a:p>
            <a:r>
              <a:rPr lang="pt-BR" sz="700" b="1" dirty="0" smtClean="0">
                <a:solidFill>
                  <a:schemeClr val="tx1">
                    <a:lumMod val="65000"/>
                    <a:lumOff val="35000"/>
                  </a:schemeClr>
                </a:solidFill>
                <a:latin typeface="Verdana" pitchFamily="34" charset="0"/>
                <a:ea typeface="Verdana" pitchFamily="34" charset="0"/>
                <a:cs typeface="Verdana" pitchFamily="34" charset="0"/>
              </a:rPr>
              <a:t>DOCUMENTO</a:t>
            </a:r>
            <a:r>
              <a:rPr lang="pt-BR" sz="700" b="1" baseline="0" dirty="0" smtClean="0">
                <a:solidFill>
                  <a:schemeClr val="tx1">
                    <a:lumMod val="65000"/>
                    <a:lumOff val="35000"/>
                  </a:schemeClr>
                </a:solidFill>
                <a:latin typeface="Verdana" pitchFamily="34" charset="0"/>
                <a:ea typeface="Verdana" pitchFamily="34" charset="0"/>
                <a:cs typeface="Verdana" pitchFamily="34" charset="0"/>
              </a:rPr>
              <a:t> INTERNO</a:t>
            </a:r>
            <a:endParaRPr lang="pt-BR" sz="700" b="1" dirty="0" smtClean="0">
              <a:solidFill>
                <a:schemeClr val="tx1">
                  <a:lumMod val="65000"/>
                  <a:lumOff val="35000"/>
                </a:schemeClr>
              </a:solidFill>
              <a:latin typeface="Verdana" pitchFamily="34" charset="0"/>
              <a:ea typeface="Verdana" pitchFamily="34" charset="0"/>
              <a:cs typeface="Verdan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pic>
        <p:nvPicPr>
          <p:cNvPr id="6" name="Imagem 5"/>
          <p:cNvPicPr>
            <a:picLocks noChangeAspect="1"/>
          </p:cNvPicPr>
          <p:nvPr userDrawn="1"/>
        </p:nvPicPr>
        <p:blipFill rotWithShape="1">
          <a:blip r:embed="rId2">
            <a:extLst>
              <a:ext uri="{28A0092B-C50C-407E-A947-70E740481C1C}">
                <a14:useLocalDpi xmlns:a14="http://schemas.microsoft.com/office/drawing/2010/main" val="0"/>
              </a:ext>
            </a:extLst>
          </a:blip>
          <a:srcRect t="8878"/>
          <a:stretch/>
        </p:blipFill>
        <p:spPr>
          <a:xfrm flipV="1">
            <a:off x="0" y="5768765"/>
            <a:ext cx="7164287" cy="1089233"/>
          </a:xfrm>
          <a:prstGeom prst="rect">
            <a:avLst/>
          </a:prstGeom>
        </p:spPr>
      </p:pic>
      <p:sp>
        <p:nvSpPr>
          <p:cNvPr id="3" name="Espaço Reservado para Conteúdo 2"/>
          <p:cNvSpPr>
            <a:spLocks noGrp="1"/>
          </p:cNvSpPr>
          <p:nvPr>
            <p:ph idx="1" hasCustomPrompt="1"/>
          </p:nvPr>
        </p:nvSpPr>
        <p:spPr>
          <a:xfrm>
            <a:off x="457200" y="1268759"/>
            <a:ext cx="8219256" cy="4500005"/>
          </a:xfrm>
          <a:prstGeom prst="rect">
            <a:avLst/>
          </a:prstGeom>
        </p:spPr>
        <p:txBody>
          <a:bodyPr/>
          <a:lstStyle>
            <a:lvl1pPr>
              <a:defRPr sz="2400">
                <a:solidFill>
                  <a:schemeClr val="tx1">
                    <a:lumMod val="65000"/>
                    <a:lumOff val="35000"/>
                  </a:schemeClr>
                </a:solidFill>
                <a:latin typeface="Tahoma" pitchFamily="34" charset="0"/>
                <a:ea typeface="Tahoma" pitchFamily="34" charset="0"/>
                <a:cs typeface="Tahoma" pitchFamily="34" charset="0"/>
              </a:defRPr>
            </a:lvl1pPr>
            <a:lvl2pPr>
              <a:defRPr sz="2000">
                <a:solidFill>
                  <a:schemeClr val="tx1">
                    <a:lumMod val="65000"/>
                    <a:lumOff val="35000"/>
                  </a:schemeClr>
                </a:solidFill>
                <a:latin typeface="Tahoma" pitchFamily="34" charset="0"/>
                <a:ea typeface="Tahoma" pitchFamily="34" charset="0"/>
                <a:cs typeface="Tahoma" pitchFamily="34" charset="0"/>
              </a:defRPr>
            </a:lvl2pPr>
            <a:lvl3pPr>
              <a:defRPr sz="1800">
                <a:solidFill>
                  <a:schemeClr val="tx1">
                    <a:lumMod val="65000"/>
                    <a:lumOff val="35000"/>
                  </a:schemeClr>
                </a:solidFill>
                <a:latin typeface="Tahoma" pitchFamily="34" charset="0"/>
                <a:ea typeface="Tahoma" pitchFamily="34" charset="0"/>
                <a:cs typeface="Tahoma" pitchFamily="34" charset="0"/>
              </a:defRPr>
            </a:lvl3pPr>
            <a:lvl4pPr>
              <a:defRPr sz="1600">
                <a:solidFill>
                  <a:schemeClr val="tx1">
                    <a:lumMod val="65000"/>
                    <a:lumOff val="35000"/>
                  </a:schemeClr>
                </a:solidFill>
                <a:latin typeface="Tahoma" pitchFamily="34" charset="0"/>
                <a:ea typeface="Tahoma" pitchFamily="34" charset="0"/>
                <a:cs typeface="Tahoma" pitchFamily="34" charset="0"/>
              </a:defRPr>
            </a:lvl4pPr>
            <a:lvl5pPr>
              <a:defRPr sz="1600">
                <a:solidFill>
                  <a:schemeClr val="tx1">
                    <a:lumMod val="65000"/>
                    <a:lumOff val="35000"/>
                  </a:schemeClr>
                </a:solidFill>
                <a:latin typeface="Tahoma" pitchFamily="34" charset="0"/>
                <a:ea typeface="Tahoma" pitchFamily="34" charset="0"/>
                <a:cs typeface="Tahoma" pitchFamily="34" charset="0"/>
              </a:defRPr>
            </a:lvl5pPr>
          </a:lstStyle>
          <a:p>
            <a:pPr lvl="0"/>
            <a:r>
              <a:rPr lang="pt-BR" dirty="0" smtClean="0"/>
              <a:t>Clique para editar o texto</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5" name="Imagem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70189" y="5949280"/>
            <a:ext cx="2642201" cy="908720"/>
          </a:xfrm>
          <a:prstGeom prst="rect">
            <a:avLst/>
          </a:prstGeom>
        </p:spPr>
      </p:pic>
      <p:sp>
        <p:nvSpPr>
          <p:cNvPr id="2" name="Título 1"/>
          <p:cNvSpPr>
            <a:spLocks noGrp="1"/>
          </p:cNvSpPr>
          <p:nvPr>
            <p:ph type="title" hasCustomPrompt="1"/>
          </p:nvPr>
        </p:nvSpPr>
        <p:spPr>
          <a:xfrm>
            <a:off x="0" y="188640"/>
            <a:ext cx="9144000" cy="634082"/>
          </a:xfrm>
          <a:prstGeom prst="rect">
            <a:avLst/>
          </a:prstGeom>
        </p:spPr>
        <p:txBody>
          <a:bodyPr anchor="ctr"/>
          <a:lstStyle>
            <a:lvl1pPr>
              <a:defRPr sz="2800" b="1" cap="small" baseline="0">
                <a:solidFill>
                  <a:schemeClr val="accent2">
                    <a:lumMod val="75000"/>
                  </a:schemeClr>
                </a:solidFill>
                <a:latin typeface="Tahoma" pitchFamily="34" charset="0"/>
                <a:ea typeface="Tahoma" pitchFamily="34" charset="0"/>
                <a:cs typeface="Tahoma" pitchFamily="34" charset="0"/>
              </a:defRPr>
            </a:lvl1pPr>
          </a:lstStyle>
          <a:p>
            <a:r>
              <a:rPr lang="pt-BR" dirty="0" smtClean="0"/>
              <a:t>Clique para editar o título</a:t>
            </a:r>
            <a:endParaRPr lang="pt-BR" dirty="0"/>
          </a:p>
        </p:txBody>
      </p:sp>
      <p:grpSp>
        <p:nvGrpSpPr>
          <p:cNvPr id="17" name="Grupo 16"/>
          <p:cNvGrpSpPr/>
          <p:nvPr userDrawn="1"/>
        </p:nvGrpSpPr>
        <p:grpSpPr>
          <a:xfrm flipV="1">
            <a:off x="0" y="836712"/>
            <a:ext cx="9144000" cy="71989"/>
            <a:chOff x="-36512" y="1268774"/>
            <a:chExt cx="9144000" cy="60596"/>
          </a:xfrm>
        </p:grpSpPr>
        <p:cxnSp>
          <p:nvCxnSpPr>
            <p:cNvPr id="18" name="Conector reto 17"/>
            <p:cNvCxnSpPr/>
            <p:nvPr userDrawn="1"/>
          </p:nvCxnSpPr>
          <p:spPr>
            <a:xfrm flipV="1">
              <a:off x="-36512" y="1268774"/>
              <a:ext cx="9144000" cy="26128"/>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userDrawn="1"/>
          </p:nvCxnSpPr>
          <p:spPr>
            <a:xfrm flipV="1">
              <a:off x="-36512" y="1303242"/>
              <a:ext cx="9144000" cy="26128"/>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o 23"/>
          <p:cNvGrpSpPr/>
          <p:nvPr userDrawn="1"/>
        </p:nvGrpSpPr>
        <p:grpSpPr>
          <a:xfrm flipV="1">
            <a:off x="0" y="188640"/>
            <a:ext cx="9144000" cy="71989"/>
            <a:chOff x="-36512" y="1268774"/>
            <a:chExt cx="9144000" cy="60596"/>
          </a:xfrm>
        </p:grpSpPr>
        <p:cxnSp>
          <p:nvCxnSpPr>
            <p:cNvPr id="25" name="Conector reto 24"/>
            <p:cNvCxnSpPr/>
            <p:nvPr userDrawn="1"/>
          </p:nvCxnSpPr>
          <p:spPr>
            <a:xfrm flipV="1">
              <a:off x="-36512" y="1268774"/>
              <a:ext cx="9144000" cy="26128"/>
            </a:xfrm>
            <a:prstGeom prst="line">
              <a:avLst/>
            </a:prstGeom>
            <a:ln w="508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Conector reto 25"/>
            <p:cNvCxnSpPr/>
            <p:nvPr userDrawn="1"/>
          </p:nvCxnSpPr>
          <p:spPr>
            <a:xfrm flipV="1">
              <a:off x="-36512" y="1303242"/>
              <a:ext cx="9144000" cy="26128"/>
            </a:xfrm>
            <a:prstGeom prst="line">
              <a:avLst/>
            </a:prstGeom>
            <a:ln w="508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27" name="CaixaDeTexto 26"/>
          <p:cNvSpPr txBox="1"/>
          <p:nvPr userDrawn="1"/>
        </p:nvSpPr>
        <p:spPr>
          <a:xfrm>
            <a:off x="251520" y="6236349"/>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beçalho da Seção">
    <p:spTree>
      <p:nvGrpSpPr>
        <p:cNvPr id="1" name=""/>
        <p:cNvGrpSpPr/>
        <p:nvPr/>
      </p:nvGrpSpPr>
      <p:grpSpPr>
        <a:xfrm>
          <a:off x="0" y="0"/>
          <a:ext cx="0" cy="0"/>
          <a:chOff x="0" y="0"/>
          <a:chExt cx="0" cy="0"/>
        </a:xfrm>
      </p:grpSpPr>
      <p:sp>
        <p:nvSpPr>
          <p:cNvPr id="6" name="Espaço Reservado para Texto 5"/>
          <p:cNvSpPr>
            <a:spLocks noGrp="1"/>
          </p:cNvSpPr>
          <p:nvPr>
            <p:ph type="body" sz="quarter" idx="10" hasCustomPrompt="1"/>
          </p:nvPr>
        </p:nvSpPr>
        <p:spPr>
          <a:xfrm>
            <a:off x="1086318" y="2276872"/>
            <a:ext cx="7141407" cy="431800"/>
          </a:xfrm>
          <a:prstGeom prst="rect">
            <a:avLst/>
          </a:prstGeom>
        </p:spPr>
        <p:txBody>
          <a:bodyPr/>
          <a:lstStyle>
            <a:lvl1pPr algn="ctr">
              <a:buNone/>
              <a:defRPr sz="2400" b="1">
                <a:solidFill>
                  <a:schemeClr val="accent2">
                    <a:lumMod val="75000"/>
                  </a:schemeClr>
                </a:solidFill>
                <a:latin typeface="Tahoma" pitchFamily="34" charset="0"/>
                <a:ea typeface="Tahoma" pitchFamily="34" charset="0"/>
                <a:cs typeface="Tahoma" pitchFamily="34" charset="0"/>
              </a:defRPr>
            </a:lvl1pPr>
          </a:lstStyle>
          <a:p>
            <a:pPr lvl="0"/>
            <a:r>
              <a:rPr lang="pt-BR" dirty="0" smtClean="0"/>
              <a:t>Clique para editar o nome</a:t>
            </a:r>
            <a:endParaRPr lang="pt-BR" dirty="0"/>
          </a:p>
        </p:txBody>
      </p:sp>
      <p:sp>
        <p:nvSpPr>
          <p:cNvPr id="14" name="Espaço Reservado para Texto 13"/>
          <p:cNvSpPr>
            <a:spLocks noGrp="1"/>
          </p:cNvSpPr>
          <p:nvPr>
            <p:ph type="body" sz="quarter" idx="13" hasCustomPrompt="1"/>
          </p:nvPr>
        </p:nvSpPr>
        <p:spPr>
          <a:xfrm>
            <a:off x="1086318" y="3213224"/>
            <a:ext cx="7158089" cy="431800"/>
          </a:xfrm>
          <a:prstGeom prst="rect">
            <a:avLst/>
          </a:prstGeom>
        </p:spPr>
        <p:txBody>
          <a:bodyPr/>
          <a:lstStyle>
            <a:lvl1pPr algn="ctr">
              <a:buNone/>
              <a:defRPr sz="2400" u="none"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o e-mail</a:t>
            </a:r>
            <a:endParaRPr lang="pt-BR" dirty="0"/>
          </a:p>
        </p:txBody>
      </p:sp>
      <p:sp>
        <p:nvSpPr>
          <p:cNvPr id="15" name="CaixaDeTexto 14"/>
          <p:cNvSpPr txBox="1"/>
          <p:nvPr userDrawn="1"/>
        </p:nvSpPr>
        <p:spPr>
          <a:xfrm>
            <a:off x="3019254" y="4077072"/>
            <a:ext cx="3240361" cy="461665"/>
          </a:xfrm>
          <a:prstGeom prst="rect">
            <a:avLst/>
          </a:prstGeom>
          <a:noFill/>
        </p:spPr>
        <p:txBody>
          <a:bodyPr wrap="square" rtlCol="0">
            <a:spAutoFit/>
          </a:bodyPr>
          <a:lstStyle/>
          <a:p>
            <a:pPr algn="ctr"/>
            <a:r>
              <a:rPr lang="pt-BR" sz="2400" b="1" dirty="0" smtClean="0">
                <a:solidFill>
                  <a:schemeClr val="tx1">
                    <a:lumMod val="50000"/>
                    <a:lumOff val="50000"/>
                  </a:schemeClr>
                </a:solidFill>
                <a:latin typeface="Tahoma" pitchFamily="34" charset="0"/>
                <a:ea typeface="Tahoma" pitchFamily="34" charset="0"/>
                <a:cs typeface="Tahoma" pitchFamily="34" charset="0"/>
              </a:rPr>
              <a:t>www.place.com.br</a:t>
            </a:r>
            <a:endParaRPr lang="pt-BR" b="1" dirty="0">
              <a:solidFill>
                <a:schemeClr val="tx1">
                  <a:lumMod val="50000"/>
                  <a:lumOff val="50000"/>
                </a:schemeClr>
              </a:solidFill>
              <a:latin typeface="Tahoma" pitchFamily="34" charset="0"/>
              <a:ea typeface="Tahoma" pitchFamily="34" charset="0"/>
              <a:cs typeface="Tahoma" pitchFamily="34" charset="0"/>
            </a:endParaRPr>
          </a:p>
        </p:txBody>
      </p:sp>
      <p:sp>
        <p:nvSpPr>
          <p:cNvPr id="17" name="Espaço Reservado para Texto 16"/>
          <p:cNvSpPr>
            <a:spLocks noGrp="1"/>
          </p:cNvSpPr>
          <p:nvPr>
            <p:ph type="body" sz="quarter" idx="14" hasCustomPrompt="1"/>
          </p:nvPr>
        </p:nvSpPr>
        <p:spPr>
          <a:xfrm>
            <a:off x="1086319" y="2780928"/>
            <a:ext cx="7158089" cy="360362"/>
          </a:xfrm>
          <a:prstGeom prst="rect">
            <a:avLst/>
          </a:prstGeom>
        </p:spPr>
        <p:txBody>
          <a:bodyPr/>
          <a:lstStyle>
            <a:lvl1pPr algn="ctr">
              <a:buNone/>
              <a:defRPr sz="2400" baseline="0">
                <a:solidFill>
                  <a:schemeClr val="tx1">
                    <a:lumMod val="50000"/>
                    <a:lumOff val="50000"/>
                  </a:schemeClr>
                </a:solidFill>
                <a:latin typeface="Tahoma" pitchFamily="34" charset="0"/>
                <a:ea typeface="Tahoma" pitchFamily="34" charset="0"/>
                <a:cs typeface="Tahoma" pitchFamily="34" charset="0"/>
              </a:defRPr>
            </a:lvl1pPr>
          </a:lstStyle>
          <a:p>
            <a:pPr lvl="0"/>
            <a:r>
              <a:rPr lang="pt-BR" dirty="0" smtClean="0"/>
              <a:t>Clique para editar o telefone</a:t>
            </a:r>
            <a:endParaRPr lang="pt-BR" dirty="0"/>
          </a:p>
        </p:txBody>
      </p:sp>
      <p:pic>
        <p:nvPicPr>
          <p:cNvPr id="7" name="Imagem 6"/>
          <p:cNvPicPr>
            <a:picLocks noChangeAspect="1"/>
          </p:cNvPicPr>
          <p:nvPr userDrawn="1"/>
        </p:nvPicPr>
        <p:blipFill rotWithShape="1">
          <a:blip r:embed="rId2">
            <a:extLst>
              <a:ext uri="{28A0092B-C50C-407E-A947-70E740481C1C}">
                <a14:useLocalDpi xmlns:a14="http://schemas.microsoft.com/office/drawing/2010/main" val="0"/>
              </a:ext>
            </a:extLst>
          </a:blip>
          <a:srcRect t="8878"/>
          <a:stretch/>
        </p:blipFill>
        <p:spPr>
          <a:xfrm>
            <a:off x="2133" y="0"/>
            <a:ext cx="9250387" cy="1647071"/>
          </a:xfrm>
          <a:prstGeom prst="rect">
            <a:avLst/>
          </a:prstGeom>
        </p:spPr>
      </p:pic>
      <p:pic>
        <p:nvPicPr>
          <p:cNvPr id="8" name="Imagem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699792" y="5085184"/>
            <a:ext cx="3837556" cy="1319833"/>
          </a:xfrm>
          <a:prstGeom prst="rect">
            <a:avLst/>
          </a:prstGeom>
        </p:spPr>
      </p:pic>
      <p:sp>
        <p:nvSpPr>
          <p:cNvPr id="2" name="CaixaDeTexto 1"/>
          <p:cNvSpPr txBox="1"/>
          <p:nvPr userDrawn="1"/>
        </p:nvSpPr>
        <p:spPr>
          <a:xfrm>
            <a:off x="611560" y="555439"/>
            <a:ext cx="2376264" cy="584775"/>
          </a:xfrm>
          <a:prstGeom prst="rect">
            <a:avLst/>
          </a:prstGeom>
          <a:noFill/>
        </p:spPr>
        <p:txBody>
          <a:bodyPr wrap="square" rtlCol="0">
            <a:spAutoFit/>
          </a:bodyPr>
          <a:lstStyle/>
          <a:p>
            <a:pPr algn="ctr"/>
            <a:r>
              <a:rPr lang="pt-BR" sz="3200" b="1" cap="small" baseline="0" dirty="0" smtClean="0">
                <a:solidFill>
                  <a:schemeClr val="tx1">
                    <a:lumMod val="50000"/>
                    <a:lumOff val="50000"/>
                  </a:schemeClr>
                </a:solidFill>
                <a:latin typeface="Tahoma" pitchFamily="34" charset="0"/>
                <a:ea typeface="Tahoma" pitchFamily="34" charset="0"/>
                <a:cs typeface="Tahoma" pitchFamily="34" charset="0"/>
              </a:rPr>
              <a:t>Obrigado!</a:t>
            </a:r>
            <a:endParaRPr lang="pt-BR" sz="3200" b="1" cap="small" baseline="0" dirty="0">
              <a:solidFill>
                <a:schemeClr val="tx1">
                  <a:lumMod val="50000"/>
                  <a:lumOff val="50000"/>
                </a:schemeClr>
              </a:solidFill>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aixaDeTexto 1"/>
          <p:cNvSpPr txBox="1"/>
          <p:nvPr/>
        </p:nvSpPr>
        <p:spPr>
          <a:xfrm rot="16200000">
            <a:off x="8316706" y="3364976"/>
            <a:ext cx="1512168" cy="200055"/>
          </a:xfrm>
          <a:prstGeom prst="rect">
            <a:avLst/>
          </a:prstGeom>
          <a:noFill/>
        </p:spPr>
        <p:txBody>
          <a:bodyPr wrap="square" rtlCol="0">
            <a:spAutoFit/>
          </a:bodyPr>
          <a:lstStyle/>
          <a:p>
            <a:r>
              <a:rPr lang="pt-BR" sz="700" b="1" dirty="0" smtClean="0">
                <a:solidFill>
                  <a:schemeClr val="tx1">
                    <a:lumMod val="65000"/>
                    <a:lumOff val="35000"/>
                  </a:schemeClr>
                </a:solidFill>
                <a:latin typeface="Verdana" pitchFamily="34" charset="0"/>
                <a:ea typeface="Verdana" pitchFamily="34" charset="0"/>
                <a:cs typeface="Verdana" pitchFamily="34" charset="0"/>
              </a:rPr>
              <a:t>DOCUMENTO</a:t>
            </a:r>
            <a:r>
              <a:rPr lang="pt-BR" sz="700" b="1" baseline="0" dirty="0" smtClean="0">
                <a:solidFill>
                  <a:schemeClr val="tx1">
                    <a:lumMod val="65000"/>
                    <a:lumOff val="35000"/>
                  </a:schemeClr>
                </a:solidFill>
                <a:latin typeface="Verdana" pitchFamily="34" charset="0"/>
                <a:ea typeface="Verdana" pitchFamily="34" charset="0"/>
                <a:cs typeface="Verdana" pitchFamily="34" charset="0"/>
              </a:rPr>
              <a:t> INTERNO</a:t>
            </a:r>
            <a:endParaRPr lang="pt-BR" sz="700" b="1" dirty="0" smtClean="0">
              <a:solidFill>
                <a:schemeClr val="tx1">
                  <a:lumMod val="65000"/>
                  <a:lumOff val="35000"/>
                </a:schemeClr>
              </a:solidFill>
              <a:latin typeface="Verdana" pitchFamily="34" charset="0"/>
              <a:ea typeface="Verdana" pitchFamily="34" charset="0"/>
              <a:cs typeface="Verdana" pitchFamily="34" charset="0"/>
            </a:endParaRPr>
          </a:p>
        </p:txBody>
      </p:sp>
      <p:sp>
        <p:nvSpPr>
          <p:cNvPr id="5" name="CaixaDeTexto 4"/>
          <p:cNvSpPr txBox="1"/>
          <p:nvPr/>
        </p:nvSpPr>
        <p:spPr>
          <a:xfrm>
            <a:off x="179512" y="6381328"/>
            <a:ext cx="504056" cy="261610"/>
          </a:xfrm>
          <a:prstGeom prst="rect">
            <a:avLst/>
          </a:prstGeom>
          <a:noFill/>
        </p:spPr>
        <p:txBody>
          <a:bodyPr wrap="square" rtlCol="0">
            <a:spAutoFit/>
          </a:bodyPr>
          <a:lstStyle/>
          <a:p>
            <a:fld id="{8B186AD9-7061-4251-BA8A-3DC2AAB57E7E}" type="slidenum">
              <a:rPr lang="pt-BR" sz="1100" b="1" smtClean="0">
                <a:solidFill>
                  <a:schemeClr val="tx1">
                    <a:lumMod val="50000"/>
                    <a:lumOff val="50000"/>
                  </a:schemeClr>
                </a:solidFill>
                <a:effectLst/>
                <a:latin typeface="Tahoma" pitchFamily="34" charset="0"/>
                <a:ea typeface="Tahoma" pitchFamily="34" charset="0"/>
                <a:cs typeface="Tahoma" pitchFamily="34" charset="0"/>
              </a:rPr>
              <a:t>‹nº›</a:t>
            </a:fld>
            <a:endParaRPr lang="pt-BR" sz="1100" b="1" dirty="0">
              <a:solidFill>
                <a:schemeClr val="tx1">
                  <a:lumMod val="50000"/>
                  <a:lumOff val="50000"/>
                </a:schemeClr>
              </a:solidFill>
              <a:effectLst/>
              <a:latin typeface="Tahoma" pitchFamily="34" charset="0"/>
              <a:ea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Texto 1"/>
          <p:cNvSpPr>
            <a:spLocks noGrp="1"/>
          </p:cNvSpPr>
          <p:nvPr>
            <p:ph type="body" sz="quarter" idx="10"/>
          </p:nvPr>
        </p:nvSpPr>
        <p:spPr>
          <a:xfrm>
            <a:off x="1835696" y="3105212"/>
            <a:ext cx="6696744" cy="539812"/>
          </a:xfrm>
        </p:spPr>
        <p:txBody>
          <a:bodyPr/>
          <a:lstStyle/>
          <a:p>
            <a:r>
              <a:rPr lang="pt-BR" dirty="0"/>
              <a:t>10 Dicas de etiqueta no trabalho</a:t>
            </a:r>
          </a:p>
          <a:p>
            <a:endParaRPr lang="pt-BR"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Paquera</a:t>
            </a:r>
            <a:endParaRPr lang="pt-BR" dirty="0"/>
          </a:p>
        </p:txBody>
      </p:sp>
      <p:sp>
        <p:nvSpPr>
          <p:cNvPr id="3" name="Retângulo 2"/>
          <p:cNvSpPr/>
          <p:nvPr/>
        </p:nvSpPr>
        <p:spPr>
          <a:xfrm>
            <a:off x="540000" y="1351800"/>
            <a:ext cx="8064000" cy="1569660"/>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Melhor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deixar o romance para a balada, ou para o seu círculo de amigos.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caso o cupido acerte uma flechada certeira, deixe o amor na porta quando entrar e pegue de volta na saída</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Cuidado com comentários e olhares, principalmente na presença do cliente.</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480125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10. Música</a:t>
            </a:r>
            <a:endParaRPr lang="pt-BR" dirty="0"/>
          </a:p>
        </p:txBody>
      </p:sp>
      <p:sp>
        <p:nvSpPr>
          <p:cNvPr id="3" name="Retângulo 2"/>
          <p:cNvSpPr/>
          <p:nvPr/>
        </p:nvSpPr>
        <p:spPr>
          <a:xfrm>
            <a:off x="540000" y="1351800"/>
            <a:ext cx="8064000" cy="2308324"/>
          </a:xfrm>
          <a:prstGeom prst="rect">
            <a:avLst/>
          </a:prstGeom>
        </p:spPr>
        <p:txBody>
          <a:bodyPr>
            <a:spAutoFit/>
          </a:bodyPr>
          <a:lstStyle/>
          <a:p>
            <a:pPr>
              <a:lnSpc>
                <a:spcPct val="150000"/>
              </a:lnSpc>
            </a:pPr>
            <a:r>
              <a:rPr lang="pt-BR" sz="1600" u="sng"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Evite músicas durante o expediente.</a:t>
            </a:r>
          </a:p>
          <a:p>
            <a:pPr>
              <a:lnSpc>
                <a:spcPct val="150000"/>
              </a:lnSpc>
            </a:pPr>
            <a:r>
              <a:rPr lang="pt-BR" sz="1600" u="sng"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Se </a:t>
            </a:r>
            <a:r>
              <a:rPr lang="pt-BR" sz="1600" u="sng"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for permitido</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 ouça suas músicas preferidas no fone de ouvido.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mantenha o volume em uma altura que só você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escute e não atrapalhe suas atividades (telefones, conversa de colegas, </a:t>
            </a:r>
            <a:r>
              <a:rPr lang="pt-BR" sz="1600" cap="small" dirty="0" err="1" smtClean="0">
                <a:effectLst>
                  <a:outerShdw blurRad="38100" dist="38100" dir="2700000" algn="tl">
                    <a:srgbClr val="000000">
                      <a:alpha val="43137"/>
                    </a:srgbClr>
                  </a:outerShdw>
                </a:effectLst>
                <a:latin typeface="Tahoma" pitchFamily="34" charset="0"/>
                <a:ea typeface="Tahoma" pitchFamily="34" charset="0"/>
                <a:cs typeface="Tahoma" pitchFamily="34" charset="0"/>
              </a:rPr>
              <a:t>etc</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Nem todo mundo tem o mesmo gosto musical e muita gente não gosta de nenhum estilo durante o expediente porque se desconcentram do trabalho.</a:t>
            </a:r>
          </a:p>
        </p:txBody>
      </p:sp>
    </p:spTree>
    <p:extLst>
      <p:ext uri="{BB962C8B-B14F-4D97-AF65-F5344CB8AC3E}">
        <p14:creationId xmlns:p14="http://schemas.microsoft.com/office/powerpoint/2010/main" val="20047578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Retângulo 2"/>
          <p:cNvSpPr/>
          <p:nvPr/>
        </p:nvSpPr>
        <p:spPr>
          <a:xfrm>
            <a:off x="540000" y="1351800"/>
            <a:ext cx="8064000" cy="3416320"/>
          </a:xfrm>
          <a:prstGeom prst="rect">
            <a:avLst/>
          </a:prstGeom>
        </p:spPr>
        <p:txBody>
          <a:bodyPr>
            <a:spAutoFit/>
          </a:bodyPr>
          <a:lstStyle/>
          <a:p>
            <a:pPr>
              <a:lnSpc>
                <a:spcPct val="200000"/>
              </a:lnSpc>
            </a:pPr>
            <a:r>
              <a:rPr lang="pt-BR" i="1"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*O bom senso vai dar o tom do comportamento em cada situação. </a:t>
            </a:r>
            <a:endParaRPr lang="pt-BR" i="1"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200000"/>
              </a:lnSpc>
            </a:pPr>
            <a:r>
              <a:rPr lang="pt-BR" i="1"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Educação </a:t>
            </a:r>
            <a:r>
              <a:rPr lang="pt-BR" i="1"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é sempre o melhor recurso para evitar situações desconfortáveis. Até um simples “Bom dia” ao chegar alivia a tensão sem tirar a seriedade.</a:t>
            </a:r>
            <a:endParaRPr lang="pt-BR"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200000"/>
              </a:lnSpc>
            </a:pPr>
            <a:r>
              <a:rPr lang="pt-BR" i="1"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Quando possível, almoce com seus colegas, ou encontre com eles fora do ambiente de </a:t>
            </a:r>
            <a:r>
              <a:rPr lang="pt-BR" i="1"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trabalho, isso </a:t>
            </a:r>
            <a:r>
              <a:rPr lang="pt-BR" i="1"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vai facilitar e tranquilizar a </a:t>
            </a:r>
            <a:r>
              <a:rPr lang="pt-BR" i="1"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comunicação </a:t>
            </a:r>
            <a:r>
              <a:rPr lang="pt-BR" i="1"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posteriormente</a:t>
            </a:r>
            <a:r>
              <a:rPr lang="pt-BR" i="1"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pt-BR"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480125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Texto 1"/>
          <p:cNvSpPr>
            <a:spLocks noGrp="1"/>
          </p:cNvSpPr>
          <p:nvPr>
            <p:ph type="body" sz="quarter" idx="10"/>
          </p:nvPr>
        </p:nvSpPr>
        <p:spPr/>
        <p:txBody>
          <a:bodyPr/>
          <a:lstStyle/>
          <a:p>
            <a:r>
              <a:rPr lang="pt-BR" cap="small" dirty="0" smtClean="0"/>
              <a:t>Murilo César Spina</a:t>
            </a:r>
            <a:endParaRPr lang="pt-BR" cap="small" dirty="0"/>
          </a:p>
        </p:txBody>
      </p:sp>
      <p:sp>
        <p:nvSpPr>
          <p:cNvPr id="3" name="Espaço Reservado para Texto 2"/>
          <p:cNvSpPr>
            <a:spLocks noGrp="1"/>
          </p:cNvSpPr>
          <p:nvPr>
            <p:ph type="body" sz="quarter" idx="13"/>
          </p:nvPr>
        </p:nvSpPr>
        <p:spPr/>
        <p:txBody>
          <a:bodyPr/>
          <a:lstStyle/>
          <a:p>
            <a:r>
              <a:rPr lang="pt-BR" dirty="0" smtClean="0"/>
              <a:t>mspina</a:t>
            </a:r>
            <a:r>
              <a:rPr lang="pt-BR" dirty="0" smtClean="0"/>
              <a:t>@place.com.br</a:t>
            </a:r>
            <a:endParaRPr lang="pt-BR" dirty="0"/>
          </a:p>
        </p:txBody>
      </p:sp>
      <p:sp>
        <p:nvSpPr>
          <p:cNvPr id="4" name="Espaço Reservado para Texto 3"/>
          <p:cNvSpPr>
            <a:spLocks noGrp="1"/>
          </p:cNvSpPr>
          <p:nvPr>
            <p:ph type="body" sz="quarter" idx="14"/>
          </p:nvPr>
        </p:nvSpPr>
        <p:spPr/>
        <p:txBody>
          <a:bodyPr/>
          <a:lstStyle/>
          <a:p>
            <a:r>
              <a:rPr lang="pt-BR" dirty="0" smtClean="0"/>
              <a:t>11 7358 7115</a:t>
            </a:r>
            <a:endParaRPr lang="pt-BR"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1. Como se Vestir</a:t>
            </a:r>
            <a:endParaRPr lang="pt-BR" dirty="0"/>
          </a:p>
        </p:txBody>
      </p:sp>
      <p:sp>
        <p:nvSpPr>
          <p:cNvPr id="4" name="Retângulo 3"/>
          <p:cNvSpPr/>
          <p:nvPr/>
        </p:nvSpPr>
        <p:spPr>
          <a:xfrm>
            <a:off x="539552" y="1351508"/>
            <a:ext cx="8064896" cy="4154984"/>
          </a:xfrm>
          <a:prstGeom prst="rect">
            <a:avLst/>
          </a:prstGeom>
        </p:spPr>
        <p:txBody>
          <a:bodyPr wrap="square">
            <a:spAutoFit/>
          </a:bodyPr>
          <a:lstStyle/>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Cada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empresa tem seu código de vestuário. Em alguns lugares não dá nem para entrar no prédio de bermuda, então para começar descubra quais são as normas da empresa para não cometer nenhuma falta. Mesmo assim tem gente que faz feio na hora de se vestir para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o trabalho.</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
            </a:r>
            <a:b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b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Decotes, transparências, lingerie aparente e saias curtas não são para o clima profissional. É melhor chamar atenção e ser admirada pelo seu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trabalho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 dedicação, não pelas suas curvas.</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
            </a:r>
            <a:b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b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Os homens também não podem cair no desleixo. Mesmo que sua empresa permita uma roupa casual, dê preferência para calça comprida e cores menos escandalosas. Não precisa ser um entendido de moda, mas procure combinar as peças.</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
            </a:r>
            <a:b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b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Roupas limpas e passadas, ok?</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2. Como Falar</a:t>
            </a:r>
            <a:endParaRPr lang="pt-BR" dirty="0"/>
          </a:p>
        </p:txBody>
      </p:sp>
      <p:sp>
        <p:nvSpPr>
          <p:cNvPr id="3" name="Retângulo 2"/>
          <p:cNvSpPr/>
          <p:nvPr/>
        </p:nvSpPr>
        <p:spPr>
          <a:xfrm>
            <a:off x="540000" y="1351800"/>
            <a:ext cx="8064000" cy="2308324"/>
          </a:xfrm>
          <a:prstGeom prst="rect">
            <a:avLst/>
          </a:prstGeom>
        </p:spPr>
        <p:txBody>
          <a:bodyPr>
            <a:spAutoFit/>
          </a:bodyPr>
          <a:lstStyle/>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Brincadeiras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podem ser saudáveis, mas tudo tem hora.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tire a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concentração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 um colega, por melhor que seja a piada.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Mesmo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que o clima seja de descontração, o ambiente profissional exige muita seriedade na maior parte do tempo.</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Deixe os palavrões e gírias sempre de fora.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Nenhuma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intimidade ou amizade permitem um vocabulário desrespeitoso</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09773304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3</a:t>
            </a:r>
            <a:r>
              <a:rPr lang="pt-BR" dirty="0" smtClean="0"/>
              <a:t>. Horário</a:t>
            </a:r>
            <a:endParaRPr lang="pt-BR" dirty="0"/>
          </a:p>
        </p:txBody>
      </p:sp>
      <p:sp>
        <p:nvSpPr>
          <p:cNvPr id="3" name="Retângulo 2"/>
          <p:cNvSpPr/>
          <p:nvPr/>
        </p:nvSpPr>
        <p:spPr>
          <a:xfrm>
            <a:off x="540000" y="1351800"/>
            <a:ext cx="8064000" cy="1938992"/>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Seja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pontual.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Chegue sempre minutos antes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 vá embora na hora certa.</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Atrasos atrapalham a sua produção e provavelmente vão atrapalhar a empresa inteira.</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Chegar cedo demais ou sair tarde demais também pode ser visto como hora extra não autorizada.</a:t>
            </a:r>
          </a:p>
        </p:txBody>
      </p:sp>
    </p:spTree>
    <p:extLst>
      <p:ext uri="{BB962C8B-B14F-4D97-AF65-F5344CB8AC3E}">
        <p14:creationId xmlns:p14="http://schemas.microsoft.com/office/powerpoint/2010/main" val="290549255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4. Higiene</a:t>
            </a:r>
            <a:endParaRPr lang="pt-BR" dirty="0"/>
          </a:p>
        </p:txBody>
      </p:sp>
      <p:sp>
        <p:nvSpPr>
          <p:cNvPr id="3" name="Retângulo 2"/>
          <p:cNvSpPr/>
          <p:nvPr/>
        </p:nvSpPr>
        <p:spPr>
          <a:xfrm>
            <a:off x="540000" y="1351800"/>
            <a:ext cx="8064000" cy="4154984"/>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Tanto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a higiene pessoal quando a do local de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trabalho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são importantíssimas.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u="sng"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Jogar </a:t>
            </a:r>
            <a:r>
              <a:rPr lang="pt-BR" sz="1600" u="sng"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lixo no lixo, </a:t>
            </a:r>
            <a:r>
              <a:rPr lang="pt-BR" sz="1600" u="sng"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se atentar ao máximo às regras de coleta seletiva</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derrubar café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ou água na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mesa (se derrubar, limpar na hora), não comer à mesa, manter o banheiro do jeito que você encontrou, são atitudes simples que mantém o ambiente limpo e mais harmonioso.</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Banho tomado, desodorante, dentes escovados e roupas limpas também são fundamentais.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Ninguém gosta de trabalhar ao lado de um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fedido ou com mal hálito.</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 se o seu emprego envolve atendimento a clientes é ainda mais importante: barba feita, cabelo penteado, maquiagem.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Nós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não podemos nos influenciar pela aparência de um cliente, mas o cliente certamente vai reparar na nossa</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480125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5. Patrimônio</a:t>
            </a:r>
            <a:endParaRPr lang="pt-BR" dirty="0"/>
          </a:p>
        </p:txBody>
      </p:sp>
      <p:sp>
        <p:nvSpPr>
          <p:cNvPr id="3" name="Retângulo 2"/>
          <p:cNvSpPr/>
          <p:nvPr/>
        </p:nvSpPr>
        <p:spPr>
          <a:xfrm>
            <a:off x="540000" y="1351800"/>
            <a:ext cx="8064000" cy="2677656"/>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Tome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o maior cuidado possível com o patrimônio da </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empresa e do cliente. </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Além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 ter que pagar pelos danos, você pode ficar com a fama de desastrado ou desleixado.</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Cuidado para não esbarrar em plantas, móveis, máquinas.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Um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pequeno acidente pode causar um grande prejuízo.</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Se não sabe como operar algum aparelho, pergunte.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Perguntar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 aprender não é nenhum pecado, e evita um desconforto maior.</a:t>
            </a:r>
          </a:p>
        </p:txBody>
      </p:sp>
    </p:spTree>
    <p:extLst>
      <p:ext uri="{BB962C8B-B14F-4D97-AF65-F5344CB8AC3E}">
        <p14:creationId xmlns:p14="http://schemas.microsoft.com/office/powerpoint/2010/main" val="139422858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6. Internet</a:t>
            </a:r>
            <a:endParaRPr lang="pt-BR" dirty="0"/>
          </a:p>
        </p:txBody>
      </p:sp>
      <p:sp>
        <p:nvSpPr>
          <p:cNvPr id="3" name="Retângulo 2"/>
          <p:cNvSpPr/>
          <p:nvPr/>
        </p:nvSpPr>
        <p:spPr>
          <a:xfrm>
            <a:off x="540000" y="1351800"/>
            <a:ext cx="8064000" cy="1569660"/>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Deixe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para cuidar de sua vida pessoal em casa, ou em intervalos como o horário de almoço.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deixe que assuntos particulares interfiram na produção do seu trabalho</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Se atente à política de Segurança da Informação de sua empresa e seus clientes.</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14801256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7. Telefone</a:t>
            </a:r>
            <a:endParaRPr lang="pt-BR" dirty="0"/>
          </a:p>
        </p:txBody>
      </p:sp>
      <p:sp>
        <p:nvSpPr>
          <p:cNvPr id="3" name="Retângulo 2"/>
          <p:cNvSpPr/>
          <p:nvPr/>
        </p:nvSpPr>
        <p:spPr>
          <a:xfrm>
            <a:off x="540000" y="1351800"/>
            <a:ext cx="8064000" cy="2677656"/>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Não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interrompa um colega ao telefone.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caso você entre em uma sala e um colega estiver ao telefone, deixe-a sozinha e volte mais tarde.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Ele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pode precisar de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concentração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 privacidade</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Se policie no tom de sua voz ao falar, ninguém precisa saber o conteúdo de sua conversa.</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Respeite a coletividade.</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8522525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8. Celular</a:t>
            </a:r>
            <a:endParaRPr lang="pt-BR" dirty="0"/>
          </a:p>
        </p:txBody>
      </p:sp>
      <p:sp>
        <p:nvSpPr>
          <p:cNvPr id="3" name="Retângulo 2"/>
          <p:cNvSpPr/>
          <p:nvPr/>
        </p:nvSpPr>
        <p:spPr>
          <a:xfrm>
            <a:off x="540000" y="1351800"/>
            <a:ext cx="8064000" cy="3046988"/>
          </a:xfrm>
          <a:prstGeom prst="rect">
            <a:avLst/>
          </a:prstGeom>
        </p:spPr>
        <p:txBody>
          <a:bodyPr>
            <a:spAutoFit/>
          </a:bodyPr>
          <a:lstStyle/>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Evite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toques muito chamativos ou altos. </a:t>
            </a:r>
            <a:endPar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Se </a:t>
            </a: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puder deixar no silencioso, melhor ainda.</a:t>
            </a:r>
          </a:p>
          <a:p>
            <a:pPr>
              <a:lnSpc>
                <a:spcPct val="150000"/>
              </a:lnSpc>
            </a:pPr>
            <a:r>
              <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rPr>
              <a:t>Durante reuniões, é melhor desligar o aparelho, a menos que você esteja esperando uma ligação realmente importante</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u="sng"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Busque locais discretos para falar ao celular, isto pode criar má impressão para o cliente</a:t>
            </a: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a:t>
            </a:r>
          </a:p>
          <a:p>
            <a:pPr>
              <a:lnSpc>
                <a:spcPct val="150000"/>
              </a:lnSpc>
            </a:pPr>
            <a:r>
              <a:rPr lang="pt-BR" sz="1600" cap="small" dirty="0" smtClean="0">
                <a:effectLst>
                  <a:outerShdw blurRad="38100" dist="38100" dir="2700000" algn="tl">
                    <a:srgbClr val="000000">
                      <a:alpha val="43137"/>
                    </a:srgbClr>
                  </a:outerShdw>
                </a:effectLst>
                <a:latin typeface="Tahoma" pitchFamily="34" charset="0"/>
                <a:ea typeface="Tahoma" pitchFamily="34" charset="0"/>
                <a:cs typeface="Tahoma" pitchFamily="34" charset="0"/>
              </a:rPr>
              <a:t>Não deixe ligações atrapalhar sua concentração, organize-se para resolver assunto pessoais fora do horário de trabalho.</a:t>
            </a:r>
            <a:endParaRPr lang="pt-BR" sz="1600" cap="small" dirty="0">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8522525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ANEXO_006.2.r.01 - Apresentacao_Interna (2)">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ANEXO_006.2.r.01 - Apresentacao_Interna (2)</Template>
  <TotalTime>58</TotalTime>
  <Words>788</Words>
  <Application>Microsoft Office PowerPoint</Application>
  <PresentationFormat>Apresentação na tela (4:3)</PresentationFormat>
  <Paragraphs>59</Paragraphs>
  <Slides>13</Slides>
  <Notes>0</Notes>
  <HiddenSlides>0</HiddenSlides>
  <MMClips>0</MMClips>
  <ScaleCrop>false</ScaleCrop>
  <HeadingPairs>
    <vt:vector size="4" baseType="variant">
      <vt:variant>
        <vt:lpstr>Tema</vt:lpstr>
      </vt:variant>
      <vt:variant>
        <vt:i4>1</vt:i4>
      </vt:variant>
      <vt:variant>
        <vt:lpstr>Títulos de slides</vt:lpstr>
      </vt:variant>
      <vt:variant>
        <vt:i4>13</vt:i4>
      </vt:variant>
    </vt:vector>
  </HeadingPairs>
  <TitlesOfParts>
    <vt:vector size="14" baseType="lpstr">
      <vt:lpstr>ANEXO_006.2.r.01 - Apresentacao_Interna (2)</vt:lpstr>
      <vt:lpstr>Apresentação do PowerPoint</vt:lpstr>
      <vt:lpstr>1. Como se Vestir</vt:lpstr>
      <vt:lpstr>2. Como Falar</vt:lpstr>
      <vt:lpstr>3. Horário</vt:lpstr>
      <vt:lpstr>4. Higiene</vt:lpstr>
      <vt:lpstr>5. Patrimônio</vt:lpstr>
      <vt:lpstr>6. Internet</vt:lpstr>
      <vt:lpstr>7. Telefone</vt:lpstr>
      <vt:lpstr>8. Celular</vt:lpstr>
      <vt:lpstr>9. Paquera</vt:lpstr>
      <vt:lpstr>10. Música</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Murilo Cesar Spina</dc:creator>
  <cp:lastModifiedBy>Murilo Cesar Spina</cp:lastModifiedBy>
  <cp:revision>7</cp:revision>
  <dcterms:created xsi:type="dcterms:W3CDTF">2011-10-21T16:47:53Z</dcterms:created>
  <dcterms:modified xsi:type="dcterms:W3CDTF">2011-10-21T17:46:46Z</dcterms:modified>
</cp:coreProperties>
</file>