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78" r:id="rId3"/>
    <p:sldId id="285" r:id="rId4"/>
    <p:sldId id="280" r:id="rId5"/>
    <p:sldId id="281" r:id="rId6"/>
    <p:sldId id="282" r:id="rId7"/>
    <p:sldId id="283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urilo Cesar Spina" initials="MC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88" autoAdjust="0"/>
    <p:restoredTop sz="94660"/>
  </p:normalViewPr>
  <p:slideViewPr>
    <p:cSldViewPr>
      <p:cViewPr varScale="1">
        <p:scale>
          <a:sx n="66" d="100"/>
          <a:sy n="66" d="100"/>
        </p:scale>
        <p:origin x="-172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24/08/2011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655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1115616" y="332656"/>
            <a:ext cx="7772400" cy="50405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0"/>
          </p:nvPr>
        </p:nvSpPr>
        <p:spPr>
          <a:xfrm>
            <a:off x="900113" y="1557338"/>
            <a:ext cx="7416800" cy="9350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  <p:sp>
        <p:nvSpPr>
          <p:cNvPr id="10" name="Espaço Reservado para Imagem 9"/>
          <p:cNvSpPr>
            <a:spLocks noGrp="1"/>
          </p:cNvSpPr>
          <p:nvPr>
            <p:ph type="pic" sz="quarter" idx="11"/>
          </p:nvPr>
        </p:nvSpPr>
        <p:spPr>
          <a:xfrm>
            <a:off x="5651500" y="3284538"/>
            <a:ext cx="2665413" cy="2447925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Clique no ícone para adicionar uma imagem</a:t>
            </a:r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bg>
      <p:bgPr>
        <a:blipFill dpi="0" rotWithShape="1">
          <a:blip r:embed="rId2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t.gov.br/index.php/content/view/23028.html" TargetMode="External"/><Relationship Id="rId2" Type="http://schemas.openxmlformats.org/officeDocument/2006/relationships/hyperlink" Target="http://www.planalto.gov.br/ccivil_03/_Ato2004-2006/2005/Lei/L11196.htm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mct.gov.br/index.php/content/view/37905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 bright="50000" contrast="-59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Imagem 3" descr="14 B 2 (transparente).pn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411760" y="0"/>
            <a:ext cx="6071764" cy="2088232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611560" y="2852937"/>
            <a:ext cx="7772400" cy="5040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b="1" dirty="0" smtClean="0">
                <a:solidFill>
                  <a:srgbClr val="C00000"/>
                </a:solidFill>
              </a:rPr>
              <a:t> Nova Lei do Bem</a:t>
            </a:r>
            <a:r>
              <a:rPr lang="pt-BR" sz="2800" kern="0" dirty="0" smtClean="0">
                <a:solidFill>
                  <a:srgbClr val="FF0000"/>
                </a:solidFill>
                <a:latin typeface="Trebuchet MS"/>
              </a:rPr>
              <a:t/>
            </a:r>
            <a:br>
              <a:rPr lang="pt-BR" sz="2800" kern="0" dirty="0" smtClean="0">
                <a:solidFill>
                  <a:srgbClr val="FF0000"/>
                </a:solidFill>
                <a:latin typeface="Trebuchet MS"/>
              </a:rPr>
            </a:br>
            <a:endParaRPr lang="pt-BR" sz="2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6" name="Título 1"/>
          <p:cNvSpPr txBox="1">
            <a:spLocks/>
          </p:cNvSpPr>
          <p:nvPr/>
        </p:nvSpPr>
        <p:spPr>
          <a:xfrm>
            <a:off x="1115616" y="116632"/>
            <a:ext cx="7772400" cy="5040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dirty="0" smtClean="0">
                <a:solidFill>
                  <a:srgbClr val="C00000"/>
                </a:solidFill>
              </a:rPr>
              <a:t> </a:t>
            </a:r>
            <a:r>
              <a:rPr lang="pt-BR" sz="2800" dirty="0" smtClean="0">
                <a:solidFill>
                  <a:srgbClr val="C00000"/>
                </a:solidFill>
                <a:latin typeface="Trebuchet MS"/>
              </a:rPr>
              <a:t>Lei do Bem: O que é?</a:t>
            </a:r>
            <a:r>
              <a:rPr lang="pt-BR" sz="2800" kern="0" dirty="0" smtClean="0">
                <a:solidFill>
                  <a:srgbClr val="FF0000"/>
                </a:solidFill>
                <a:latin typeface="Trebuchet MS"/>
              </a:rPr>
              <a:t/>
            </a:r>
            <a:br>
              <a:rPr lang="pt-BR" sz="2800" kern="0" dirty="0" smtClean="0">
                <a:solidFill>
                  <a:srgbClr val="FF0000"/>
                </a:solidFill>
                <a:latin typeface="Trebuchet MS"/>
              </a:rPr>
            </a:br>
            <a:endParaRPr lang="pt-BR" sz="2800" dirty="0">
              <a:solidFill>
                <a:srgbClr val="FF0000"/>
              </a:solidFill>
            </a:endParaRPr>
          </a:p>
        </p:txBody>
      </p:sp>
      <p:sp>
        <p:nvSpPr>
          <p:cNvPr id="48" name="Rectangle 13"/>
          <p:cNvSpPr>
            <a:spLocks noChangeArrowheads="1"/>
          </p:cNvSpPr>
          <p:nvPr/>
        </p:nvSpPr>
        <p:spPr bwMode="auto">
          <a:xfrm>
            <a:off x="266328" y="1227736"/>
            <a:ext cx="8687170" cy="500957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80000" tIns="82800" rIns="180000" bIns="82800" anchor="ctr" anchorCtr="1"/>
          <a:lstStyle/>
          <a:p>
            <a:pPr algn="ctr"/>
            <a:r>
              <a:rPr lang="pt-BR" sz="1400" b="1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Lei do Bem - Capítulo </a:t>
            </a:r>
            <a:r>
              <a:rPr lang="pt-BR" sz="1400" b="1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III</a:t>
            </a:r>
          </a:p>
          <a:p>
            <a:endParaRPr lang="pt-BR" sz="1400" i="1" dirty="0">
              <a:solidFill>
                <a:srgbClr val="C8D6E5">
                  <a:lumMod val="50000"/>
                </a:srgbClr>
              </a:solidFill>
              <a:latin typeface="Calibri" pitchFamily="34" charset="0"/>
            </a:endParaRPr>
          </a:p>
          <a:p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A </a:t>
            </a: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  <a:hlinkClick r:id="rId2"/>
              </a:rPr>
              <a:t>Lei n.º 11.196</a:t>
            </a: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, de 21 de novembro de 2005, conhecida como Lei do Bem, em seu Capítulo III, artigos 17 a 26, e regulamentada pelo </a:t>
            </a: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  <a:hlinkClick r:id="rId3"/>
              </a:rPr>
              <a:t>Decreto nº 5.798</a:t>
            </a: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, de 7 de junho de 2006, que consolidou os incentivos fiscais que as pessoas jurídicas podem usufruir de forma automática desde que realizem pesquisa tecnológica e desenvolvimento de inovação tecnológica. Esse Capítulo foi editado por determinação da Lei n.º 10.973/2004 – Lei da Inovação, fortalecendo o novo marco legal para apoio ao desenvolvimento tecnológico e inovação nas empresas brasileiras</a:t>
            </a:r>
            <a:r>
              <a:rPr lang="pt-BR" sz="140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.</a:t>
            </a:r>
          </a:p>
          <a:p>
            <a:endParaRPr lang="pt-BR" sz="1400" i="1" dirty="0">
              <a:solidFill>
                <a:srgbClr val="C8D6E5">
                  <a:lumMod val="50000"/>
                </a:srgbClr>
              </a:solidFill>
              <a:latin typeface="Calibri" pitchFamily="34" charset="0"/>
            </a:endParaRPr>
          </a:p>
          <a:p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Os benefícios do Capítulo III da Lei do Bem são baseados em incentivos fiscais, tais como</a:t>
            </a:r>
            <a:r>
              <a:rPr lang="pt-BR" sz="140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:</a:t>
            </a:r>
          </a:p>
          <a:p>
            <a:endParaRPr lang="pt-BR" sz="1400" i="1" dirty="0">
              <a:solidFill>
                <a:srgbClr val="C8D6E5">
                  <a:lumMod val="50000"/>
                </a:srgbClr>
              </a:solidFill>
              <a:latin typeface="Calibri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deduções de Imposto de Renda e da Contribuição sobre o Lucro Líquido - CSLL de dispêndios efetuados </a:t>
            </a:r>
            <a:r>
              <a:rPr lang="pt-BR" sz="140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em atividades </a:t>
            </a: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de P&amp;D;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a redução do Imposto sobre Produtos Industrializados - IPI na compra de máquinas e equipamentos para P&amp;D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depreciação acelerada desses bens;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amortização acelerada de bens intangíveis;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redução do Imposto de Renda retido na fonte incidente sobre remessa ao exterior resultantes de contratos de transferência de tecnologia (revogado pela MP 497, de 27 de julho de 2010); 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isenção do Imposto de Renda retido na fonte nas remessas efetuadas para o exterior destinada ao registro e manutenção de marcas, patentes e cultivares</a:t>
            </a:r>
            <a:r>
              <a:rPr lang="pt-BR" sz="140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;</a:t>
            </a:r>
          </a:p>
          <a:p>
            <a:r>
              <a:rPr lang="pt-BR" sz="140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 </a:t>
            </a:r>
            <a:endParaRPr lang="pt-BR" sz="1400" i="1" dirty="0">
              <a:solidFill>
                <a:srgbClr val="C8D6E5">
                  <a:lumMod val="50000"/>
                </a:srgbClr>
              </a:solidFill>
              <a:latin typeface="Calibri" pitchFamily="34" charset="0"/>
            </a:endParaRPr>
          </a:p>
          <a:p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ou subvenções </a:t>
            </a:r>
            <a:r>
              <a:rPr lang="pt-BR" sz="140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econômicas, </a:t>
            </a: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incorporada a linha de financiamento Finep Inova Brasil, concedidas em virtude de contratações de pesquisadores, titulados como mestres ou doutores, empregados em empresas para realizar atividades de pesquisa, desenvolvimento e inovação tecnológica, regulamentada pela </a:t>
            </a: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  <a:hlinkClick r:id="rId4"/>
              </a:rPr>
              <a:t>Portaria MCT nº 557</a:t>
            </a:r>
            <a:r>
              <a:rPr lang="pt-BR" sz="140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2894658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22" name="Grupo 21"/>
          <p:cNvGrpSpPr/>
          <p:nvPr/>
        </p:nvGrpSpPr>
        <p:grpSpPr>
          <a:xfrm>
            <a:off x="646842" y="1664032"/>
            <a:ext cx="7738470" cy="3418985"/>
            <a:chOff x="646842" y="1664032"/>
            <a:chExt cx="7738470" cy="3418985"/>
          </a:xfrm>
        </p:grpSpPr>
        <p:sp>
          <p:nvSpPr>
            <p:cNvPr id="23" name="Freeform 23"/>
            <p:cNvSpPr>
              <a:spLocks noChangeAspect="1"/>
            </p:cNvSpPr>
            <p:nvPr/>
          </p:nvSpPr>
          <p:spPr bwMode="auto">
            <a:xfrm>
              <a:off x="934077" y="1664032"/>
              <a:ext cx="7164000" cy="1014199"/>
            </a:xfrm>
            <a:custGeom>
              <a:avLst/>
              <a:gdLst>
                <a:gd name="T0" fmla="*/ 0 w 17300"/>
                <a:gd name="T1" fmla="*/ 0 h 2447"/>
                <a:gd name="T2" fmla="*/ 0 w 17300"/>
                <a:gd name="T3" fmla="*/ 0 h 2447"/>
                <a:gd name="T4" fmla="*/ 0 w 17300"/>
                <a:gd name="T5" fmla="*/ 0 h 2447"/>
                <a:gd name="T6" fmla="*/ 0 w 17300"/>
                <a:gd name="T7" fmla="*/ 0 h 2447"/>
                <a:gd name="T8" fmla="*/ 0 w 17300"/>
                <a:gd name="T9" fmla="*/ 0 h 2447"/>
                <a:gd name="T10" fmla="*/ 0 w 17300"/>
                <a:gd name="T11" fmla="*/ 0 h 2447"/>
                <a:gd name="T12" fmla="*/ 0 w 17300"/>
                <a:gd name="T13" fmla="*/ 0 h 2447"/>
                <a:gd name="T14" fmla="*/ 0 w 17300"/>
                <a:gd name="T15" fmla="*/ 0 h 2447"/>
                <a:gd name="T16" fmla="*/ 0 w 17300"/>
                <a:gd name="T17" fmla="*/ 0 h 2447"/>
                <a:gd name="T18" fmla="*/ 0 w 17300"/>
                <a:gd name="T19" fmla="*/ 0 h 2447"/>
                <a:gd name="T20" fmla="*/ 0 w 17300"/>
                <a:gd name="T21" fmla="*/ 0 h 2447"/>
                <a:gd name="T22" fmla="*/ 0 w 17300"/>
                <a:gd name="T23" fmla="*/ 0 h 2447"/>
                <a:gd name="T24" fmla="*/ 0 w 17300"/>
                <a:gd name="T25" fmla="*/ 0 h 2447"/>
                <a:gd name="T26" fmla="*/ 0 w 17300"/>
                <a:gd name="T27" fmla="*/ 0 h 2447"/>
                <a:gd name="T28" fmla="*/ 0 w 17300"/>
                <a:gd name="T29" fmla="*/ 0 h 2447"/>
                <a:gd name="T30" fmla="*/ 0 w 17300"/>
                <a:gd name="T31" fmla="*/ 0 h 2447"/>
                <a:gd name="T32" fmla="*/ 0 w 17300"/>
                <a:gd name="T33" fmla="*/ 0 h 2447"/>
                <a:gd name="T34" fmla="*/ 0 w 17300"/>
                <a:gd name="T35" fmla="*/ 0 h 2447"/>
                <a:gd name="T36" fmla="*/ 0 w 17300"/>
                <a:gd name="T37" fmla="*/ 0 h 2447"/>
                <a:gd name="T38" fmla="*/ 0 w 17300"/>
                <a:gd name="T39" fmla="*/ 0 h 2447"/>
                <a:gd name="T40" fmla="*/ 0 w 17300"/>
                <a:gd name="T41" fmla="*/ 0 h 2447"/>
                <a:gd name="T42" fmla="*/ 0 w 17300"/>
                <a:gd name="T43" fmla="*/ 0 h 2447"/>
                <a:gd name="T44" fmla="*/ 0 w 17300"/>
                <a:gd name="T45" fmla="*/ 0 h 2447"/>
                <a:gd name="T46" fmla="*/ 0 w 17300"/>
                <a:gd name="T47" fmla="*/ 0 h 2447"/>
                <a:gd name="T48" fmla="*/ 0 w 17300"/>
                <a:gd name="T49" fmla="*/ 0 h 2447"/>
                <a:gd name="T50" fmla="*/ 0 w 17300"/>
                <a:gd name="T51" fmla="*/ 0 h 2447"/>
                <a:gd name="T52" fmla="*/ 0 w 17300"/>
                <a:gd name="T53" fmla="*/ 0 h 2447"/>
                <a:gd name="T54" fmla="*/ 0 w 17300"/>
                <a:gd name="T55" fmla="*/ 0 h 2447"/>
                <a:gd name="T56" fmla="*/ 0 w 17300"/>
                <a:gd name="T57" fmla="*/ 0 h 2447"/>
                <a:gd name="T58" fmla="*/ 0 w 17300"/>
                <a:gd name="T59" fmla="*/ 0 h 2447"/>
                <a:gd name="T60" fmla="*/ 0 w 17300"/>
                <a:gd name="T61" fmla="*/ 0 h 2447"/>
                <a:gd name="T62" fmla="*/ 0 w 17300"/>
                <a:gd name="T63" fmla="*/ 0 h 2447"/>
                <a:gd name="T64" fmla="*/ 0 w 17300"/>
                <a:gd name="T65" fmla="*/ 0 h 2447"/>
                <a:gd name="T66" fmla="*/ 0 w 17300"/>
                <a:gd name="T67" fmla="*/ 0 h 2447"/>
                <a:gd name="T68" fmla="*/ 0 w 17300"/>
                <a:gd name="T69" fmla="*/ 0 h 2447"/>
                <a:gd name="T70" fmla="*/ 0 w 17300"/>
                <a:gd name="T71" fmla="*/ 0 h 2447"/>
                <a:gd name="T72" fmla="*/ 0 w 17300"/>
                <a:gd name="T73" fmla="*/ 0 h 2447"/>
                <a:gd name="T74" fmla="*/ 0 w 17300"/>
                <a:gd name="T75" fmla="*/ 0 h 2447"/>
                <a:gd name="T76" fmla="*/ 0 w 17300"/>
                <a:gd name="T77" fmla="*/ 0 h 2447"/>
                <a:gd name="T78" fmla="*/ 0 w 17300"/>
                <a:gd name="T79" fmla="*/ 0 h 2447"/>
                <a:gd name="T80" fmla="*/ 0 w 17300"/>
                <a:gd name="T81" fmla="*/ 0 h 2447"/>
                <a:gd name="T82" fmla="*/ 0 w 17300"/>
                <a:gd name="T83" fmla="*/ 0 h 2447"/>
                <a:gd name="T84" fmla="*/ 0 w 17300"/>
                <a:gd name="T85" fmla="*/ 0 h 2447"/>
                <a:gd name="T86" fmla="*/ 0 w 17300"/>
                <a:gd name="T87" fmla="*/ 0 h 2447"/>
                <a:gd name="T88" fmla="*/ 0 w 17300"/>
                <a:gd name="T89" fmla="*/ 0 h 2447"/>
                <a:gd name="T90" fmla="*/ 0 w 17300"/>
                <a:gd name="T91" fmla="*/ 0 h 2447"/>
                <a:gd name="T92" fmla="*/ 0 w 17300"/>
                <a:gd name="T93" fmla="*/ 0 h 2447"/>
                <a:gd name="T94" fmla="*/ 0 w 17300"/>
                <a:gd name="T95" fmla="*/ 0 h 2447"/>
                <a:gd name="T96" fmla="*/ 0 w 17300"/>
                <a:gd name="T97" fmla="*/ 0 h 2447"/>
                <a:gd name="T98" fmla="*/ 0 w 17300"/>
                <a:gd name="T99" fmla="*/ 0 h 2447"/>
                <a:gd name="T100" fmla="*/ 0 w 17300"/>
                <a:gd name="T101" fmla="*/ 0 h 2447"/>
                <a:gd name="T102" fmla="*/ 0 w 17300"/>
                <a:gd name="T103" fmla="*/ 0 h 2447"/>
                <a:gd name="T104" fmla="*/ 0 w 17300"/>
                <a:gd name="T105" fmla="*/ 0 h 2447"/>
                <a:gd name="T106" fmla="*/ 0 w 17300"/>
                <a:gd name="T107" fmla="*/ 0 h 244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17300"/>
                <a:gd name="T163" fmla="*/ 0 h 2447"/>
                <a:gd name="T164" fmla="*/ 17300 w 17300"/>
                <a:gd name="T165" fmla="*/ 2447 h 244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17300" h="2447">
                  <a:moveTo>
                    <a:pt x="983" y="1912"/>
                  </a:moveTo>
                  <a:lnTo>
                    <a:pt x="981" y="1879"/>
                  </a:lnTo>
                  <a:lnTo>
                    <a:pt x="981" y="1845"/>
                  </a:lnTo>
                  <a:lnTo>
                    <a:pt x="983" y="1812"/>
                  </a:lnTo>
                  <a:lnTo>
                    <a:pt x="987" y="1778"/>
                  </a:lnTo>
                  <a:lnTo>
                    <a:pt x="990" y="1762"/>
                  </a:lnTo>
                  <a:lnTo>
                    <a:pt x="994" y="1746"/>
                  </a:lnTo>
                  <a:lnTo>
                    <a:pt x="998" y="1729"/>
                  </a:lnTo>
                  <a:lnTo>
                    <a:pt x="1002" y="1713"/>
                  </a:lnTo>
                  <a:lnTo>
                    <a:pt x="1008" y="1697"/>
                  </a:lnTo>
                  <a:lnTo>
                    <a:pt x="1013" y="1682"/>
                  </a:lnTo>
                  <a:lnTo>
                    <a:pt x="1019" y="1667"/>
                  </a:lnTo>
                  <a:lnTo>
                    <a:pt x="1025" y="1651"/>
                  </a:lnTo>
                  <a:lnTo>
                    <a:pt x="1033" y="1637"/>
                  </a:lnTo>
                  <a:lnTo>
                    <a:pt x="1040" y="1622"/>
                  </a:lnTo>
                  <a:lnTo>
                    <a:pt x="1049" y="1608"/>
                  </a:lnTo>
                  <a:lnTo>
                    <a:pt x="1057" y="1595"/>
                  </a:lnTo>
                  <a:lnTo>
                    <a:pt x="1066" y="1582"/>
                  </a:lnTo>
                  <a:lnTo>
                    <a:pt x="1077" y="1569"/>
                  </a:lnTo>
                  <a:lnTo>
                    <a:pt x="1087" y="1556"/>
                  </a:lnTo>
                  <a:lnTo>
                    <a:pt x="1097" y="1545"/>
                  </a:lnTo>
                  <a:lnTo>
                    <a:pt x="1109" y="1534"/>
                  </a:lnTo>
                  <a:lnTo>
                    <a:pt x="1121" y="1523"/>
                  </a:lnTo>
                  <a:lnTo>
                    <a:pt x="1134" y="1512"/>
                  </a:lnTo>
                  <a:lnTo>
                    <a:pt x="1147" y="1502"/>
                  </a:lnTo>
                  <a:lnTo>
                    <a:pt x="1161" y="1494"/>
                  </a:lnTo>
                  <a:lnTo>
                    <a:pt x="1175" y="1485"/>
                  </a:lnTo>
                  <a:lnTo>
                    <a:pt x="1190" y="1477"/>
                  </a:lnTo>
                  <a:lnTo>
                    <a:pt x="1206" y="1470"/>
                  </a:lnTo>
                  <a:lnTo>
                    <a:pt x="1221" y="1463"/>
                  </a:lnTo>
                  <a:lnTo>
                    <a:pt x="1236" y="1458"/>
                  </a:lnTo>
                  <a:lnTo>
                    <a:pt x="1251" y="1454"/>
                  </a:lnTo>
                  <a:lnTo>
                    <a:pt x="1266" y="1449"/>
                  </a:lnTo>
                  <a:lnTo>
                    <a:pt x="1281" y="1446"/>
                  </a:lnTo>
                  <a:lnTo>
                    <a:pt x="1296" y="1444"/>
                  </a:lnTo>
                  <a:lnTo>
                    <a:pt x="1312" y="1443"/>
                  </a:lnTo>
                  <a:lnTo>
                    <a:pt x="1327" y="1442"/>
                  </a:lnTo>
                  <a:lnTo>
                    <a:pt x="1342" y="1442"/>
                  </a:lnTo>
                  <a:lnTo>
                    <a:pt x="1356" y="1443"/>
                  </a:lnTo>
                  <a:lnTo>
                    <a:pt x="1370" y="1444"/>
                  </a:lnTo>
                  <a:lnTo>
                    <a:pt x="1384" y="1447"/>
                  </a:lnTo>
                  <a:lnTo>
                    <a:pt x="1398" y="1449"/>
                  </a:lnTo>
                  <a:lnTo>
                    <a:pt x="1412" y="1454"/>
                  </a:lnTo>
                  <a:lnTo>
                    <a:pt x="1425" y="1458"/>
                  </a:lnTo>
                  <a:lnTo>
                    <a:pt x="1438" y="1462"/>
                  </a:lnTo>
                  <a:lnTo>
                    <a:pt x="1451" y="1469"/>
                  </a:lnTo>
                  <a:lnTo>
                    <a:pt x="1464" y="1475"/>
                  </a:lnTo>
                  <a:lnTo>
                    <a:pt x="1476" y="1482"/>
                  </a:lnTo>
                  <a:lnTo>
                    <a:pt x="1488" y="1489"/>
                  </a:lnTo>
                  <a:lnTo>
                    <a:pt x="1499" y="1498"/>
                  </a:lnTo>
                  <a:lnTo>
                    <a:pt x="1509" y="1507"/>
                  </a:lnTo>
                  <a:lnTo>
                    <a:pt x="1520" y="1516"/>
                  </a:lnTo>
                  <a:lnTo>
                    <a:pt x="1531" y="1526"/>
                  </a:lnTo>
                  <a:lnTo>
                    <a:pt x="1541" y="1537"/>
                  </a:lnTo>
                  <a:lnTo>
                    <a:pt x="1549" y="1548"/>
                  </a:lnTo>
                  <a:lnTo>
                    <a:pt x="1558" y="1560"/>
                  </a:lnTo>
                  <a:lnTo>
                    <a:pt x="1567" y="1571"/>
                  </a:lnTo>
                  <a:lnTo>
                    <a:pt x="1574" y="1584"/>
                  </a:lnTo>
                  <a:lnTo>
                    <a:pt x="1581" y="1598"/>
                  </a:lnTo>
                  <a:lnTo>
                    <a:pt x="1588" y="1611"/>
                  </a:lnTo>
                  <a:lnTo>
                    <a:pt x="1594" y="1627"/>
                  </a:lnTo>
                  <a:lnTo>
                    <a:pt x="2124" y="1403"/>
                  </a:lnTo>
                  <a:lnTo>
                    <a:pt x="2664" y="1197"/>
                  </a:lnTo>
                  <a:lnTo>
                    <a:pt x="3212" y="1010"/>
                  </a:lnTo>
                  <a:lnTo>
                    <a:pt x="3768" y="839"/>
                  </a:lnTo>
                  <a:lnTo>
                    <a:pt x="4330" y="685"/>
                  </a:lnTo>
                  <a:lnTo>
                    <a:pt x="4897" y="547"/>
                  </a:lnTo>
                  <a:lnTo>
                    <a:pt x="5468" y="426"/>
                  </a:lnTo>
                  <a:lnTo>
                    <a:pt x="6040" y="320"/>
                  </a:lnTo>
                  <a:lnTo>
                    <a:pt x="6614" y="230"/>
                  </a:lnTo>
                  <a:lnTo>
                    <a:pt x="7188" y="156"/>
                  </a:lnTo>
                  <a:lnTo>
                    <a:pt x="7760" y="95"/>
                  </a:lnTo>
                  <a:lnTo>
                    <a:pt x="8331" y="51"/>
                  </a:lnTo>
                  <a:lnTo>
                    <a:pt x="8897" y="19"/>
                  </a:lnTo>
                  <a:lnTo>
                    <a:pt x="9458" y="3"/>
                  </a:lnTo>
                  <a:lnTo>
                    <a:pt x="10013" y="0"/>
                  </a:lnTo>
                  <a:lnTo>
                    <a:pt x="10561" y="11"/>
                  </a:lnTo>
                  <a:lnTo>
                    <a:pt x="11099" y="35"/>
                  </a:lnTo>
                  <a:lnTo>
                    <a:pt x="11629" y="71"/>
                  </a:lnTo>
                  <a:lnTo>
                    <a:pt x="12146" y="120"/>
                  </a:lnTo>
                  <a:lnTo>
                    <a:pt x="12652" y="182"/>
                  </a:lnTo>
                  <a:lnTo>
                    <a:pt x="13143" y="255"/>
                  </a:lnTo>
                  <a:lnTo>
                    <a:pt x="13619" y="340"/>
                  </a:lnTo>
                  <a:lnTo>
                    <a:pt x="14081" y="436"/>
                  </a:lnTo>
                  <a:lnTo>
                    <a:pt x="14524" y="544"/>
                  </a:lnTo>
                  <a:lnTo>
                    <a:pt x="14949" y="662"/>
                  </a:lnTo>
                  <a:lnTo>
                    <a:pt x="15354" y="791"/>
                  </a:lnTo>
                  <a:lnTo>
                    <a:pt x="15738" y="929"/>
                  </a:lnTo>
                  <a:lnTo>
                    <a:pt x="16100" y="1078"/>
                  </a:lnTo>
                  <a:lnTo>
                    <a:pt x="16438" y="1236"/>
                  </a:lnTo>
                  <a:lnTo>
                    <a:pt x="16752" y="1404"/>
                  </a:lnTo>
                  <a:lnTo>
                    <a:pt x="17039" y="1580"/>
                  </a:lnTo>
                  <a:lnTo>
                    <a:pt x="17300" y="1765"/>
                  </a:lnTo>
                  <a:lnTo>
                    <a:pt x="17289" y="1765"/>
                  </a:lnTo>
                  <a:lnTo>
                    <a:pt x="17278" y="1765"/>
                  </a:lnTo>
                  <a:lnTo>
                    <a:pt x="17266" y="1765"/>
                  </a:lnTo>
                  <a:lnTo>
                    <a:pt x="17256" y="1764"/>
                  </a:lnTo>
                  <a:lnTo>
                    <a:pt x="17256" y="1766"/>
                  </a:lnTo>
                  <a:lnTo>
                    <a:pt x="17214" y="1766"/>
                  </a:lnTo>
                  <a:lnTo>
                    <a:pt x="17171" y="1767"/>
                  </a:lnTo>
                  <a:lnTo>
                    <a:pt x="17130" y="1769"/>
                  </a:lnTo>
                  <a:lnTo>
                    <a:pt x="17089" y="1773"/>
                  </a:lnTo>
                  <a:lnTo>
                    <a:pt x="17048" y="1777"/>
                  </a:lnTo>
                  <a:lnTo>
                    <a:pt x="17008" y="1781"/>
                  </a:lnTo>
                  <a:lnTo>
                    <a:pt x="16968" y="1787"/>
                  </a:lnTo>
                  <a:lnTo>
                    <a:pt x="16929" y="1793"/>
                  </a:lnTo>
                  <a:lnTo>
                    <a:pt x="16890" y="1800"/>
                  </a:lnTo>
                  <a:lnTo>
                    <a:pt x="16851" y="1808"/>
                  </a:lnTo>
                  <a:lnTo>
                    <a:pt x="16813" y="1817"/>
                  </a:lnTo>
                  <a:lnTo>
                    <a:pt x="16776" y="1827"/>
                  </a:lnTo>
                  <a:lnTo>
                    <a:pt x="16739" y="1837"/>
                  </a:lnTo>
                  <a:lnTo>
                    <a:pt x="16702" y="1848"/>
                  </a:lnTo>
                  <a:lnTo>
                    <a:pt x="16666" y="1860"/>
                  </a:lnTo>
                  <a:lnTo>
                    <a:pt x="16630" y="1873"/>
                  </a:lnTo>
                  <a:lnTo>
                    <a:pt x="16457" y="1746"/>
                  </a:lnTo>
                  <a:lnTo>
                    <a:pt x="16248" y="1618"/>
                  </a:lnTo>
                  <a:lnTo>
                    <a:pt x="16003" y="1490"/>
                  </a:lnTo>
                  <a:lnTo>
                    <a:pt x="15725" y="1364"/>
                  </a:lnTo>
                  <a:lnTo>
                    <a:pt x="15414" y="1239"/>
                  </a:lnTo>
                  <a:lnTo>
                    <a:pt x="15073" y="1118"/>
                  </a:lnTo>
                  <a:lnTo>
                    <a:pt x="14703" y="1001"/>
                  </a:lnTo>
                  <a:lnTo>
                    <a:pt x="14304" y="891"/>
                  </a:lnTo>
                  <a:lnTo>
                    <a:pt x="13879" y="786"/>
                  </a:lnTo>
                  <a:lnTo>
                    <a:pt x="13428" y="689"/>
                  </a:lnTo>
                  <a:lnTo>
                    <a:pt x="12954" y="600"/>
                  </a:lnTo>
                  <a:lnTo>
                    <a:pt x="12458" y="520"/>
                  </a:lnTo>
                  <a:lnTo>
                    <a:pt x="11940" y="451"/>
                  </a:lnTo>
                  <a:lnTo>
                    <a:pt x="11403" y="394"/>
                  </a:lnTo>
                  <a:lnTo>
                    <a:pt x="10848" y="348"/>
                  </a:lnTo>
                  <a:lnTo>
                    <a:pt x="10276" y="317"/>
                  </a:lnTo>
                  <a:lnTo>
                    <a:pt x="9689" y="300"/>
                  </a:lnTo>
                  <a:lnTo>
                    <a:pt x="9088" y="297"/>
                  </a:lnTo>
                  <a:lnTo>
                    <a:pt x="8474" y="311"/>
                  </a:lnTo>
                  <a:lnTo>
                    <a:pt x="7850" y="343"/>
                  </a:lnTo>
                  <a:lnTo>
                    <a:pt x="7215" y="394"/>
                  </a:lnTo>
                  <a:lnTo>
                    <a:pt x="6573" y="463"/>
                  </a:lnTo>
                  <a:lnTo>
                    <a:pt x="5923" y="553"/>
                  </a:lnTo>
                  <a:lnTo>
                    <a:pt x="5268" y="664"/>
                  </a:lnTo>
                  <a:lnTo>
                    <a:pt x="4608" y="798"/>
                  </a:lnTo>
                  <a:lnTo>
                    <a:pt x="3947" y="955"/>
                  </a:lnTo>
                  <a:lnTo>
                    <a:pt x="3284" y="1137"/>
                  </a:lnTo>
                  <a:lnTo>
                    <a:pt x="2621" y="1344"/>
                  </a:lnTo>
                  <a:lnTo>
                    <a:pt x="1960" y="1578"/>
                  </a:lnTo>
                  <a:lnTo>
                    <a:pt x="1302" y="1840"/>
                  </a:lnTo>
                  <a:lnTo>
                    <a:pt x="648" y="2128"/>
                  </a:lnTo>
                  <a:lnTo>
                    <a:pt x="0" y="2447"/>
                  </a:lnTo>
                  <a:lnTo>
                    <a:pt x="59" y="2412"/>
                  </a:lnTo>
                  <a:lnTo>
                    <a:pt x="120" y="2377"/>
                  </a:lnTo>
                  <a:lnTo>
                    <a:pt x="179" y="2341"/>
                  </a:lnTo>
                  <a:lnTo>
                    <a:pt x="240" y="2307"/>
                  </a:lnTo>
                  <a:lnTo>
                    <a:pt x="302" y="2272"/>
                  </a:lnTo>
                  <a:lnTo>
                    <a:pt x="362" y="2239"/>
                  </a:lnTo>
                  <a:lnTo>
                    <a:pt x="423" y="2204"/>
                  </a:lnTo>
                  <a:lnTo>
                    <a:pt x="484" y="2171"/>
                  </a:lnTo>
                  <a:lnTo>
                    <a:pt x="546" y="2138"/>
                  </a:lnTo>
                  <a:lnTo>
                    <a:pt x="608" y="2105"/>
                  </a:lnTo>
                  <a:lnTo>
                    <a:pt x="669" y="2072"/>
                  </a:lnTo>
                  <a:lnTo>
                    <a:pt x="732" y="2040"/>
                  </a:lnTo>
                  <a:lnTo>
                    <a:pt x="795" y="2007"/>
                  </a:lnTo>
                  <a:lnTo>
                    <a:pt x="856" y="1976"/>
                  </a:lnTo>
                  <a:lnTo>
                    <a:pt x="919" y="1945"/>
                  </a:lnTo>
                  <a:lnTo>
                    <a:pt x="983" y="1912"/>
                  </a:lnTo>
                  <a:close/>
                </a:path>
              </a:pathLst>
            </a:custGeom>
            <a:solidFill>
              <a:srgbClr val="E77817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algn="ctr" eaLnBrk="0" hangingPunct="0">
                <a:spcBef>
                  <a:spcPct val="50000"/>
                </a:spcBef>
                <a:buClr>
                  <a:srgbClr val="0000CC"/>
                </a:buClr>
                <a:buFont typeface="Wingdings" pitchFamily="2" charset="2"/>
                <a:buNone/>
              </a:pPr>
              <a:endParaRPr lang="pt-BR" dirty="0">
                <a:solidFill>
                  <a:srgbClr val="000000"/>
                </a:solidFill>
              </a:endParaRPr>
            </a:p>
          </p:txBody>
        </p:sp>
        <p:sp>
          <p:nvSpPr>
            <p:cNvPr id="24" name="Rectangle 42"/>
            <p:cNvSpPr>
              <a:spLocks noChangeArrowheads="1"/>
            </p:cNvSpPr>
            <p:nvPr/>
          </p:nvSpPr>
          <p:spPr bwMode="auto">
            <a:xfrm>
              <a:off x="2402432" y="2362464"/>
              <a:ext cx="433913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eaLnBrk="0" hangingPunct="0">
                <a:spcBef>
                  <a:spcPct val="50000"/>
                </a:spcBef>
                <a:buClr>
                  <a:srgbClr val="0000CC"/>
                </a:buClr>
                <a:buFont typeface="Wingdings" pitchFamily="2" charset="2"/>
                <a:buNone/>
              </a:pPr>
              <a:r>
                <a:rPr lang="pt-BR" b="1" dirty="0">
                  <a:solidFill>
                    <a:srgbClr val="E77817"/>
                  </a:solidFill>
                </a:rPr>
                <a:t>Gestão </a:t>
              </a:r>
              <a:r>
                <a:rPr lang="pt-BR" b="1" dirty="0" smtClean="0">
                  <a:solidFill>
                    <a:srgbClr val="E77817"/>
                  </a:solidFill>
                </a:rPr>
                <a:t>Estratégica de Recursos para Inovação</a:t>
              </a:r>
              <a:endParaRPr lang="pt-BR" b="1" dirty="0">
                <a:solidFill>
                  <a:srgbClr val="000000"/>
                </a:solidFill>
              </a:endParaRPr>
            </a:p>
          </p:txBody>
        </p:sp>
        <p:sp>
          <p:nvSpPr>
            <p:cNvPr id="25" name="Freeform 25">
              <a:hlinkClick r:id="rId3" action="ppaction://hlinksldjump"/>
            </p:cNvPr>
            <p:cNvSpPr>
              <a:spLocks/>
            </p:cNvSpPr>
            <p:nvPr/>
          </p:nvSpPr>
          <p:spPr bwMode="auto">
            <a:xfrm>
              <a:off x="4538972" y="3020749"/>
              <a:ext cx="1397000" cy="928688"/>
            </a:xfrm>
            <a:custGeom>
              <a:avLst/>
              <a:gdLst>
                <a:gd name="T0" fmla="*/ 0 w 3519"/>
                <a:gd name="T1" fmla="*/ 0 h 3633"/>
                <a:gd name="T2" fmla="*/ 0 w 3519"/>
                <a:gd name="T3" fmla="*/ 0 h 3633"/>
                <a:gd name="T4" fmla="*/ 0 w 3519"/>
                <a:gd name="T5" fmla="*/ 0 h 3633"/>
                <a:gd name="T6" fmla="*/ 0 w 3519"/>
                <a:gd name="T7" fmla="*/ 0 h 3633"/>
                <a:gd name="T8" fmla="*/ 0 w 3519"/>
                <a:gd name="T9" fmla="*/ 0 h 3633"/>
                <a:gd name="T10" fmla="*/ 0 w 3519"/>
                <a:gd name="T11" fmla="*/ 0 h 3633"/>
                <a:gd name="T12" fmla="*/ 0 w 3519"/>
                <a:gd name="T13" fmla="*/ 0 h 3633"/>
                <a:gd name="T14" fmla="*/ 0 w 3519"/>
                <a:gd name="T15" fmla="*/ 0 h 3633"/>
                <a:gd name="T16" fmla="*/ 0 w 3519"/>
                <a:gd name="T17" fmla="*/ 0 h 3633"/>
                <a:gd name="T18" fmla="*/ 0 w 3519"/>
                <a:gd name="T19" fmla="*/ 0 h 3633"/>
                <a:gd name="T20" fmla="*/ 0 w 3519"/>
                <a:gd name="T21" fmla="*/ 0 h 3633"/>
                <a:gd name="T22" fmla="*/ 0 w 3519"/>
                <a:gd name="T23" fmla="*/ 0 h 3633"/>
                <a:gd name="T24" fmla="*/ 0 w 3519"/>
                <a:gd name="T25" fmla="*/ 0 h 3633"/>
                <a:gd name="T26" fmla="*/ 0 w 3519"/>
                <a:gd name="T27" fmla="*/ 0 h 3633"/>
                <a:gd name="T28" fmla="*/ 0 w 3519"/>
                <a:gd name="T29" fmla="*/ 0 h 3633"/>
                <a:gd name="T30" fmla="*/ 0 w 3519"/>
                <a:gd name="T31" fmla="*/ 0 h 3633"/>
                <a:gd name="T32" fmla="*/ 0 w 3519"/>
                <a:gd name="T33" fmla="*/ 0 h 3633"/>
                <a:gd name="T34" fmla="*/ 0 w 3519"/>
                <a:gd name="T35" fmla="*/ 0 h 3633"/>
                <a:gd name="T36" fmla="*/ 0 w 3519"/>
                <a:gd name="T37" fmla="*/ 0 h 3633"/>
                <a:gd name="T38" fmla="*/ 0 w 3519"/>
                <a:gd name="T39" fmla="*/ 0 h 3633"/>
                <a:gd name="T40" fmla="*/ 0 w 3519"/>
                <a:gd name="T41" fmla="*/ 0 h 3633"/>
                <a:gd name="T42" fmla="*/ 0 w 3519"/>
                <a:gd name="T43" fmla="*/ 0 h 3633"/>
                <a:gd name="T44" fmla="*/ 0 w 3519"/>
                <a:gd name="T45" fmla="*/ 0 h 3633"/>
                <a:gd name="T46" fmla="*/ 0 w 3519"/>
                <a:gd name="T47" fmla="*/ 0 h 3633"/>
                <a:gd name="T48" fmla="*/ 0 w 3519"/>
                <a:gd name="T49" fmla="*/ 0 h 3633"/>
                <a:gd name="T50" fmla="*/ 0 w 3519"/>
                <a:gd name="T51" fmla="*/ 0 h 3633"/>
                <a:gd name="T52" fmla="*/ 0 w 3519"/>
                <a:gd name="T53" fmla="*/ 0 h 3633"/>
                <a:gd name="T54" fmla="*/ 0 w 3519"/>
                <a:gd name="T55" fmla="*/ 0 h 3633"/>
                <a:gd name="T56" fmla="*/ 0 w 3519"/>
                <a:gd name="T57" fmla="*/ 0 h 3633"/>
                <a:gd name="T58" fmla="*/ 0 w 3519"/>
                <a:gd name="T59" fmla="*/ 0 h 3633"/>
                <a:gd name="T60" fmla="*/ 0 w 3519"/>
                <a:gd name="T61" fmla="*/ 0 h 3633"/>
                <a:gd name="T62" fmla="*/ 0 w 3519"/>
                <a:gd name="T63" fmla="*/ 0 h 3633"/>
                <a:gd name="T64" fmla="*/ 0 w 3519"/>
                <a:gd name="T65" fmla="*/ 0 h 3633"/>
                <a:gd name="T66" fmla="*/ 0 w 3519"/>
                <a:gd name="T67" fmla="*/ 0 h 3633"/>
                <a:gd name="T68" fmla="*/ 0 w 3519"/>
                <a:gd name="T69" fmla="*/ 0 h 3633"/>
                <a:gd name="T70" fmla="*/ 0 w 3519"/>
                <a:gd name="T71" fmla="*/ 0 h 3633"/>
                <a:gd name="T72" fmla="*/ 0 w 3519"/>
                <a:gd name="T73" fmla="*/ 0 h 3633"/>
                <a:gd name="T74" fmla="*/ 0 w 3519"/>
                <a:gd name="T75" fmla="*/ 0 h 3633"/>
                <a:gd name="T76" fmla="*/ 0 w 3519"/>
                <a:gd name="T77" fmla="*/ 0 h 3633"/>
                <a:gd name="T78" fmla="*/ 0 w 3519"/>
                <a:gd name="T79" fmla="*/ 0 h 3633"/>
                <a:gd name="T80" fmla="*/ 0 w 3519"/>
                <a:gd name="T81" fmla="*/ 0 h 3633"/>
                <a:gd name="T82" fmla="*/ 0 w 3519"/>
                <a:gd name="T83" fmla="*/ 0 h 3633"/>
                <a:gd name="T84" fmla="*/ 0 w 3519"/>
                <a:gd name="T85" fmla="*/ 0 h 3633"/>
                <a:gd name="T86" fmla="*/ 0 w 3519"/>
                <a:gd name="T87" fmla="*/ 0 h 3633"/>
                <a:gd name="T88" fmla="*/ 0 w 3519"/>
                <a:gd name="T89" fmla="*/ 0 h 3633"/>
                <a:gd name="T90" fmla="*/ 0 w 3519"/>
                <a:gd name="T91" fmla="*/ 0 h 3633"/>
                <a:gd name="T92" fmla="*/ 0 w 3519"/>
                <a:gd name="T93" fmla="*/ 0 h 3633"/>
                <a:gd name="T94" fmla="*/ 0 w 3519"/>
                <a:gd name="T95" fmla="*/ 0 h 3633"/>
                <a:gd name="T96" fmla="*/ 0 w 3519"/>
                <a:gd name="T97" fmla="*/ 0 h 3633"/>
                <a:gd name="T98" fmla="*/ 0 w 3519"/>
                <a:gd name="T99" fmla="*/ 0 h 3633"/>
                <a:gd name="T100" fmla="*/ 0 w 3519"/>
                <a:gd name="T101" fmla="*/ 0 h 3633"/>
                <a:gd name="T102" fmla="*/ 0 w 3519"/>
                <a:gd name="T103" fmla="*/ 0 h 363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519"/>
                <a:gd name="T157" fmla="*/ 0 h 3633"/>
                <a:gd name="T158" fmla="*/ 3519 w 3519"/>
                <a:gd name="T159" fmla="*/ 3633 h 363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519" h="3633">
                  <a:moveTo>
                    <a:pt x="545" y="1"/>
                  </a:moveTo>
                  <a:lnTo>
                    <a:pt x="531" y="1"/>
                  </a:lnTo>
                  <a:lnTo>
                    <a:pt x="516" y="1"/>
                  </a:lnTo>
                  <a:lnTo>
                    <a:pt x="503" y="3"/>
                  </a:lnTo>
                  <a:lnTo>
                    <a:pt x="490" y="4"/>
                  </a:lnTo>
                  <a:lnTo>
                    <a:pt x="474" y="5"/>
                  </a:lnTo>
                  <a:lnTo>
                    <a:pt x="461" y="7"/>
                  </a:lnTo>
                  <a:lnTo>
                    <a:pt x="434" y="13"/>
                  </a:lnTo>
                  <a:lnTo>
                    <a:pt x="408" y="19"/>
                  </a:lnTo>
                  <a:lnTo>
                    <a:pt x="383" y="28"/>
                  </a:lnTo>
                  <a:lnTo>
                    <a:pt x="358" y="36"/>
                  </a:lnTo>
                  <a:lnTo>
                    <a:pt x="333" y="48"/>
                  </a:lnTo>
                  <a:lnTo>
                    <a:pt x="308" y="60"/>
                  </a:lnTo>
                  <a:lnTo>
                    <a:pt x="284" y="73"/>
                  </a:lnTo>
                  <a:lnTo>
                    <a:pt x="261" y="88"/>
                  </a:lnTo>
                  <a:lnTo>
                    <a:pt x="241" y="103"/>
                  </a:lnTo>
                  <a:lnTo>
                    <a:pt x="219" y="121"/>
                  </a:lnTo>
                  <a:lnTo>
                    <a:pt x="198" y="139"/>
                  </a:lnTo>
                  <a:lnTo>
                    <a:pt x="178" y="158"/>
                  </a:lnTo>
                  <a:lnTo>
                    <a:pt x="160" y="178"/>
                  </a:lnTo>
                  <a:lnTo>
                    <a:pt x="140" y="200"/>
                  </a:lnTo>
                  <a:lnTo>
                    <a:pt x="125" y="221"/>
                  </a:lnTo>
                  <a:lnTo>
                    <a:pt x="108" y="244"/>
                  </a:lnTo>
                  <a:lnTo>
                    <a:pt x="93" y="268"/>
                  </a:lnTo>
                  <a:lnTo>
                    <a:pt x="79" y="293"/>
                  </a:lnTo>
                  <a:lnTo>
                    <a:pt x="65" y="318"/>
                  </a:lnTo>
                  <a:lnTo>
                    <a:pt x="53" y="345"/>
                  </a:lnTo>
                  <a:lnTo>
                    <a:pt x="42" y="371"/>
                  </a:lnTo>
                  <a:lnTo>
                    <a:pt x="33" y="398"/>
                  </a:lnTo>
                  <a:lnTo>
                    <a:pt x="24" y="426"/>
                  </a:lnTo>
                  <a:lnTo>
                    <a:pt x="17" y="455"/>
                  </a:lnTo>
                  <a:lnTo>
                    <a:pt x="11" y="483"/>
                  </a:lnTo>
                  <a:lnTo>
                    <a:pt x="6" y="514"/>
                  </a:lnTo>
                  <a:lnTo>
                    <a:pt x="4" y="530"/>
                  </a:lnTo>
                  <a:lnTo>
                    <a:pt x="3" y="544"/>
                  </a:lnTo>
                  <a:lnTo>
                    <a:pt x="1" y="559"/>
                  </a:lnTo>
                  <a:lnTo>
                    <a:pt x="0" y="575"/>
                  </a:lnTo>
                  <a:lnTo>
                    <a:pt x="0" y="590"/>
                  </a:lnTo>
                  <a:lnTo>
                    <a:pt x="0" y="606"/>
                  </a:lnTo>
                  <a:lnTo>
                    <a:pt x="0" y="3029"/>
                  </a:lnTo>
                  <a:lnTo>
                    <a:pt x="0" y="3043"/>
                  </a:lnTo>
                  <a:lnTo>
                    <a:pt x="1" y="3059"/>
                  </a:lnTo>
                  <a:lnTo>
                    <a:pt x="1" y="3074"/>
                  </a:lnTo>
                  <a:lnTo>
                    <a:pt x="3" y="3089"/>
                  </a:lnTo>
                  <a:lnTo>
                    <a:pt x="4" y="3106"/>
                  </a:lnTo>
                  <a:lnTo>
                    <a:pt x="6" y="3120"/>
                  </a:lnTo>
                  <a:lnTo>
                    <a:pt x="11" y="3150"/>
                  </a:lnTo>
                  <a:lnTo>
                    <a:pt x="17" y="3179"/>
                  </a:lnTo>
                  <a:lnTo>
                    <a:pt x="24" y="3207"/>
                  </a:lnTo>
                  <a:lnTo>
                    <a:pt x="33" y="3235"/>
                  </a:lnTo>
                  <a:lnTo>
                    <a:pt x="42" y="3264"/>
                  </a:lnTo>
                  <a:lnTo>
                    <a:pt x="53" y="3291"/>
                  </a:lnTo>
                  <a:lnTo>
                    <a:pt x="65" y="3317"/>
                  </a:lnTo>
                  <a:lnTo>
                    <a:pt x="79" y="3343"/>
                  </a:lnTo>
                  <a:lnTo>
                    <a:pt x="93" y="3365"/>
                  </a:lnTo>
                  <a:lnTo>
                    <a:pt x="108" y="3389"/>
                  </a:lnTo>
                  <a:lnTo>
                    <a:pt x="125" y="3413"/>
                  </a:lnTo>
                  <a:lnTo>
                    <a:pt x="140" y="3436"/>
                  </a:lnTo>
                  <a:lnTo>
                    <a:pt x="160" y="3456"/>
                  </a:lnTo>
                  <a:lnTo>
                    <a:pt x="178" y="3476"/>
                  </a:lnTo>
                  <a:lnTo>
                    <a:pt x="198" y="3494"/>
                  </a:lnTo>
                  <a:lnTo>
                    <a:pt x="219" y="3512"/>
                  </a:lnTo>
                  <a:lnTo>
                    <a:pt x="241" y="3530"/>
                  </a:lnTo>
                  <a:lnTo>
                    <a:pt x="261" y="3545"/>
                  </a:lnTo>
                  <a:lnTo>
                    <a:pt x="284" y="3560"/>
                  </a:lnTo>
                  <a:lnTo>
                    <a:pt x="308" y="3573"/>
                  </a:lnTo>
                  <a:lnTo>
                    <a:pt x="333" y="3585"/>
                  </a:lnTo>
                  <a:lnTo>
                    <a:pt x="358" y="3597"/>
                  </a:lnTo>
                  <a:lnTo>
                    <a:pt x="383" y="3605"/>
                  </a:lnTo>
                  <a:lnTo>
                    <a:pt x="408" y="3614"/>
                  </a:lnTo>
                  <a:lnTo>
                    <a:pt x="434" y="3621"/>
                  </a:lnTo>
                  <a:lnTo>
                    <a:pt x="461" y="3626"/>
                  </a:lnTo>
                  <a:lnTo>
                    <a:pt x="474" y="3627"/>
                  </a:lnTo>
                  <a:lnTo>
                    <a:pt x="490" y="3629"/>
                  </a:lnTo>
                  <a:lnTo>
                    <a:pt x="503" y="3630"/>
                  </a:lnTo>
                  <a:lnTo>
                    <a:pt x="516" y="3632"/>
                  </a:lnTo>
                  <a:lnTo>
                    <a:pt x="531" y="3632"/>
                  </a:lnTo>
                  <a:lnTo>
                    <a:pt x="544" y="3633"/>
                  </a:lnTo>
                  <a:lnTo>
                    <a:pt x="2975" y="3633"/>
                  </a:lnTo>
                  <a:lnTo>
                    <a:pt x="2988" y="3632"/>
                  </a:lnTo>
                  <a:lnTo>
                    <a:pt x="3002" y="3632"/>
                  </a:lnTo>
                  <a:lnTo>
                    <a:pt x="3016" y="3630"/>
                  </a:lnTo>
                  <a:lnTo>
                    <a:pt x="3029" y="3629"/>
                  </a:lnTo>
                  <a:lnTo>
                    <a:pt x="3045" y="3627"/>
                  </a:lnTo>
                  <a:lnTo>
                    <a:pt x="3058" y="3626"/>
                  </a:lnTo>
                  <a:lnTo>
                    <a:pt x="3085" y="3621"/>
                  </a:lnTo>
                  <a:lnTo>
                    <a:pt x="3111" y="3614"/>
                  </a:lnTo>
                  <a:lnTo>
                    <a:pt x="3136" y="3605"/>
                  </a:lnTo>
                  <a:lnTo>
                    <a:pt x="3161" y="3597"/>
                  </a:lnTo>
                  <a:lnTo>
                    <a:pt x="3186" y="3585"/>
                  </a:lnTo>
                  <a:lnTo>
                    <a:pt x="3210" y="3573"/>
                  </a:lnTo>
                  <a:lnTo>
                    <a:pt x="3235" y="3560"/>
                  </a:lnTo>
                  <a:lnTo>
                    <a:pt x="3256" y="3545"/>
                  </a:lnTo>
                  <a:lnTo>
                    <a:pt x="3278" y="3530"/>
                  </a:lnTo>
                  <a:lnTo>
                    <a:pt x="3300" y="3512"/>
                  </a:lnTo>
                  <a:lnTo>
                    <a:pt x="3320" y="3494"/>
                  </a:lnTo>
                  <a:lnTo>
                    <a:pt x="3341" y="3476"/>
                  </a:lnTo>
                  <a:lnTo>
                    <a:pt x="3359" y="3456"/>
                  </a:lnTo>
                  <a:lnTo>
                    <a:pt x="3378" y="3436"/>
                  </a:lnTo>
                  <a:lnTo>
                    <a:pt x="3394" y="3413"/>
                  </a:lnTo>
                  <a:lnTo>
                    <a:pt x="3411" y="3389"/>
                  </a:lnTo>
                  <a:lnTo>
                    <a:pt x="3426" y="3365"/>
                  </a:lnTo>
                  <a:lnTo>
                    <a:pt x="3440" y="3343"/>
                  </a:lnTo>
                  <a:lnTo>
                    <a:pt x="3453" y="3317"/>
                  </a:lnTo>
                  <a:lnTo>
                    <a:pt x="3466" y="3291"/>
                  </a:lnTo>
                  <a:lnTo>
                    <a:pt x="3476" y="3264"/>
                  </a:lnTo>
                  <a:lnTo>
                    <a:pt x="3486" y="3235"/>
                  </a:lnTo>
                  <a:lnTo>
                    <a:pt x="3495" y="3207"/>
                  </a:lnTo>
                  <a:lnTo>
                    <a:pt x="3502" y="3179"/>
                  </a:lnTo>
                  <a:lnTo>
                    <a:pt x="3508" y="3150"/>
                  </a:lnTo>
                  <a:lnTo>
                    <a:pt x="3513" y="3120"/>
                  </a:lnTo>
                  <a:lnTo>
                    <a:pt x="3515" y="3106"/>
                  </a:lnTo>
                  <a:lnTo>
                    <a:pt x="3516" y="3089"/>
                  </a:lnTo>
                  <a:lnTo>
                    <a:pt x="3518" y="3074"/>
                  </a:lnTo>
                  <a:lnTo>
                    <a:pt x="3518" y="3059"/>
                  </a:lnTo>
                  <a:lnTo>
                    <a:pt x="3519" y="3043"/>
                  </a:lnTo>
                  <a:lnTo>
                    <a:pt x="3519" y="3029"/>
                  </a:lnTo>
                  <a:lnTo>
                    <a:pt x="3519" y="606"/>
                  </a:lnTo>
                  <a:lnTo>
                    <a:pt x="3519" y="590"/>
                  </a:lnTo>
                  <a:lnTo>
                    <a:pt x="3518" y="575"/>
                  </a:lnTo>
                  <a:lnTo>
                    <a:pt x="3518" y="560"/>
                  </a:lnTo>
                  <a:lnTo>
                    <a:pt x="3516" y="544"/>
                  </a:lnTo>
                  <a:lnTo>
                    <a:pt x="3515" y="530"/>
                  </a:lnTo>
                  <a:lnTo>
                    <a:pt x="3513" y="514"/>
                  </a:lnTo>
                  <a:lnTo>
                    <a:pt x="3508" y="485"/>
                  </a:lnTo>
                  <a:lnTo>
                    <a:pt x="3502" y="455"/>
                  </a:lnTo>
                  <a:lnTo>
                    <a:pt x="3495" y="426"/>
                  </a:lnTo>
                  <a:lnTo>
                    <a:pt x="3486" y="398"/>
                  </a:lnTo>
                  <a:lnTo>
                    <a:pt x="3476" y="371"/>
                  </a:lnTo>
                  <a:lnTo>
                    <a:pt x="3466" y="345"/>
                  </a:lnTo>
                  <a:lnTo>
                    <a:pt x="3453" y="318"/>
                  </a:lnTo>
                  <a:lnTo>
                    <a:pt x="3440" y="293"/>
                  </a:lnTo>
                  <a:lnTo>
                    <a:pt x="3426" y="268"/>
                  </a:lnTo>
                  <a:lnTo>
                    <a:pt x="3411" y="244"/>
                  </a:lnTo>
                  <a:lnTo>
                    <a:pt x="3394" y="221"/>
                  </a:lnTo>
                  <a:lnTo>
                    <a:pt x="3378" y="200"/>
                  </a:lnTo>
                  <a:lnTo>
                    <a:pt x="3359" y="178"/>
                  </a:lnTo>
                  <a:lnTo>
                    <a:pt x="3341" y="158"/>
                  </a:lnTo>
                  <a:lnTo>
                    <a:pt x="3320" y="139"/>
                  </a:lnTo>
                  <a:lnTo>
                    <a:pt x="3300" y="121"/>
                  </a:lnTo>
                  <a:lnTo>
                    <a:pt x="3278" y="103"/>
                  </a:lnTo>
                  <a:lnTo>
                    <a:pt x="3256" y="88"/>
                  </a:lnTo>
                  <a:lnTo>
                    <a:pt x="3235" y="73"/>
                  </a:lnTo>
                  <a:lnTo>
                    <a:pt x="3210" y="60"/>
                  </a:lnTo>
                  <a:lnTo>
                    <a:pt x="3186" y="48"/>
                  </a:lnTo>
                  <a:lnTo>
                    <a:pt x="3161" y="36"/>
                  </a:lnTo>
                  <a:lnTo>
                    <a:pt x="3136" y="28"/>
                  </a:lnTo>
                  <a:lnTo>
                    <a:pt x="3111" y="19"/>
                  </a:lnTo>
                  <a:lnTo>
                    <a:pt x="3085" y="13"/>
                  </a:lnTo>
                  <a:lnTo>
                    <a:pt x="3058" y="7"/>
                  </a:lnTo>
                  <a:lnTo>
                    <a:pt x="3045" y="5"/>
                  </a:lnTo>
                  <a:lnTo>
                    <a:pt x="3029" y="4"/>
                  </a:lnTo>
                  <a:lnTo>
                    <a:pt x="3016" y="3"/>
                  </a:lnTo>
                  <a:lnTo>
                    <a:pt x="3001" y="1"/>
                  </a:lnTo>
                  <a:lnTo>
                    <a:pt x="2988" y="1"/>
                  </a:lnTo>
                  <a:lnTo>
                    <a:pt x="2973" y="0"/>
                  </a:lnTo>
                  <a:lnTo>
                    <a:pt x="545" y="1"/>
                  </a:lnTo>
                  <a:close/>
                </a:path>
              </a:pathLst>
            </a:custGeom>
            <a:solidFill>
              <a:srgbClr val="ABC0D7"/>
            </a:solidFill>
            <a:ln w="9525">
              <a:noFill/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 algn="ctr" eaLnBrk="0" hangingPunct="0">
                <a:spcBef>
                  <a:spcPct val="50000"/>
                </a:spcBef>
                <a:buClr>
                  <a:srgbClr val="0000CC"/>
                </a:buClr>
              </a:pPr>
              <a:endParaRPr lang="pt-BR" dirty="0">
                <a:solidFill>
                  <a:srgbClr val="000000"/>
                </a:solidFill>
              </a:endParaRPr>
            </a:p>
          </p:txBody>
        </p:sp>
        <p:sp>
          <p:nvSpPr>
            <p:cNvPr id="26" name="Freeform 27">
              <a:hlinkClick r:id="" action="ppaction://noaction"/>
            </p:cNvPr>
            <p:cNvSpPr>
              <a:spLocks/>
            </p:cNvSpPr>
            <p:nvPr/>
          </p:nvSpPr>
          <p:spPr bwMode="auto">
            <a:xfrm>
              <a:off x="6223880" y="2917427"/>
              <a:ext cx="1833175" cy="2097350"/>
            </a:xfrm>
            <a:custGeom>
              <a:avLst/>
              <a:gdLst>
                <a:gd name="T0" fmla="*/ 0 w 3518"/>
                <a:gd name="T1" fmla="*/ 0 h 3633"/>
                <a:gd name="T2" fmla="*/ 0 w 3518"/>
                <a:gd name="T3" fmla="*/ 0 h 3633"/>
                <a:gd name="T4" fmla="*/ 0 w 3518"/>
                <a:gd name="T5" fmla="*/ 0 h 3633"/>
                <a:gd name="T6" fmla="*/ 0 w 3518"/>
                <a:gd name="T7" fmla="*/ 0 h 3633"/>
                <a:gd name="T8" fmla="*/ 0 w 3518"/>
                <a:gd name="T9" fmla="*/ 0 h 3633"/>
                <a:gd name="T10" fmla="*/ 0 w 3518"/>
                <a:gd name="T11" fmla="*/ 0 h 3633"/>
                <a:gd name="T12" fmla="*/ 0 w 3518"/>
                <a:gd name="T13" fmla="*/ 0 h 3633"/>
                <a:gd name="T14" fmla="*/ 0 w 3518"/>
                <a:gd name="T15" fmla="*/ 0 h 3633"/>
                <a:gd name="T16" fmla="*/ 0 w 3518"/>
                <a:gd name="T17" fmla="*/ 0 h 3633"/>
                <a:gd name="T18" fmla="*/ 0 w 3518"/>
                <a:gd name="T19" fmla="*/ 0 h 3633"/>
                <a:gd name="T20" fmla="*/ 0 w 3518"/>
                <a:gd name="T21" fmla="*/ 0 h 3633"/>
                <a:gd name="T22" fmla="*/ 0 w 3518"/>
                <a:gd name="T23" fmla="*/ 0 h 3633"/>
                <a:gd name="T24" fmla="*/ 0 w 3518"/>
                <a:gd name="T25" fmla="*/ 0 h 3633"/>
                <a:gd name="T26" fmla="*/ 0 w 3518"/>
                <a:gd name="T27" fmla="*/ 0 h 3633"/>
                <a:gd name="T28" fmla="*/ 0 w 3518"/>
                <a:gd name="T29" fmla="*/ 0 h 3633"/>
                <a:gd name="T30" fmla="*/ 0 w 3518"/>
                <a:gd name="T31" fmla="*/ 0 h 3633"/>
                <a:gd name="T32" fmla="*/ 0 w 3518"/>
                <a:gd name="T33" fmla="*/ 0 h 3633"/>
                <a:gd name="T34" fmla="*/ 0 w 3518"/>
                <a:gd name="T35" fmla="*/ 0 h 3633"/>
                <a:gd name="T36" fmla="*/ 0 w 3518"/>
                <a:gd name="T37" fmla="*/ 0 h 3633"/>
                <a:gd name="T38" fmla="*/ 0 w 3518"/>
                <a:gd name="T39" fmla="*/ 0 h 3633"/>
                <a:gd name="T40" fmla="*/ 0 w 3518"/>
                <a:gd name="T41" fmla="*/ 0 h 3633"/>
                <a:gd name="T42" fmla="*/ 0 w 3518"/>
                <a:gd name="T43" fmla="*/ 0 h 3633"/>
                <a:gd name="T44" fmla="*/ 0 w 3518"/>
                <a:gd name="T45" fmla="*/ 0 h 3633"/>
                <a:gd name="T46" fmla="*/ 0 w 3518"/>
                <a:gd name="T47" fmla="*/ 0 h 3633"/>
                <a:gd name="T48" fmla="*/ 0 w 3518"/>
                <a:gd name="T49" fmla="*/ 0 h 3633"/>
                <a:gd name="T50" fmla="*/ 0 w 3518"/>
                <a:gd name="T51" fmla="*/ 0 h 3633"/>
                <a:gd name="T52" fmla="*/ 0 w 3518"/>
                <a:gd name="T53" fmla="*/ 0 h 3633"/>
                <a:gd name="T54" fmla="*/ 0 w 3518"/>
                <a:gd name="T55" fmla="*/ 0 h 3633"/>
                <a:gd name="T56" fmla="*/ 0 w 3518"/>
                <a:gd name="T57" fmla="*/ 0 h 3633"/>
                <a:gd name="T58" fmla="*/ 0 w 3518"/>
                <a:gd name="T59" fmla="*/ 0 h 3633"/>
                <a:gd name="T60" fmla="*/ 0 w 3518"/>
                <a:gd name="T61" fmla="*/ 0 h 3633"/>
                <a:gd name="T62" fmla="*/ 0 w 3518"/>
                <a:gd name="T63" fmla="*/ 0 h 3633"/>
                <a:gd name="T64" fmla="*/ 0 w 3518"/>
                <a:gd name="T65" fmla="*/ 0 h 3633"/>
                <a:gd name="T66" fmla="*/ 0 w 3518"/>
                <a:gd name="T67" fmla="*/ 0 h 3633"/>
                <a:gd name="T68" fmla="*/ 0 w 3518"/>
                <a:gd name="T69" fmla="*/ 0 h 3633"/>
                <a:gd name="T70" fmla="*/ 0 w 3518"/>
                <a:gd name="T71" fmla="*/ 0 h 3633"/>
                <a:gd name="T72" fmla="*/ 0 w 3518"/>
                <a:gd name="T73" fmla="*/ 0 h 3633"/>
                <a:gd name="T74" fmla="*/ 0 w 3518"/>
                <a:gd name="T75" fmla="*/ 0 h 3633"/>
                <a:gd name="T76" fmla="*/ 0 w 3518"/>
                <a:gd name="T77" fmla="*/ 0 h 3633"/>
                <a:gd name="T78" fmla="*/ 0 w 3518"/>
                <a:gd name="T79" fmla="*/ 0 h 3633"/>
                <a:gd name="T80" fmla="*/ 0 w 3518"/>
                <a:gd name="T81" fmla="*/ 0 h 3633"/>
                <a:gd name="T82" fmla="*/ 0 w 3518"/>
                <a:gd name="T83" fmla="*/ 0 h 3633"/>
                <a:gd name="T84" fmla="*/ 0 w 3518"/>
                <a:gd name="T85" fmla="*/ 0 h 3633"/>
                <a:gd name="T86" fmla="*/ 0 w 3518"/>
                <a:gd name="T87" fmla="*/ 0 h 3633"/>
                <a:gd name="T88" fmla="*/ 0 w 3518"/>
                <a:gd name="T89" fmla="*/ 0 h 3633"/>
                <a:gd name="T90" fmla="*/ 0 w 3518"/>
                <a:gd name="T91" fmla="*/ 0 h 3633"/>
                <a:gd name="T92" fmla="*/ 0 w 3518"/>
                <a:gd name="T93" fmla="*/ 0 h 3633"/>
                <a:gd name="T94" fmla="*/ 0 w 3518"/>
                <a:gd name="T95" fmla="*/ 0 h 3633"/>
                <a:gd name="T96" fmla="*/ 0 w 3518"/>
                <a:gd name="T97" fmla="*/ 0 h 3633"/>
                <a:gd name="T98" fmla="*/ 0 w 3518"/>
                <a:gd name="T99" fmla="*/ 0 h 3633"/>
                <a:gd name="T100" fmla="*/ 0 w 3518"/>
                <a:gd name="T101" fmla="*/ 0 h 3633"/>
                <a:gd name="T102" fmla="*/ 0 w 3518"/>
                <a:gd name="T103" fmla="*/ 0 h 363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518"/>
                <a:gd name="T157" fmla="*/ 0 h 3633"/>
                <a:gd name="T158" fmla="*/ 3518 w 3518"/>
                <a:gd name="T159" fmla="*/ 3633 h 363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518" h="3633">
                  <a:moveTo>
                    <a:pt x="545" y="1"/>
                  </a:moveTo>
                  <a:lnTo>
                    <a:pt x="531" y="1"/>
                  </a:lnTo>
                  <a:lnTo>
                    <a:pt x="516" y="1"/>
                  </a:lnTo>
                  <a:lnTo>
                    <a:pt x="503" y="3"/>
                  </a:lnTo>
                  <a:lnTo>
                    <a:pt x="489" y="4"/>
                  </a:lnTo>
                  <a:lnTo>
                    <a:pt x="475" y="5"/>
                  </a:lnTo>
                  <a:lnTo>
                    <a:pt x="462" y="7"/>
                  </a:lnTo>
                  <a:lnTo>
                    <a:pt x="435" y="13"/>
                  </a:lnTo>
                  <a:lnTo>
                    <a:pt x="408" y="19"/>
                  </a:lnTo>
                  <a:lnTo>
                    <a:pt x="383" y="28"/>
                  </a:lnTo>
                  <a:lnTo>
                    <a:pt x="358" y="36"/>
                  </a:lnTo>
                  <a:lnTo>
                    <a:pt x="332" y="48"/>
                  </a:lnTo>
                  <a:lnTo>
                    <a:pt x="308" y="60"/>
                  </a:lnTo>
                  <a:lnTo>
                    <a:pt x="284" y="73"/>
                  </a:lnTo>
                  <a:lnTo>
                    <a:pt x="262" y="88"/>
                  </a:lnTo>
                  <a:lnTo>
                    <a:pt x="240" y="103"/>
                  </a:lnTo>
                  <a:lnTo>
                    <a:pt x="220" y="121"/>
                  </a:lnTo>
                  <a:lnTo>
                    <a:pt x="198" y="139"/>
                  </a:lnTo>
                  <a:lnTo>
                    <a:pt x="179" y="158"/>
                  </a:lnTo>
                  <a:lnTo>
                    <a:pt x="159" y="178"/>
                  </a:lnTo>
                  <a:lnTo>
                    <a:pt x="141" y="200"/>
                  </a:lnTo>
                  <a:lnTo>
                    <a:pt x="124" y="221"/>
                  </a:lnTo>
                  <a:lnTo>
                    <a:pt x="107" y="244"/>
                  </a:lnTo>
                  <a:lnTo>
                    <a:pt x="93" y="268"/>
                  </a:lnTo>
                  <a:lnTo>
                    <a:pt x="78" y="293"/>
                  </a:lnTo>
                  <a:lnTo>
                    <a:pt x="65" y="318"/>
                  </a:lnTo>
                  <a:lnTo>
                    <a:pt x="53" y="345"/>
                  </a:lnTo>
                  <a:lnTo>
                    <a:pt x="42" y="371"/>
                  </a:lnTo>
                  <a:lnTo>
                    <a:pt x="33" y="398"/>
                  </a:lnTo>
                  <a:lnTo>
                    <a:pt x="24" y="426"/>
                  </a:lnTo>
                  <a:lnTo>
                    <a:pt x="17" y="455"/>
                  </a:lnTo>
                  <a:lnTo>
                    <a:pt x="11" y="483"/>
                  </a:lnTo>
                  <a:lnTo>
                    <a:pt x="7" y="514"/>
                  </a:lnTo>
                  <a:lnTo>
                    <a:pt x="3" y="530"/>
                  </a:lnTo>
                  <a:lnTo>
                    <a:pt x="2" y="544"/>
                  </a:lnTo>
                  <a:lnTo>
                    <a:pt x="1" y="559"/>
                  </a:lnTo>
                  <a:lnTo>
                    <a:pt x="0" y="575"/>
                  </a:lnTo>
                  <a:lnTo>
                    <a:pt x="0" y="590"/>
                  </a:lnTo>
                  <a:lnTo>
                    <a:pt x="0" y="606"/>
                  </a:lnTo>
                  <a:lnTo>
                    <a:pt x="0" y="3029"/>
                  </a:lnTo>
                  <a:lnTo>
                    <a:pt x="0" y="3043"/>
                  </a:lnTo>
                  <a:lnTo>
                    <a:pt x="1" y="3059"/>
                  </a:lnTo>
                  <a:lnTo>
                    <a:pt x="1" y="3074"/>
                  </a:lnTo>
                  <a:lnTo>
                    <a:pt x="2" y="3089"/>
                  </a:lnTo>
                  <a:lnTo>
                    <a:pt x="3" y="3106"/>
                  </a:lnTo>
                  <a:lnTo>
                    <a:pt x="7" y="3120"/>
                  </a:lnTo>
                  <a:lnTo>
                    <a:pt x="11" y="3150"/>
                  </a:lnTo>
                  <a:lnTo>
                    <a:pt x="17" y="3179"/>
                  </a:lnTo>
                  <a:lnTo>
                    <a:pt x="24" y="3207"/>
                  </a:lnTo>
                  <a:lnTo>
                    <a:pt x="33" y="3235"/>
                  </a:lnTo>
                  <a:lnTo>
                    <a:pt x="42" y="3264"/>
                  </a:lnTo>
                  <a:lnTo>
                    <a:pt x="53" y="3291"/>
                  </a:lnTo>
                  <a:lnTo>
                    <a:pt x="65" y="3317"/>
                  </a:lnTo>
                  <a:lnTo>
                    <a:pt x="78" y="3343"/>
                  </a:lnTo>
                  <a:lnTo>
                    <a:pt x="93" y="3365"/>
                  </a:lnTo>
                  <a:lnTo>
                    <a:pt x="107" y="3389"/>
                  </a:lnTo>
                  <a:lnTo>
                    <a:pt x="124" y="3413"/>
                  </a:lnTo>
                  <a:lnTo>
                    <a:pt x="141" y="3436"/>
                  </a:lnTo>
                  <a:lnTo>
                    <a:pt x="159" y="3456"/>
                  </a:lnTo>
                  <a:lnTo>
                    <a:pt x="179" y="3476"/>
                  </a:lnTo>
                  <a:lnTo>
                    <a:pt x="198" y="3494"/>
                  </a:lnTo>
                  <a:lnTo>
                    <a:pt x="220" y="3512"/>
                  </a:lnTo>
                  <a:lnTo>
                    <a:pt x="240" y="3530"/>
                  </a:lnTo>
                  <a:lnTo>
                    <a:pt x="262" y="3545"/>
                  </a:lnTo>
                  <a:lnTo>
                    <a:pt x="284" y="3560"/>
                  </a:lnTo>
                  <a:lnTo>
                    <a:pt x="308" y="3573"/>
                  </a:lnTo>
                  <a:lnTo>
                    <a:pt x="332" y="3585"/>
                  </a:lnTo>
                  <a:lnTo>
                    <a:pt x="358" y="3597"/>
                  </a:lnTo>
                  <a:lnTo>
                    <a:pt x="383" y="3605"/>
                  </a:lnTo>
                  <a:lnTo>
                    <a:pt x="408" y="3614"/>
                  </a:lnTo>
                  <a:lnTo>
                    <a:pt x="435" y="3621"/>
                  </a:lnTo>
                  <a:lnTo>
                    <a:pt x="462" y="3626"/>
                  </a:lnTo>
                  <a:lnTo>
                    <a:pt x="475" y="3627"/>
                  </a:lnTo>
                  <a:lnTo>
                    <a:pt x="489" y="3629"/>
                  </a:lnTo>
                  <a:lnTo>
                    <a:pt x="503" y="3630"/>
                  </a:lnTo>
                  <a:lnTo>
                    <a:pt x="516" y="3632"/>
                  </a:lnTo>
                  <a:lnTo>
                    <a:pt x="531" y="3632"/>
                  </a:lnTo>
                  <a:lnTo>
                    <a:pt x="544" y="3633"/>
                  </a:lnTo>
                  <a:lnTo>
                    <a:pt x="2975" y="3633"/>
                  </a:lnTo>
                  <a:lnTo>
                    <a:pt x="2989" y="3632"/>
                  </a:lnTo>
                  <a:lnTo>
                    <a:pt x="3003" y="3632"/>
                  </a:lnTo>
                  <a:lnTo>
                    <a:pt x="3016" y="3630"/>
                  </a:lnTo>
                  <a:lnTo>
                    <a:pt x="3030" y="3629"/>
                  </a:lnTo>
                  <a:lnTo>
                    <a:pt x="3044" y="3627"/>
                  </a:lnTo>
                  <a:lnTo>
                    <a:pt x="3058" y="3626"/>
                  </a:lnTo>
                  <a:lnTo>
                    <a:pt x="3084" y="3621"/>
                  </a:lnTo>
                  <a:lnTo>
                    <a:pt x="3111" y="3614"/>
                  </a:lnTo>
                  <a:lnTo>
                    <a:pt x="3136" y="3605"/>
                  </a:lnTo>
                  <a:lnTo>
                    <a:pt x="3162" y="3597"/>
                  </a:lnTo>
                  <a:lnTo>
                    <a:pt x="3187" y="3585"/>
                  </a:lnTo>
                  <a:lnTo>
                    <a:pt x="3210" y="3573"/>
                  </a:lnTo>
                  <a:lnTo>
                    <a:pt x="3234" y="3560"/>
                  </a:lnTo>
                  <a:lnTo>
                    <a:pt x="3257" y="3545"/>
                  </a:lnTo>
                  <a:lnTo>
                    <a:pt x="3278" y="3530"/>
                  </a:lnTo>
                  <a:lnTo>
                    <a:pt x="3299" y="3512"/>
                  </a:lnTo>
                  <a:lnTo>
                    <a:pt x="3321" y="3494"/>
                  </a:lnTo>
                  <a:lnTo>
                    <a:pt x="3341" y="3476"/>
                  </a:lnTo>
                  <a:lnTo>
                    <a:pt x="3360" y="3456"/>
                  </a:lnTo>
                  <a:lnTo>
                    <a:pt x="3378" y="3436"/>
                  </a:lnTo>
                  <a:lnTo>
                    <a:pt x="3394" y="3413"/>
                  </a:lnTo>
                  <a:lnTo>
                    <a:pt x="3411" y="3389"/>
                  </a:lnTo>
                  <a:lnTo>
                    <a:pt x="3425" y="3365"/>
                  </a:lnTo>
                  <a:lnTo>
                    <a:pt x="3441" y="3343"/>
                  </a:lnTo>
                  <a:lnTo>
                    <a:pt x="3454" y="3317"/>
                  </a:lnTo>
                  <a:lnTo>
                    <a:pt x="3466" y="3291"/>
                  </a:lnTo>
                  <a:lnTo>
                    <a:pt x="3476" y="3264"/>
                  </a:lnTo>
                  <a:lnTo>
                    <a:pt x="3486" y="3235"/>
                  </a:lnTo>
                  <a:lnTo>
                    <a:pt x="3495" y="3207"/>
                  </a:lnTo>
                  <a:lnTo>
                    <a:pt x="3501" y="3179"/>
                  </a:lnTo>
                  <a:lnTo>
                    <a:pt x="3509" y="3150"/>
                  </a:lnTo>
                  <a:lnTo>
                    <a:pt x="3512" y="3120"/>
                  </a:lnTo>
                  <a:lnTo>
                    <a:pt x="3515" y="3106"/>
                  </a:lnTo>
                  <a:lnTo>
                    <a:pt x="3516" y="3089"/>
                  </a:lnTo>
                  <a:lnTo>
                    <a:pt x="3517" y="3074"/>
                  </a:lnTo>
                  <a:lnTo>
                    <a:pt x="3517" y="3059"/>
                  </a:lnTo>
                  <a:lnTo>
                    <a:pt x="3518" y="3043"/>
                  </a:lnTo>
                  <a:lnTo>
                    <a:pt x="3518" y="3029"/>
                  </a:lnTo>
                  <a:lnTo>
                    <a:pt x="3518" y="606"/>
                  </a:lnTo>
                  <a:lnTo>
                    <a:pt x="3518" y="590"/>
                  </a:lnTo>
                  <a:lnTo>
                    <a:pt x="3517" y="575"/>
                  </a:lnTo>
                  <a:lnTo>
                    <a:pt x="3517" y="560"/>
                  </a:lnTo>
                  <a:lnTo>
                    <a:pt x="3516" y="544"/>
                  </a:lnTo>
                  <a:lnTo>
                    <a:pt x="3515" y="530"/>
                  </a:lnTo>
                  <a:lnTo>
                    <a:pt x="3512" y="514"/>
                  </a:lnTo>
                  <a:lnTo>
                    <a:pt x="3509" y="485"/>
                  </a:lnTo>
                  <a:lnTo>
                    <a:pt x="3501" y="455"/>
                  </a:lnTo>
                  <a:lnTo>
                    <a:pt x="3495" y="426"/>
                  </a:lnTo>
                  <a:lnTo>
                    <a:pt x="3486" y="398"/>
                  </a:lnTo>
                  <a:lnTo>
                    <a:pt x="3476" y="371"/>
                  </a:lnTo>
                  <a:lnTo>
                    <a:pt x="3466" y="345"/>
                  </a:lnTo>
                  <a:lnTo>
                    <a:pt x="3454" y="318"/>
                  </a:lnTo>
                  <a:lnTo>
                    <a:pt x="3441" y="293"/>
                  </a:lnTo>
                  <a:lnTo>
                    <a:pt x="3425" y="268"/>
                  </a:lnTo>
                  <a:lnTo>
                    <a:pt x="3411" y="244"/>
                  </a:lnTo>
                  <a:lnTo>
                    <a:pt x="3394" y="221"/>
                  </a:lnTo>
                  <a:lnTo>
                    <a:pt x="3378" y="200"/>
                  </a:lnTo>
                  <a:lnTo>
                    <a:pt x="3360" y="178"/>
                  </a:lnTo>
                  <a:lnTo>
                    <a:pt x="3341" y="158"/>
                  </a:lnTo>
                  <a:lnTo>
                    <a:pt x="3321" y="139"/>
                  </a:lnTo>
                  <a:lnTo>
                    <a:pt x="3299" y="121"/>
                  </a:lnTo>
                  <a:lnTo>
                    <a:pt x="3278" y="103"/>
                  </a:lnTo>
                  <a:lnTo>
                    <a:pt x="3257" y="88"/>
                  </a:lnTo>
                  <a:lnTo>
                    <a:pt x="3234" y="73"/>
                  </a:lnTo>
                  <a:lnTo>
                    <a:pt x="3210" y="60"/>
                  </a:lnTo>
                  <a:lnTo>
                    <a:pt x="3187" y="48"/>
                  </a:lnTo>
                  <a:lnTo>
                    <a:pt x="3162" y="36"/>
                  </a:lnTo>
                  <a:lnTo>
                    <a:pt x="3136" y="28"/>
                  </a:lnTo>
                  <a:lnTo>
                    <a:pt x="3111" y="19"/>
                  </a:lnTo>
                  <a:lnTo>
                    <a:pt x="3084" y="13"/>
                  </a:lnTo>
                  <a:lnTo>
                    <a:pt x="3058" y="7"/>
                  </a:lnTo>
                  <a:lnTo>
                    <a:pt x="3044" y="5"/>
                  </a:lnTo>
                  <a:lnTo>
                    <a:pt x="3030" y="4"/>
                  </a:lnTo>
                  <a:lnTo>
                    <a:pt x="3016" y="3"/>
                  </a:lnTo>
                  <a:lnTo>
                    <a:pt x="3002" y="1"/>
                  </a:lnTo>
                  <a:lnTo>
                    <a:pt x="2989" y="1"/>
                  </a:lnTo>
                  <a:lnTo>
                    <a:pt x="2974" y="0"/>
                  </a:lnTo>
                  <a:lnTo>
                    <a:pt x="545" y="1"/>
                  </a:lnTo>
                  <a:close/>
                </a:path>
              </a:pathLst>
            </a:custGeom>
            <a:solidFill>
              <a:srgbClr val="FF9900"/>
            </a:solidFill>
            <a:ln w="9525">
              <a:noFill/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 algn="ctr" eaLnBrk="0" hangingPunct="0">
                <a:spcBef>
                  <a:spcPct val="50000"/>
                </a:spcBef>
                <a:buClr>
                  <a:srgbClr val="0000CC"/>
                </a:buClr>
                <a:buFont typeface="Wingdings" pitchFamily="2" charset="2"/>
                <a:buNone/>
              </a:pPr>
              <a:endParaRPr lang="pt-BR" dirty="0">
                <a:solidFill>
                  <a:srgbClr val="000000"/>
                </a:solidFill>
              </a:endParaRPr>
            </a:p>
          </p:txBody>
        </p:sp>
        <p:sp>
          <p:nvSpPr>
            <p:cNvPr id="27" name="Freeform 29">
              <a:hlinkClick r:id="" action="ppaction://noaction"/>
            </p:cNvPr>
            <p:cNvSpPr>
              <a:spLocks/>
            </p:cNvSpPr>
            <p:nvPr/>
          </p:nvSpPr>
          <p:spPr bwMode="auto">
            <a:xfrm>
              <a:off x="3031486" y="3020749"/>
              <a:ext cx="1397000" cy="928688"/>
            </a:xfrm>
            <a:custGeom>
              <a:avLst/>
              <a:gdLst>
                <a:gd name="T0" fmla="*/ 0 w 3520"/>
                <a:gd name="T1" fmla="*/ 0 h 3633"/>
                <a:gd name="T2" fmla="*/ 0 w 3520"/>
                <a:gd name="T3" fmla="*/ 0 h 3633"/>
                <a:gd name="T4" fmla="*/ 0 w 3520"/>
                <a:gd name="T5" fmla="*/ 0 h 3633"/>
                <a:gd name="T6" fmla="*/ 0 w 3520"/>
                <a:gd name="T7" fmla="*/ 0 h 3633"/>
                <a:gd name="T8" fmla="*/ 0 w 3520"/>
                <a:gd name="T9" fmla="*/ 0 h 3633"/>
                <a:gd name="T10" fmla="*/ 0 w 3520"/>
                <a:gd name="T11" fmla="*/ 0 h 3633"/>
                <a:gd name="T12" fmla="*/ 0 w 3520"/>
                <a:gd name="T13" fmla="*/ 0 h 3633"/>
                <a:gd name="T14" fmla="*/ 0 w 3520"/>
                <a:gd name="T15" fmla="*/ 0 h 3633"/>
                <a:gd name="T16" fmla="*/ 0 w 3520"/>
                <a:gd name="T17" fmla="*/ 0 h 3633"/>
                <a:gd name="T18" fmla="*/ 0 w 3520"/>
                <a:gd name="T19" fmla="*/ 0 h 3633"/>
                <a:gd name="T20" fmla="*/ 0 w 3520"/>
                <a:gd name="T21" fmla="*/ 0 h 3633"/>
                <a:gd name="T22" fmla="*/ 0 w 3520"/>
                <a:gd name="T23" fmla="*/ 0 h 3633"/>
                <a:gd name="T24" fmla="*/ 0 w 3520"/>
                <a:gd name="T25" fmla="*/ 0 h 3633"/>
                <a:gd name="T26" fmla="*/ 0 w 3520"/>
                <a:gd name="T27" fmla="*/ 0 h 3633"/>
                <a:gd name="T28" fmla="*/ 0 w 3520"/>
                <a:gd name="T29" fmla="*/ 0 h 3633"/>
                <a:gd name="T30" fmla="*/ 0 w 3520"/>
                <a:gd name="T31" fmla="*/ 0 h 3633"/>
                <a:gd name="T32" fmla="*/ 0 w 3520"/>
                <a:gd name="T33" fmla="*/ 0 h 3633"/>
                <a:gd name="T34" fmla="*/ 0 w 3520"/>
                <a:gd name="T35" fmla="*/ 0 h 3633"/>
                <a:gd name="T36" fmla="*/ 0 w 3520"/>
                <a:gd name="T37" fmla="*/ 0 h 3633"/>
                <a:gd name="T38" fmla="*/ 0 w 3520"/>
                <a:gd name="T39" fmla="*/ 0 h 3633"/>
                <a:gd name="T40" fmla="*/ 0 w 3520"/>
                <a:gd name="T41" fmla="*/ 0 h 3633"/>
                <a:gd name="T42" fmla="*/ 0 w 3520"/>
                <a:gd name="T43" fmla="*/ 0 h 3633"/>
                <a:gd name="T44" fmla="*/ 0 w 3520"/>
                <a:gd name="T45" fmla="*/ 0 h 3633"/>
                <a:gd name="T46" fmla="*/ 0 w 3520"/>
                <a:gd name="T47" fmla="*/ 0 h 3633"/>
                <a:gd name="T48" fmla="*/ 0 w 3520"/>
                <a:gd name="T49" fmla="*/ 0 h 3633"/>
                <a:gd name="T50" fmla="*/ 0 w 3520"/>
                <a:gd name="T51" fmla="*/ 0 h 3633"/>
                <a:gd name="T52" fmla="*/ 0 w 3520"/>
                <a:gd name="T53" fmla="*/ 0 h 3633"/>
                <a:gd name="T54" fmla="*/ 0 w 3520"/>
                <a:gd name="T55" fmla="*/ 0 h 3633"/>
                <a:gd name="T56" fmla="*/ 0 w 3520"/>
                <a:gd name="T57" fmla="*/ 0 h 3633"/>
                <a:gd name="T58" fmla="*/ 0 w 3520"/>
                <a:gd name="T59" fmla="*/ 0 h 3633"/>
                <a:gd name="T60" fmla="*/ 0 w 3520"/>
                <a:gd name="T61" fmla="*/ 0 h 3633"/>
                <a:gd name="T62" fmla="*/ 0 w 3520"/>
                <a:gd name="T63" fmla="*/ 0 h 3633"/>
                <a:gd name="T64" fmla="*/ 0 w 3520"/>
                <a:gd name="T65" fmla="*/ 0 h 3633"/>
                <a:gd name="T66" fmla="*/ 0 w 3520"/>
                <a:gd name="T67" fmla="*/ 0 h 3633"/>
                <a:gd name="T68" fmla="*/ 0 w 3520"/>
                <a:gd name="T69" fmla="*/ 0 h 3633"/>
                <a:gd name="T70" fmla="*/ 0 w 3520"/>
                <a:gd name="T71" fmla="*/ 0 h 3633"/>
                <a:gd name="T72" fmla="*/ 0 w 3520"/>
                <a:gd name="T73" fmla="*/ 0 h 3633"/>
                <a:gd name="T74" fmla="*/ 0 w 3520"/>
                <a:gd name="T75" fmla="*/ 0 h 3633"/>
                <a:gd name="T76" fmla="*/ 0 w 3520"/>
                <a:gd name="T77" fmla="*/ 0 h 3633"/>
                <a:gd name="T78" fmla="*/ 0 w 3520"/>
                <a:gd name="T79" fmla="*/ 0 h 3633"/>
                <a:gd name="T80" fmla="*/ 0 w 3520"/>
                <a:gd name="T81" fmla="*/ 0 h 3633"/>
                <a:gd name="T82" fmla="*/ 0 w 3520"/>
                <a:gd name="T83" fmla="*/ 0 h 3633"/>
                <a:gd name="T84" fmla="*/ 0 w 3520"/>
                <a:gd name="T85" fmla="*/ 0 h 3633"/>
                <a:gd name="T86" fmla="*/ 0 w 3520"/>
                <a:gd name="T87" fmla="*/ 0 h 3633"/>
                <a:gd name="T88" fmla="*/ 0 w 3520"/>
                <a:gd name="T89" fmla="*/ 0 h 3633"/>
                <a:gd name="T90" fmla="*/ 0 w 3520"/>
                <a:gd name="T91" fmla="*/ 0 h 3633"/>
                <a:gd name="T92" fmla="*/ 0 w 3520"/>
                <a:gd name="T93" fmla="*/ 0 h 3633"/>
                <a:gd name="T94" fmla="*/ 0 w 3520"/>
                <a:gd name="T95" fmla="*/ 0 h 3633"/>
                <a:gd name="T96" fmla="*/ 0 w 3520"/>
                <a:gd name="T97" fmla="*/ 0 h 3633"/>
                <a:gd name="T98" fmla="*/ 0 w 3520"/>
                <a:gd name="T99" fmla="*/ 0 h 3633"/>
                <a:gd name="T100" fmla="*/ 0 w 3520"/>
                <a:gd name="T101" fmla="*/ 0 h 3633"/>
                <a:gd name="T102" fmla="*/ 0 w 3520"/>
                <a:gd name="T103" fmla="*/ 0 h 363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520"/>
                <a:gd name="T157" fmla="*/ 0 h 3633"/>
                <a:gd name="T158" fmla="*/ 3520 w 3520"/>
                <a:gd name="T159" fmla="*/ 3633 h 363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520" h="3633">
                  <a:moveTo>
                    <a:pt x="544" y="0"/>
                  </a:moveTo>
                  <a:lnTo>
                    <a:pt x="530" y="0"/>
                  </a:lnTo>
                  <a:lnTo>
                    <a:pt x="516" y="1"/>
                  </a:lnTo>
                  <a:lnTo>
                    <a:pt x="503" y="1"/>
                  </a:lnTo>
                  <a:lnTo>
                    <a:pt x="489" y="3"/>
                  </a:lnTo>
                  <a:lnTo>
                    <a:pt x="475" y="5"/>
                  </a:lnTo>
                  <a:lnTo>
                    <a:pt x="462" y="7"/>
                  </a:lnTo>
                  <a:lnTo>
                    <a:pt x="435" y="13"/>
                  </a:lnTo>
                  <a:lnTo>
                    <a:pt x="409" y="19"/>
                  </a:lnTo>
                  <a:lnTo>
                    <a:pt x="382" y="28"/>
                  </a:lnTo>
                  <a:lnTo>
                    <a:pt x="357" y="36"/>
                  </a:lnTo>
                  <a:lnTo>
                    <a:pt x="333" y="47"/>
                  </a:lnTo>
                  <a:lnTo>
                    <a:pt x="309" y="60"/>
                  </a:lnTo>
                  <a:lnTo>
                    <a:pt x="284" y="73"/>
                  </a:lnTo>
                  <a:lnTo>
                    <a:pt x="262" y="88"/>
                  </a:lnTo>
                  <a:lnTo>
                    <a:pt x="240" y="103"/>
                  </a:lnTo>
                  <a:lnTo>
                    <a:pt x="219" y="121"/>
                  </a:lnTo>
                  <a:lnTo>
                    <a:pt x="198" y="139"/>
                  </a:lnTo>
                  <a:lnTo>
                    <a:pt x="179" y="158"/>
                  </a:lnTo>
                  <a:lnTo>
                    <a:pt x="160" y="177"/>
                  </a:lnTo>
                  <a:lnTo>
                    <a:pt x="142" y="198"/>
                  </a:lnTo>
                  <a:lnTo>
                    <a:pt x="124" y="220"/>
                  </a:lnTo>
                  <a:lnTo>
                    <a:pt x="108" y="244"/>
                  </a:lnTo>
                  <a:lnTo>
                    <a:pt x="93" y="268"/>
                  </a:lnTo>
                  <a:lnTo>
                    <a:pt x="79" y="291"/>
                  </a:lnTo>
                  <a:lnTo>
                    <a:pt x="65" y="318"/>
                  </a:lnTo>
                  <a:lnTo>
                    <a:pt x="53" y="342"/>
                  </a:lnTo>
                  <a:lnTo>
                    <a:pt x="43" y="369"/>
                  </a:lnTo>
                  <a:lnTo>
                    <a:pt x="34" y="398"/>
                  </a:lnTo>
                  <a:lnTo>
                    <a:pt x="24" y="426"/>
                  </a:lnTo>
                  <a:lnTo>
                    <a:pt x="17" y="454"/>
                  </a:lnTo>
                  <a:lnTo>
                    <a:pt x="11" y="483"/>
                  </a:lnTo>
                  <a:lnTo>
                    <a:pt x="6" y="513"/>
                  </a:lnTo>
                  <a:lnTo>
                    <a:pt x="4" y="530"/>
                  </a:lnTo>
                  <a:lnTo>
                    <a:pt x="3" y="544"/>
                  </a:lnTo>
                  <a:lnTo>
                    <a:pt x="1" y="559"/>
                  </a:lnTo>
                  <a:lnTo>
                    <a:pt x="0" y="575"/>
                  </a:lnTo>
                  <a:lnTo>
                    <a:pt x="0" y="590"/>
                  </a:lnTo>
                  <a:lnTo>
                    <a:pt x="0" y="606"/>
                  </a:lnTo>
                  <a:lnTo>
                    <a:pt x="0" y="3027"/>
                  </a:lnTo>
                  <a:lnTo>
                    <a:pt x="0" y="3043"/>
                  </a:lnTo>
                  <a:lnTo>
                    <a:pt x="0" y="3058"/>
                  </a:lnTo>
                  <a:lnTo>
                    <a:pt x="1" y="3074"/>
                  </a:lnTo>
                  <a:lnTo>
                    <a:pt x="3" y="3089"/>
                  </a:lnTo>
                  <a:lnTo>
                    <a:pt x="4" y="3104"/>
                  </a:lnTo>
                  <a:lnTo>
                    <a:pt x="6" y="3120"/>
                  </a:lnTo>
                  <a:lnTo>
                    <a:pt x="11" y="3150"/>
                  </a:lnTo>
                  <a:lnTo>
                    <a:pt x="17" y="3179"/>
                  </a:lnTo>
                  <a:lnTo>
                    <a:pt x="24" y="3207"/>
                  </a:lnTo>
                  <a:lnTo>
                    <a:pt x="34" y="3235"/>
                  </a:lnTo>
                  <a:lnTo>
                    <a:pt x="43" y="3264"/>
                  </a:lnTo>
                  <a:lnTo>
                    <a:pt x="53" y="3291"/>
                  </a:lnTo>
                  <a:lnTo>
                    <a:pt x="65" y="3316"/>
                  </a:lnTo>
                  <a:lnTo>
                    <a:pt x="79" y="3340"/>
                  </a:lnTo>
                  <a:lnTo>
                    <a:pt x="93" y="3365"/>
                  </a:lnTo>
                  <a:lnTo>
                    <a:pt x="108" y="3389"/>
                  </a:lnTo>
                  <a:lnTo>
                    <a:pt x="124" y="3413"/>
                  </a:lnTo>
                  <a:lnTo>
                    <a:pt x="142" y="3433"/>
                  </a:lnTo>
                  <a:lnTo>
                    <a:pt x="160" y="3456"/>
                  </a:lnTo>
                  <a:lnTo>
                    <a:pt x="179" y="3476"/>
                  </a:lnTo>
                  <a:lnTo>
                    <a:pt x="198" y="3494"/>
                  </a:lnTo>
                  <a:lnTo>
                    <a:pt x="219" y="3512"/>
                  </a:lnTo>
                  <a:lnTo>
                    <a:pt x="240" y="3530"/>
                  </a:lnTo>
                  <a:lnTo>
                    <a:pt x="262" y="3545"/>
                  </a:lnTo>
                  <a:lnTo>
                    <a:pt x="284" y="3560"/>
                  </a:lnTo>
                  <a:lnTo>
                    <a:pt x="309" y="3573"/>
                  </a:lnTo>
                  <a:lnTo>
                    <a:pt x="333" y="3585"/>
                  </a:lnTo>
                  <a:lnTo>
                    <a:pt x="357" y="3597"/>
                  </a:lnTo>
                  <a:lnTo>
                    <a:pt x="382" y="3605"/>
                  </a:lnTo>
                  <a:lnTo>
                    <a:pt x="409" y="3614"/>
                  </a:lnTo>
                  <a:lnTo>
                    <a:pt x="434" y="3621"/>
                  </a:lnTo>
                  <a:lnTo>
                    <a:pt x="462" y="3626"/>
                  </a:lnTo>
                  <a:lnTo>
                    <a:pt x="475" y="3627"/>
                  </a:lnTo>
                  <a:lnTo>
                    <a:pt x="489" y="3629"/>
                  </a:lnTo>
                  <a:lnTo>
                    <a:pt x="502" y="3630"/>
                  </a:lnTo>
                  <a:lnTo>
                    <a:pt x="516" y="3632"/>
                  </a:lnTo>
                  <a:lnTo>
                    <a:pt x="530" y="3632"/>
                  </a:lnTo>
                  <a:lnTo>
                    <a:pt x="544" y="3632"/>
                  </a:lnTo>
                  <a:lnTo>
                    <a:pt x="2975" y="3633"/>
                  </a:lnTo>
                  <a:lnTo>
                    <a:pt x="2989" y="3632"/>
                  </a:lnTo>
                  <a:lnTo>
                    <a:pt x="3002" y="3632"/>
                  </a:lnTo>
                  <a:lnTo>
                    <a:pt x="3017" y="3630"/>
                  </a:lnTo>
                  <a:lnTo>
                    <a:pt x="3030" y="3629"/>
                  </a:lnTo>
                  <a:lnTo>
                    <a:pt x="3043" y="3627"/>
                  </a:lnTo>
                  <a:lnTo>
                    <a:pt x="3058" y="3626"/>
                  </a:lnTo>
                  <a:lnTo>
                    <a:pt x="3085" y="3621"/>
                  </a:lnTo>
                  <a:lnTo>
                    <a:pt x="3111" y="3614"/>
                  </a:lnTo>
                  <a:lnTo>
                    <a:pt x="3137" y="3605"/>
                  </a:lnTo>
                  <a:lnTo>
                    <a:pt x="3162" y="3597"/>
                  </a:lnTo>
                  <a:lnTo>
                    <a:pt x="3187" y="3585"/>
                  </a:lnTo>
                  <a:lnTo>
                    <a:pt x="3210" y="3573"/>
                  </a:lnTo>
                  <a:lnTo>
                    <a:pt x="3233" y="3560"/>
                  </a:lnTo>
                  <a:lnTo>
                    <a:pt x="3256" y="3545"/>
                  </a:lnTo>
                  <a:lnTo>
                    <a:pt x="3278" y="3530"/>
                  </a:lnTo>
                  <a:lnTo>
                    <a:pt x="3300" y="3512"/>
                  </a:lnTo>
                  <a:lnTo>
                    <a:pt x="3322" y="3494"/>
                  </a:lnTo>
                  <a:lnTo>
                    <a:pt x="3340" y="3476"/>
                  </a:lnTo>
                  <a:lnTo>
                    <a:pt x="3360" y="3456"/>
                  </a:lnTo>
                  <a:lnTo>
                    <a:pt x="3377" y="3433"/>
                  </a:lnTo>
                  <a:lnTo>
                    <a:pt x="3394" y="3413"/>
                  </a:lnTo>
                  <a:lnTo>
                    <a:pt x="3410" y="3389"/>
                  </a:lnTo>
                  <a:lnTo>
                    <a:pt x="3427" y="3365"/>
                  </a:lnTo>
                  <a:lnTo>
                    <a:pt x="3440" y="3340"/>
                  </a:lnTo>
                  <a:lnTo>
                    <a:pt x="3453" y="3316"/>
                  </a:lnTo>
                  <a:lnTo>
                    <a:pt x="3464" y="3291"/>
                  </a:lnTo>
                  <a:lnTo>
                    <a:pt x="3475" y="3264"/>
                  </a:lnTo>
                  <a:lnTo>
                    <a:pt x="3486" y="3235"/>
                  </a:lnTo>
                  <a:lnTo>
                    <a:pt x="3494" y="3207"/>
                  </a:lnTo>
                  <a:lnTo>
                    <a:pt x="3502" y="3179"/>
                  </a:lnTo>
                  <a:lnTo>
                    <a:pt x="3508" y="3150"/>
                  </a:lnTo>
                  <a:lnTo>
                    <a:pt x="3513" y="3120"/>
                  </a:lnTo>
                  <a:lnTo>
                    <a:pt x="3514" y="3104"/>
                  </a:lnTo>
                  <a:lnTo>
                    <a:pt x="3515" y="3089"/>
                  </a:lnTo>
                  <a:lnTo>
                    <a:pt x="3516" y="3074"/>
                  </a:lnTo>
                  <a:lnTo>
                    <a:pt x="3518" y="3058"/>
                  </a:lnTo>
                  <a:lnTo>
                    <a:pt x="3518" y="3043"/>
                  </a:lnTo>
                  <a:lnTo>
                    <a:pt x="3518" y="3027"/>
                  </a:lnTo>
                  <a:lnTo>
                    <a:pt x="3520" y="606"/>
                  </a:lnTo>
                  <a:lnTo>
                    <a:pt x="3518" y="590"/>
                  </a:lnTo>
                  <a:lnTo>
                    <a:pt x="3518" y="575"/>
                  </a:lnTo>
                  <a:lnTo>
                    <a:pt x="3516" y="559"/>
                  </a:lnTo>
                  <a:lnTo>
                    <a:pt x="3515" y="544"/>
                  </a:lnTo>
                  <a:lnTo>
                    <a:pt x="3514" y="530"/>
                  </a:lnTo>
                  <a:lnTo>
                    <a:pt x="3513" y="513"/>
                  </a:lnTo>
                  <a:lnTo>
                    <a:pt x="3508" y="483"/>
                  </a:lnTo>
                  <a:lnTo>
                    <a:pt x="3502" y="454"/>
                  </a:lnTo>
                  <a:lnTo>
                    <a:pt x="3494" y="426"/>
                  </a:lnTo>
                  <a:lnTo>
                    <a:pt x="3486" y="398"/>
                  </a:lnTo>
                  <a:lnTo>
                    <a:pt x="3475" y="369"/>
                  </a:lnTo>
                  <a:lnTo>
                    <a:pt x="3464" y="342"/>
                  </a:lnTo>
                  <a:lnTo>
                    <a:pt x="3453" y="318"/>
                  </a:lnTo>
                  <a:lnTo>
                    <a:pt x="3440" y="291"/>
                  </a:lnTo>
                  <a:lnTo>
                    <a:pt x="3427" y="268"/>
                  </a:lnTo>
                  <a:lnTo>
                    <a:pt x="3410" y="244"/>
                  </a:lnTo>
                  <a:lnTo>
                    <a:pt x="3394" y="220"/>
                  </a:lnTo>
                  <a:lnTo>
                    <a:pt x="3377" y="198"/>
                  </a:lnTo>
                  <a:lnTo>
                    <a:pt x="3360" y="177"/>
                  </a:lnTo>
                  <a:lnTo>
                    <a:pt x="3340" y="158"/>
                  </a:lnTo>
                  <a:lnTo>
                    <a:pt x="3322" y="139"/>
                  </a:lnTo>
                  <a:lnTo>
                    <a:pt x="3300" y="121"/>
                  </a:lnTo>
                  <a:lnTo>
                    <a:pt x="3278" y="103"/>
                  </a:lnTo>
                  <a:lnTo>
                    <a:pt x="3256" y="88"/>
                  </a:lnTo>
                  <a:lnTo>
                    <a:pt x="3233" y="73"/>
                  </a:lnTo>
                  <a:lnTo>
                    <a:pt x="3210" y="60"/>
                  </a:lnTo>
                  <a:lnTo>
                    <a:pt x="3187" y="47"/>
                  </a:lnTo>
                  <a:lnTo>
                    <a:pt x="3162" y="36"/>
                  </a:lnTo>
                  <a:lnTo>
                    <a:pt x="3137" y="28"/>
                  </a:lnTo>
                  <a:lnTo>
                    <a:pt x="3111" y="19"/>
                  </a:lnTo>
                  <a:lnTo>
                    <a:pt x="3085" y="13"/>
                  </a:lnTo>
                  <a:lnTo>
                    <a:pt x="3058" y="7"/>
                  </a:lnTo>
                  <a:lnTo>
                    <a:pt x="3043" y="4"/>
                  </a:lnTo>
                  <a:lnTo>
                    <a:pt x="3030" y="3"/>
                  </a:lnTo>
                  <a:lnTo>
                    <a:pt x="3017" y="1"/>
                  </a:lnTo>
                  <a:lnTo>
                    <a:pt x="3002" y="1"/>
                  </a:lnTo>
                  <a:lnTo>
                    <a:pt x="2989" y="0"/>
                  </a:lnTo>
                  <a:lnTo>
                    <a:pt x="2975" y="0"/>
                  </a:lnTo>
                  <a:lnTo>
                    <a:pt x="544" y="0"/>
                  </a:lnTo>
                  <a:close/>
                </a:path>
              </a:pathLst>
            </a:custGeom>
            <a:solidFill>
              <a:srgbClr val="C8D6E5"/>
            </a:solidFill>
            <a:ln w="9525">
              <a:noFill/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 algn="ctr" eaLnBrk="0" hangingPunct="0">
                <a:spcBef>
                  <a:spcPct val="50000"/>
                </a:spcBef>
                <a:buClr>
                  <a:srgbClr val="0000CC"/>
                </a:buClr>
                <a:buFont typeface="Wingdings" pitchFamily="2" charset="2"/>
                <a:buNone/>
              </a:pPr>
              <a:endParaRPr lang="pt-BR" b="1" dirty="0">
                <a:solidFill>
                  <a:srgbClr val="000000"/>
                </a:solidFill>
              </a:endParaRPr>
            </a:p>
          </p:txBody>
        </p:sp>
        <p:sp>
          <p:nvSpPr>
            <p:cNvPr id="28" name="Freeform 31">
              <a:hlinkClick r:id="rId4" action="ppaction://hlinksldjump"/>
            </p:cNvPr>
            <p:cNvSpPr>
              <a:spLocks/>
            </p:cNvSpPr>
            <p:nvPr/>
          </p:nvSpPr>
          <p:spPr bwMode="auto">
            <a:xfrm>
              <a:off x="896893" y="2985667"/>
              <a:ext cx="1914637" cy="2097350"/>
            </a:xfrm>
            <a:custGeom>
              <a:avLst/>
              <a:gdLst>
                <a:gd name="T0" fmla="*/ 0 w 3520"/>
                <a:gd name="T1" fmla="*/ 0 h 3633"/>
                <a:gd name="T2" fmla="*/ 0 w 3520"/>
                <a:gd name="T3" fmla="*/ 0 h 3633"/>
                <a:gd name="T4" fmla="*/ 0 w 3520"/>
                <a:gd name="T5" fmla="*/ 0 h 3633"/>
                <a:gd name="T6" fmla="*/ 0 w 3520"/>
                <a:gd name="T7" fmla="*/ 0 h 3633"/>
                <a:gd name="T8" fmla="*/ 0 w 3520"/>
                <a:gd name="T9" fmla="*/ 0 h 3633"/>
                <a:gd name="T10" fmla="*/ 0 w 3520"/>
                <a:gd name="T11" fmla="*/ 0 h 3633"/>
                <a:gd name="T12" fmla="*/ 0 w 3520"/>
                <a:gd name="T13" fmla="*/ 0 h 3633"/>
                <a:gd name="T14" fmla="*/ 0 w 3520"/>
                <a:gd name="T15" fmla="*/ 0 h 3633"/>
                <a:gd name="T16" fmla="*/ 0 w 3520"/>
                <a:gd name="T17" fmla="*/ 0 h 3633"/>
                <a:gd name="T18" fmla="*/ 0 w 3520"/>
                <a:gd name="T19" fmla="*/ 0 h 3633"/>
                <a:gd name="T20" fmla="*/ 0 w 3520"/>
                <a:gd name="T21" fmla="*/ 0 h 3633"/>
                <a:gd name="T22" fmla="*/ 0 w 3520"/>
                <a:gd name="T23" fmla="*/ 0 h 3633"/>
                <a:gd name="T24" fmla="*/ 0 w 3520"/>
                <a:gd name="T25" fmla="*/ 0 h 3633"/>
                <a:gd name="T26" fmla="*/ 0 w 3520"/>
                <a:gd name="T27" fmla="*/ 0 h 3633"/>
                <a:gd name="T28" fmla="*/ 0 w 3520"/>
                <a:gd name="T29" fmla="*/ 0 h 3633"/>
                <a:gd name="T30" fmla="*/ 0 w 3520"/>
                <a:gd name="T31" fmla="*/ 0 h 3633"/>
                <a:gd name="T32" fmla="*/ 0 w 3520"/>
                <a:gd name="T33" fmla="*/ 0 h 3633"/>
                <a:gd name="T34" fmla="*/ 0 w 3520"/>
                <a:gd name="T35" fmla="*/ 0 h 3633"/>
                <a:gd name="T36" fmla="*/ 0 w 3520"/>
                <a:gd name="T37" fmla="*/ 0 h 3633"/>
                <a:gd name="T38" fmla="*/ 0 w 3520"/>
                <a:gd name="T39" fmla="*/ 0 h 3633"/>
                <a:gd name="T40" fmla="*/ 0 w 3520"/>
                <a:gd name="T41" fmla="*/ 0 h 3633"/>
                <a:gd name="T42" fmla="*/ 0 w 3520"/>
                <a:gd name="T43" fmla="*/ 0 h 3633"/>
                <a:gd name="T44" fmla="*/ 0 w 3520"/>
                <a:gd name="T45" fmla="*/ 0 h 3633"/>
                <a:gd name="T46" fmla="*/ 0 w 3520"/>
                <a:gd name="T47" fmla="*/ 0 h 3633"/>
                <a:gd name="T48" fmla="*/ 0 w 3520"/>
                <a:gd name="T49" fmla="*/ 0 h 3633"/>
                <a:gd name="T50" fmla="*/ 0 w 3520"/>
                <a:gd name="T51" fmla="*/ 0 h 3633"/>
                <a:gd name="T52" fmla="*/ 0 w 3520"/>
                <a:gd name="T53" fmla="*/ 0 h 3633"/>
                <a:gd name="T54" fmla="*/ 0 w 3520"/>
                <a:gd name="T55" fmla="*/ 0 h 3633"/>
                <a:gd name="T56" fmla="*/ 0 w 3520"/>
                <a:gd name="T57" fmla="*/ 0 h 3633"/>
                <a:gd name="T58" fmla="*/ 0 w 3520"/>
                <a:gd name="T59" fmla="*/ 0 h 3633"/>
                <a:gd name="T60" fmla="*/ 0 w 3520"/>
                <a:gd name="T61" fmla="*/ 0 h 3633"/>
                <a:gd name="T62" fmla="*/ 0 w 3520"/>
                <a:gd name="T63" fmla="*/ 0 h 3633"/>
                <a:gd name="T64" fmla="*/ 0 w 3520"/>
                <a:gd name="T65" fmla="*/ 0 h 3633"/>
                <a:gd name="T66" fmla="*/ 0 w 3520"/>
                <a:gd name="T67" fmla="*/ 0 h 3633"/>
                <a:gd name="T68" fmla="*/ 0 w 3520"/>
                <a:gd name="T69" fmla="*/ 0 h 3633"/>
                <a:gd name="T70" fmla="*/ 0 w 3520"/>
                <a:gd name="T71" fmla="*/ 0 h 3633"/>
                <a:gd name="T72" fmla="*/ 0 w 3520"/>
                <a:gd name="T73" fmla="*/ 0 h 3633"/>
                <a:gd name="T74" fmla="*/ 0 w 3520"/>
                <a:gd name="T75" fmla="*/ 0 h 3633"/>
                <a:gd name="T76" fmla="*/ 0 w 3520"/>
                <a:gd name="T77" fmla="*/ 0 h 3633"/>
                <a:gd name="T78" fmla="*/ 0 w 3520"/>
                <a:gd name="T79" fmla="*/ 0 h 3633"/>
                <a:gd name="T80" fmla="*/ 0 w 3520"/>
                <a:gd name="T81" fmla="*/ 0 h 3633"/>
                <a:gd name="T82" fmla="*/ 0 w 3520"/>
                <a:gd name="T83" fmla="*/ 0 h 3633"/>
                <a:gd name="T84" fmla="*/ 0 w 3520"/>
                <a:gd name="T85" fmla="*/ 0 h 3633"/>
                <a:gd name="T86" fmla="*/ 0 w 3520"/>
                <a:gd name="T87" fmla="*/ 0 h 3633"/>
                <a:gd name="T88" fmla="*/ 0 w 3520"/>
                <a:gd name="T89" fmla="*/ 0 h 3633"/>
                <a:gd name="T90" fmla="*/ 0 w 3520"/>
                <a:gd name="T91" fmla="*/ 0 h 3633"/>
                <a:gd name="T92" fmla="*/ 0 w 3520"/>
                <a:gd name="T93" fmla="*/ 0 h 3633"/>
                <a:gd name="T94" fmla="*/ 0 w 3520"/>
                <a:gd name="T95" fmla="*/ 0 h 3633"/>
                <a:gd name="T96" fmla="*/ 0 w 3520"/>
                <a:gd name="T97" fmla="*/ 0 h 3633"/>
                <a:gd name="T98" fmla="*/ 0 w 3520"/>
                <a:gd name="T99" fmla="*/ 0 h 3633"/>
                <a:gd name="T100" fmla="*/ 0 w 3520"/>
                <a:gd name="T101" fmla="*/ 0 h 3633"/>
                <a:gd name="T102" fmla="*/ 0 w 3520"/>
                <a:gd name="T103" fmla="*/ 0 h 363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520"/>
                <a:gd name="T157" fmla="*/ 0 h 3633"/>
                <a:gd name="T158" fmla="*/ 3520 w 3520"/>
                <a:gd name="T159" fmla="*/ 3633 h 363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520" h="3633">
                  <a:moveTo>
                    <a:pt x="544" y="0"/>
                  </a:moveTo>
                  <a:lnTo>
                    <a:pt x="529" y="0"/>
                  </a:lnTo>
                  <a:lnTo>
                    <a:pt x="516" y="1"/>
                  </a:lnTo>
                  <a:lnTo>
                    <a:pt x="503" y="1"/>
                  </a:lnTo>
                  <a:lnTo>
                    <a:pt x="488" y="3"/>
                  </a:lnTo>
                  <a:lnTo>
                    <a:pt x="475" y="5"/>
                  </a:lnTo>
                  <a:lnTo>
                    <a:pt x="462" y="7"/>
                  </a:lnTo>
                  <a:lnTo>
                    <a:pt x="435" y="13"/>
                  </a:lnTo>
                  <a:lnTo>
                    <a:pt x="408" y="19"/>
                  </a:lnTo>
                  <a:lnTo>
                    <a:pt x="382" y="28"/>
                  </a:lnTo>
                  <a:lnTo>
                    <a:pt x="356" y="36"/>
                  </a:lnTo>
                  <a:lnTo>
                    <a:pt x="333" y="47"/>
                  </a:lnTo>
                  <a:lnTo>
                    <a:pt x="309" y="60"/>
                  </a:lnTo>
                  <a:lnTo>
                    <a:pt x="285" y="73"/>
                  </a:lnTo>
                  <a:lnTo>
                    <a:pt x="262" y="88"/>
                  </a:lnTo>
                  <a:lnTo>
                    <a:pt x="240" y="103"/>
                  </a:lnTo>
                  <a:lnTo>
                    <a:pt x="219" y="121"/>
                  </a:lnTo>
                  <a:lnTo>
                    <a:pt x="198" y="139"/>
                  </a:lnTo>
                  <a:lnTo>
                    <a:pt x="179" y="158"/>
                  </a:lnTo>
                  <a:lnTo>
                    <a:pt x="160" y="177"/>
                  </a:lnTo>
                  <a:lnTo>
                    <a:pt x="141" y="198"/>
                  </a:lnTo>
                  <a:lnTo>
                    <a:pt x="124" y="220"/>
                  </a:lnTo>
                  <a:lnTo>
                    <a:pt x="108" y="244"/>
                  </a:lnTo>
                  <a:lnTo>
                    <a:pt x="93" y="268"/>
                  </a:lnTo>
                  <a:lnTo>
                    <a:pt x="78" y="291"/>
                  </a:lnTo>
                  <a:lnTo>
                    <a:pt x="65" y="318"/>
                  </a:lnTo>
                  <a:lnTo>
                    <a:pt x="54" y="342"/>
                  </a:lnTo>
                  <a:lnTo>
                    <a:pt x="43" y="369"/>
                  </a:lnTo>
                  <a:lnTo>
                    <a:pt x="32" y="398"/>
                  </a:lnTo>
                  <a:lnTo>
                    <a:pt x="24" y="426"/>
                  </a:lnTo>
                  <a:lnTo>
                    <a:pt x="17" y="454"/>
                  </a:lnTo>
                  <a:lnTo>
                    <a:pt x="11" y="483"/>
                  </a:lnTo>
                  <a:lnTo>
                    <a:pt x="6" y="513"/>
                  </a:lnTo>
                  <a:lnTo>
                    <a:pt x="5" y="530"/>
                  </a:lnTo>
                  <a:lnTo>
                    <a:pt x="3" y="544"/>
                  </a:lnTo>
                  <a:lnTo>
                    <a:pt x="2" y="559"/>
                  </a:lnTo>
                  <a:lnTo>
                    <a:pt x="1" y="575"/>
                  </a:lnTo>
                  <a:lnTo>
                    <a:pt x="1" y="590"/>
                  </a:lnTo>
                  <a:lnTo>
                    <a:pt x="0" y="606"/>
                  </a:lnTo>
                  <a:lnTo>
                    <a:pt x="1" y="3027"/>
                  </a:lnTo>
                  <a:lnTo>
                    <a:pt x="1" y="3043"/>
                  </a:lnTo>
                  <a:lnTo>
                    <a:pt x="1" y="3058"/>
                  </a:lnTo>
                  <a:lnTo>
                    <a:pt x="2" y="3074"/>
                  </a:lnTo>
                  <a:lnTo>
                    <a:pt x="3" y="3089"/>
                  </a:lnTo>
                  <a:lnTo>
                    <a:pt x="5" y="3104"/>
                  </a:lnTo>
                  <a:lnTo>
                    <a:pt x="6" y="3120"/>
                  </a:lnTo>
                  <a:lnTo>
                    <a:pt x="11" y="3150"/>
                  </a:lnTo>
                  <a:lnTo>
                    <a:pt x="17" y="3179"/>
                  </a:lnTo>
                  <a:lnTo>
                    <a:pt x="24" y="3207"/>
                  </a:lnTo>
                  <a:lnTo>
                    <a:pt x="32" y="3235"/>
                  </a:lnTo>
                  <a:lnTo>
                    <a:pt x="43" y="3264"/>
                  </a:lnTo>
                  <a:lnTo>
                    <a:pt x="54" y="3291"/>
                  </a:lnTo>
                  <a:lnTo>
                    <a:pt x="65" y="3316"/>
                  </a:lnTo>
                  <a:lnTo>
                    <a:pt x="78" y="3340"/>
                  </a:lnTo>
                  <a:lnTo>
                    <a:pt x="93" y="3365"/>
                  </a:lnTo>
                  <a:lnTo>
                    <a:pt x="108" y="3389"/>
                  </a:lnTo>
                  <a:lnTo>
                    <a:pt x="124" y="3413"/>
                  </a:lnTo>
                  <a:lnTo>
                    <a:pt x="141" y="3433"/>
                  </a:lnTo>
                  <a:lnTo>
                    <a:pt x="160" y="3456"/>
                  </a:lnTo>
                  <a:lnTo>
                    <a:pt x="179" y="3476"/>
                  </a:lnTo>
                  <a:lnTo>
                    <a:pt x="198" y="3494"/>
                  </a:lnTo>
                  <a:lnTo>
                    <a:pt x="219" y="3512"/>
                  </a:lnTo>
                  <a:lnTo>
                    <a:pt x="240" y="3530"/>
                  </a:lnTo>
                  <a:lnTo>
                    <a:pt x="262" y="3545"/>
                  </a:lnTo>
                  <a:lnTo>
                    <a:pt x="285" y="3560"/>
                  </a:lnTo>
                  <a:lnTo>
                    <a:pt x="309" y="3573"/>
                  </a:lnTo>
                  <a:lnTo>
                    <a:pt x="333" y="3585"/>
                  </a:lnTo>
                  <a:lnTo>
                    <a:pt x="356" y="3597"/>
                  </a:lnTo>
                  <a:lnTo>
                    <a:pt x="382" y="3605"/>
                  </a:lnTo>
                  <a:lnTo>
                    <a:pt x="408" y="3614"/>
                  </a:lnTo>
                  <a:lnTo>
                    <a:pt x="434" y="3621"/>
                  </a:lnTo>
                  <a:lnTo>
                    <a:pt x="462" y="3626"/>
                  </a:lnTo>
                  <a:lnTo>
                    <a:pt x="475" y="3627"/>
                  </a:lnTo>
                  <a:lnTo>
                    <a:pt x="488" y="3629"/>
                  </a:lnTo>
                  <a:lnTo>
                    <a:pt x="502" y="3630"/>
                  </a:lnTo>
                  <a:lnTo>
                    <a:pt x="516" y="3632"/>
                  </a:lnTo>
                  <a:lnTo>
                    <a:pt x="529" y="3632"/>
                  </a:lnTo>
                  <a:lnTo>
                    <a:pt x="544" y="3632"/>
                  </a:lnTo>
                  <a:lnTo>
                    <a:pt x="2974" y="3633"/>
                  </a:lnTo>
                  <a:lnTo>
                    <a:pt x="2989" y="3632"/>
                  </a:lnTo>
                  <a:lnTo>
                    <a:pt x="3002" y="3632"/>
                  </a:lnTo>
                  <a:lnTo>
                    <a:pt x="3017" y="3630"/>
                  </a:lnTo>
                  <a:lnTo>
                    <a:pt x="3030" y="3629"/>
                  </a:lnTo>
                  <a:lnTo>
                    <a:pt x="3043" y="3627"/>
                  </a:lnTo>
                  <a:lnTo>
                    <a:pt x="3056" y="3626"/>
                  </a:lnTo>
                  <a:lnTo>
                    <a:pt x="3084" y="3621"/>
                  </a:lnTo>
                  <a:lnTo>
                    <a:pt x="3110" y="3614"/>
                  </a:lnTo>
                  <a:lnTo>
                    <a:pt x="3136" y="3605"/>
                  </a:lnTo>
                  <a:lnTo>
                    <a:pt x="3162" y="3597"/>
                  </a:lnTo>
                  <a:lnTo>
                    <a:pt x="3186" y="3585"/>
                  </a:lnTo>
                  <a:lnTo>
                    <a:pt x="3211" y="3573"/>
                  </a:lnTo>
                  <a:lnTo>
                    <a:pt x="3234" y="3560"/>
                  </a:lnTo>
                  <a:lnTo>
                    <a:pt x="3256" y="3545"/>
                  </a:lnTo>
                  <a:lnTo>
                    <a:pt x="3279" y="3530"/>
                  </a:lnTo>
                  <a:lnTo>
                    <a:pt x="3301" y="3512"/>
                  </a:lnTo>
                  <a:lnTo>
                    <a:pt x="3321" y="3494"/>
                  </a:lnTo>
                  <a:lnTo>
                    <a:pt x="3340" y="3476"/>
                  </a:lnTo>
                  <a:lnTo>
                    <a:pt x="3360" y="3456"/>
                  </a:lnTo>
                  <a:lnTo>
                    <a:pt x="3377" y="3433"/>
                  </a:lnTo>
                  <a:lnTo>
                    <a:pt x="3395" y="3413"/>
                  </a:lnTo>
                  <a:lnTo>
                    <a:pt x="3411" y="3389"/>
                  </a:lnTo>
                  <a:lnTo>
                    <a:pt x="3426" y="3365"/>
                  </a:lnTo>
                  <a:lnTo>
                    <a:pt x="3440" y="3340"/>
                  </a:lnTo>
                  <a:lnTo>
                    <a:pt x="3453" y="3316"/>
                  </a:lnTo>
                  <a:lnTo>
                    <a:pt x="3465" y="3291"/>
                  </a:lnTo>
                  <a:lnTo>
                    <a:pt x="3476" y="3264"/>
                  </a:lnTo>
                  <a:lnTo>
                    <a:pt x="3487" y="3235"/>
                  </a:lnTo>
                  <a:lnTo>
                    <a:pt x="3494" y="3207"/>
                  </a:lnTo>
                  <a:lnTo>
                    <a:pt x="3503" y="3179"/>
                  </a:lnTo>
                  <a:lnTo>
                    <a:pt x="3507" y="3150"/>
                  </a:lnTo>
                  <a:lnTo>
                    <a:pt x="3513" y="3120"/>
                  </a:lnTo>
                  <a:lnTo>
                    <a:pt x="3515" y="3104"/>
                  </a:lnTo>
                  <a:lnTo>
                    <a:pt x="3516" y="3089"/>
                  </a:lnTo>
                  <a:lnTo>
                    <a:pt x="3517" y="3074"/>
                  </a:lnTo>
                  <a:lnTo>
                    <a:pt x="3518" y="3058"/>
                  </a:lnTo>
                  <a:lnTo>
                    <a:pt x="3518" y="3043"/>
                  </a:lnTo>
                  <a:lnTo>
                    <a:pt x="3518" y="3027"/>
                  </a:lnTo>
                  <a:lnTo>
                    <a:pt x="3520" y="606"/>
                  </a:lnTo>
                  <a:lnTo>
                    <a:pt x="3518" y="590"/>
                  </a:lnTo>
                  <a:lnTo>
                    <a:pt x="3518" y="575"/>
                  </a:lnTo>
                  <a:lnTo>
                    <a:pt x="3517" y="559"/>
                  </a:lnTo>
                  <a:lnTo>
                    <a:pt x="3516" y="544"/>
                  </a:lnTo>
                  <a:lnTo>
                    <a:pt x="3515" y="530"/>
                  </a:lnTo>
                  <a:lnTo>
                    <a:pt x="3513" y="513"/>
                  </a:lnTo>
                  <a:lnTo>
                    <a:pt x="3507" y="483"/>
                  </a:lnTo>
                  <a:lnTo>
                    <a:pt x="3503" y="454"/>
                  </a:lnTo>
                  <a:lnTo>
                    <a:pt x="3494" y="426"/>
                  </a:lnTo>
                  <a:lnTo>
                    <a:pt x="3487" y="398"/>
                  </a:lnTo>
                  <a:lnTo>
                    <a:pt x="3476" y="369"/>
                  </a:lnTo>
                  <a:lnTo>
                    <a:pt x="3465" y="342"/>
                  </a:lnTo>
                  <a:lnTo>
                    <a:pt x="3453" y="318"/>
                  </a:lnTo>
                  <a:lnTo>
                    <a:pt x="3440" y="291"/>
                  </a:lnTo>
                  <a:lnTo>
                    <a:pt x="3426" y="268"/>
                  </a:lnTo>
                  <a:lnTo>
                    <a:pt x="3411" y="244"/>
                  </a:lnTo>
                  <a:lnTo>
                    <a:pt x="3395" y="220"/>
                  </a:lnTo>
                  <a:lnTo>
                    <a:pt x="3377" y="198"/>
                  </a:lnTo>
                  <a:lnTo>
                    <a:pt x="3360" y="177"/>
                  </a:lnTo>
                  <a:lnTo>
                    <a:pt x="3340" y="158"/>
                  </a:lnTo>
                  <a:lnTo>
                    <a:pt x="3321" y="139"/>
                  </a:lnTo>
                  <a:lnTo>
                    <a:pt x="3301" y="121"/>
                  </a:lnTo>
                  <a:lnTo>
                    <a:pt x="3279" y="103"/>
                  </a:lnTo>
                  <a:lnTo>
                    <a:pt x="3256" y="88"/>
                  </a:lnTo>
                  <a:lnTo>
                    <a:pt x="3234" y="73"/>
                  </a:lnTo>
                  <a:lnTo>
                    <a:pt x="3211" y="60"/>
                  </a:lnTo>
                  <a:lnTo>
                    <a:pt x="3186" y="47"/>
                  </a:lnTo>
                  <a:lnTo>
                    <a:pt x="3162" y="36"/>
                  </a:lnTo>
                  <a:lnTo>
                    <a:pt x="3136" y="28"/>
                  </a:lnTo>
                  <a:lnTo>
                    <a:pt x="3110" y="19"/>
                  </a:lnTo>
                  <a:lnTo>
                    <a:pt x="3084" y="13"/>
                  </a:lnTo>
                  <a:lnTo>
                    <a:pt x="3056" y="7"/>
                  </a:lnTo>
                  <a:lnTo>
                    <a:pt x="3043" y="4"/>
                  </a:lnTo>
                  <a:lnTo>
                    <a:pt x="3030" y="3"/>
                  </a:lnTo>
                  <a:lnTo>
                    <a:pt x="3017" y="1"/>
                  </a:lnTo>
                  <a:lnTo>
                    <a:pt x="3002" y="1"/>
                  </a:lnTo>
                  <a:lnTo>
                    <a:pt x="2989" y="0"/>
                  </a:lnTo>
                  <a:lnTo>
                    <a:pt x="2974" y="0"/>
                  </a:lnTo>
                  <a:lnTo>
                    <a:pt x="544" y="0"/>
                  </a:lnTo>
                  <a:close/>
                </a:path>
              </a:pathLst>
            </a:custGeom>
            <a:solidFill>
              <a:srgbClr val="083160"/>
            </a:solidFill>
            <a:ln w="9525">
              <a:noFill/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 algn="ctr" eaLnBrk="0" hangingPunct="0">
                <a:spcBef>
                  <a:spcPct val="50000"/>
                </a:spcBef>
                <a:buClr>
                  <a:srgbClr val="0000CC"/>
                </a:buClr>
                <a:buFont typeface="Wingdings" pitchFamily="2" charset="2"/>
                <a:buNone/>
              </a:pPr>
              <a:endParaRPr lang="pt-BR" dirty="0">
                <a:solidFill>
                  <a:srgbClr val="000000"/>
                </a:solidFill>
              </a:endParaRPr>
            </a:p>
          </p:txBody>
        </p:sp>
        <p:grpSp>
          <p:nvGrpSpPr>
            <p:cNvPr id="29" name="Grupo 51"/>
            <p:cNvGrpSpPr/>
            <p:nvPr/>
          </p:nvGrpSpPr>
          <p:grpSpPr>
            <a:xfrm>
              <a:off x="1135240" y="3753622"/>
              <a:ext cx="1210460" cy="660103"/>
              <a:chOff x="1731963" y="3286125"/>
              <a:chExt cx="1210460" cy="660103"/>
            </a:xfrm>
          </p:grpSpPr>
          <p:sp>
            <p:nvSpPr>
              <p:cNvPr id="44" name="Rectangle 33"/>
              <p:cNvSpPr>
                <a:spLocks noChangeArrowheads="1"/>
              </p:cNvSpPr>
              <p:nvPr/>
            </p:nvSpPr>
            <p:spPr bwMode="auto">
              <a:xfrm>
                <a:off x="1731963" y="3286125"/>
                <a:ext cx="1210460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sz="2000" b="1" dirty="0">
                    <a:solidFill>
                      <a:srgbClr val="D9DBDF"/>
                    </a:solidFill>
                  </a:rPr>
                  <a:t>Prospecção</a:t>
                </a:r>
                <a:endParaRPr lang="pt-BR" sz="2800" b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45" name="Rectangle 34"/>
              <p:cNvSpPr>
                <a:spLocks noChangeArrowheads="1"/>
              </p:cNvSpPr>
              <p:nvPr/>
            </p:nvSpPr>
            <p:spPr bwMode="auto">
              <a:xfrm>
                <a:off x="2000280" y="3638451"/>
                <a:ext cx="775149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sz="2000" b="1" dirty="0">
                    <a:solidFill>
                      <a:srgbClr val="D9DBDF"/>
                    </a:solidFill>
                  </a:rPr>
                  <a:t>Interna</a:t>
                </a:r>
                <a:endParaRPr lang="pt-BR" sz="2800" b="1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30" name="Grupo 49"/>
            <p:cNvGrpSpPr/>
            <p:nvPr/>
          </p:nvGrpSpPr>
          <p:grpSpPr>
            <a:xfrm>
              <a:off x="6406651" y="3764707"/>
              <a:ext cx="1337739" cy="637932"/>
              <a:chOff x="4683125" y="3281363"/>
              <a:chExt cx="1337739" cy="637932"/>
            </a:xfrm>
          </p:grpSpPr>
          <p:sp>
            <p:nvSpPr>
              <p:cNvPr id="42" name="Rectangle 35"/>
              <p:cNvSpPr>
                <a:spLocks noChangeArrowheads="1"/>
              </p:cNvSpPr>
              <p:nvPr/>
            </p:nvSpPr>
            <p:spPr bwMode="auto">
              <a:xfrm>
                <a:off x="4714875" y="3281363"/>
                <a:ext cx="1187889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sz="2000" b="1" dirty="0">
                    <a:solidFill>
                      <a:srgbClr val="FFFFFF"/>
                    </a:solidFill>
                  </a:rPr>
                  <a:t>Processo  e</a:t>
                </a:r>
                <a:endParaRPr lang="pt-BR" sz="28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43" name="Rectangle 37"/>
              <p:cNvSpPr>
                <a:spLocks noChangeArrowheads="1"/>
              </p:cNvSpPr>
              <p:nvPr/>
            </p:nvSpPr>
            <p:spPr bwMode="auto">
              <a:xfrm>
                <a:off x="4683125" y="3611518"/>
                <a:ext cx="1337739" cy="3077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sz="2000" b="1" dirty="0">
                    <a:solidFill>
                      <a:srgbClr val="FFFFFF"/>
                    </a:solidFill>
                  </a:rPr>
                  <a:t>Capacitação </a:t>
                </a:r>
                <a:endParaRPr lang="pt-BR" sz="2800" b="1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31" name="Grupo 50"/>
            <p:cNvGrpSpPr/>
            <p:nvPr/>
          </p:nvGrpSpPr>
          <p:grpSpPr>
            <a:xfrm>
              <a:off x="4776671" y="3266413"/>
              <a:ext cx="951864" cy="428169"/>
              <a:chOff x="6256487" y="3286125"/>
              <a:chExt cx="951864" cy="428169"/>
            </a:xfrm>
          </p:grpSpPr>
          <p:sp>
            <p:nvSpPr>
              <p:cNvPr id="40" name="Rectangle 38"/>
              <p:cNvSpPr>
                <a:spLocks noChangeArrowheads="1"/>
              </p:cNvSpPr>
              <p:nvPr/>
            </p:nvSpPr>
            <p:spPr bwMode="auto">
              <a:xfrm>
                <a:off x="6256487" y="3286125"/>
                <a:ext cx="951864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sz="1400" b="1" dirty="0" smtClean="0">
                    <a:solidFill>
                      <a:srgbClr val="004873"/>
                    </a:solidFill>
                  </a:rPr>
                  <a:t>Prestação de</a:t>
                </a:r>
                <a:endParaRPr lang="pt-BR" sz="1400" b="1" dirty="0">
                  <a:solidFill>
                    <a:srgbClr val="004873"/>
                  </a:solidFill>
                </a:endParaRPr>
              </a:p>
            </p:txBody>
          </p:sp>
          <p:sp>
            <p:nvSpPr>
              <p:cNvPr id="41" name="Rectangle 38"/>
              <p:cNvSpPr>
                <a:spLocks noChangeArrowheads="1"/>
              </p:cNvSpPr>
              <p:nvPr/>
            </p:nvSpPr>
            <p:spPr bwMode="auto">
              <a:xfrm>
                <a:off x="6484048" y="3498850"/>
                <a:ext cx="506357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ctr"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sz="1400" b="1" dirty="0" smtClean="0">
                    <a:solidFill>
                      <a:srgbClr val="004873"/>
                    </a:solidFill>
                  </a:rPr>
                  <a:t>Contas</a:t>
                </a:r>
                <a:endParaRPr lang="pt-BR" sz="1400" b="1" dirty="0">
                  <a:solidFill>
                    <a:srgbClr val="004873"/>
                  </a:solidFill>
                </a:endParaRPr>
              </a:p>
            </p:txBody>
          </p:sp>
        </p:grpSp>
        <p:grpSp>
          <p:nvGrpSpPr>
            <p:cNvPr id="32" name="Grupo 48"/>
            <p:cNvGrpSpPr/>
            <p:nvPr/>
          </p:nvGrpSpPr>
          <p:grpSpPr>
            <a:xfrm>
              <a:off x="3180596" y="3266642"/>
              <a:ext cx="992644" cy="415469"/>
              <a:chOff x="3194050" y="3286125"/>
              <a:chExt cx="992644" cy="415469"/>
            </a:xfrm>
          </p:grpSpPr>
          <p:sp>
            <p:nvSpPr>
              <p:cNvPr id="38" name="Rectangle 37"/>
              <p:cNvSpPr>
                <a:spLocks noChangeArrowheads="1"/>
              </p:cNvSpPr>
              <p:nvPr/>
            </p:nvSpPr>
            <p:spPr bwMode="auto">
              <a:xfrm>
                <a:off x="3194050" y="3286125"/>
                <a:ext cx="992644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sz="1400" b="1" dirty="0">
                    <a:solidFill>
                      <a:srgbClr val="004873"/>
                    </a:solidFill>
                  </a:rPr>
                  <a:t>Recuperação </a:t>
                </a:r>
                <a:endParaRPr lang="pt-BR" b="1" dirty="0">
                  <a:solidFill>
                    <a:srgbClr val="004873"/>
                  </a:solidFill>
                </a:endParaRPr>
              </a:p>
            </p:txBody>
          </p:sp>
          <p:sp>
            <p:nvSpPr>
              <p:cNvPr id="39" name="Rectangle 38"/>
              <p:cNvSpPr>
                <a:spLocks noChangeArrowheads="1"/>
              </p:cNvSpPr>
              <p:nvPr/>
            </p:nvSpPr>
            <p:spPr bwMode="auto">
              <a:xfrm>
                <a:off x="3500438" y="3486150"/>
                <a:ext cx="406137" cy="21544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sz="1400" b="1" dirty="0">
                    <a:solidFill>
                      <a:srgbClr val="004873"/>
                    </a:solidFill>
                  </a:rPr>
                  <a:t>Fiscal</a:t>
                </a:r>
                <a:endParaRPr lang="pt-BR" b="1" dirty="0">
                  <a:solidFill>
                    <a:srgbClr val="004873"/>
                  </a:solidFill>
                </a:endParaRPr>
              </a:p>
            </p:txBody>
          </p:sp>
        </p:grpSp>
        <p:sp>
          <p:nvSpPr>
            <p:cNvPr id="33" name="Retângulo de cantos arredondados 32"/>
            <p:cNvSpPr/>
            <p:nvPr/>
          </p:nvSpPr>
          <p:spPr bwMode="auto">
            <a:xfrm>
              <a:off x="3043546" y="4036663"/>
              <a:ext cx="2879725" cy="978114"/>
            </a:xfrm>
            <a:prstGeom prst="roundRect">
              <a:avLst/>
            </a:prstGeom>
            <a:solidFill>
              <a:srgbClr val="F0B67F"/>
            </a:solidFill>
            <a:ln>
              <a:headEnd/>
              <a:tailEnd/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lIns="36000" tIns="36000" rIns="36000" bIns="36000" anchor="ctr"/>
            <a:lstStyle/>
            <a:p>
              <a:pPr algn="ctr" eaLnBrk="0" hangingPunct="0">
                <a:spcBef>
                  <a:spcPts val="0"/>
                </a:spcBef>
                <a:buClr>
                  <a:srgbClr val="0000CC"/>
                </a:buClr>
                <a:defRPr/>
              </a:pPr>
              <a:r>
                <a:rPr lang="pt-BR" sz="1400" b="1" dirty="0" smtClean="0">
                  <a:solidFill>
                    <a:srgbClr val="004873"/>
                  </a:solidFill>
                  <a:latin typeface="Arial" pitchFamily="34" charset="0"/>
                  <a:cs typeface="Arial" pitchFamily="34" charset="0"/>
                </a:rPr>
                <a:t>Mapeamento de Oportunidades de Captação de Recursos</a:t>
              </a:r>
              <a:endParaRPr lang="pt-BR" sz="1400" b="1" dirty="0">
                <a:solidFill>
                  <a:srgbClr val="004873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34" name="Picture 2" descr="C:\Documents and Settings\Administrador\Configurações locais\Temporary Internet Files\Content.IE5\7IC5SIPO\MCj04326570000[1].png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5" cstate="print"/>
            <a:srcRect/>
            <a:stretch>
              <a:fillRect/>
            </a:stretch>
          </p:blipFill>
          <p:spPr bwMode="auto">
            <a:xfrm flipH="1">
              <a:off x="7370484" y="2700823"/>
              <a:ext cx="1014828" cy="10142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35" name="Grupo 85"/>
            <p:cNvGrpSpPr/>
            <p:nvPr/>
          </p:nvGrpSpPr>
          <p:grpSpPr>
            <a:xfrm>
              <a:off x="646842" y="2700823"/>
              <a:ext cx="986205" cy="1010007"/>
              <a:chOff x="4763744" y="1649980"/>
              <a:chExt cx="1149608" cy="1135627"/>
            </a:xfrm>
          </p:grpSpPr>
          <p:pic>
            <p:nvPicPr>
              <p:cNvPr id="36" name="Picture 11" descr="C:\Documents and Settings\marcel.neves.INSTITUTO\Configurações locais\Temporary Internet Files\Content.IE5\XJ0QKYFP\MCj04339530000[1].png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 flipH="1">
                <a:off x="4763744" y="1649980"/>
                <a:ext cx="988873" cy="9888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7" name="Picture 10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 rot="2376553">
                <a:off x="5623914" y="2392165"/>
                <a:ext cx="289438" cy="393442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</p:spPr>
          </p:pic>
        </p:grpSp>
      </p:grpSp>
      <p:sp>
        <p:nvSpPr>
          <p:cNvPr id="46" name="Título 1"/>
          <p:cNvSpPr txBox="1">
            <a:spLocks/>
          </p:cNvSpPr>
          <p:nvPr/>
        </p:nvSpPr>
        <p:spPr>
          <a:xfrm>
            <a:off x="1115616" y="116632"/>
            <a:ext cx="7772400" cy="504055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800" dirty="0" smtClean="0">
                <a:solidFill>
                  <a:srgbClr val="C00000"/>
                </a:solidFill>
              </a:rPr>
              <a:t> </a:t>
            </a:r>
            <a:r>
              <a:rPr lang="pt-BR" sz="2800" dirty="0" smtClean="0">
                <a:solidFill>
                  <a:srgbClr val="C00000"/>
                </a:solidFill>
                <a:latin typeface="Trebuchet MS"/>
              </a:rPr>
              <a:t>Visão Geral: </a:t>
            </a:r>
            <a:r>
              <a:rPr lang="pt-BR" sz="2800" kern="0" dirty="0" smtClean="0">
                <a:solidFill>
                  <a:srgbClr val="C00000"/>
                </a:solidFill>
                <a:latin typeface="Trebuchet MS"/>
              </a:rPr>
              <a:t>Fluxo de atividades</a:t>
            </a:r>
            <a:r>
              <a:rPr lang="pt-BR" sz="2800" kern="0" dirty="0" smtClean="0">
                <a:solidFill>
                  <a:srgbClr val="FF0000"/>
                </a:solidFill>
                <a:latin typeface="Trebuchet MS"/>
              </a:rPr>
              <a:t/>
            </a:r>
            <a:br>
              <a:rPr lang="pt-BR" sz="2800" kern="0" dirty="0" smtClean="0">
                <a:solidFill>
                  <a:srgbClr val="FF0000"/>
                </a:solidFill>
                <a:latin typeface="Trebuchet MS"/>
              </a:rPr>
            </a:br>
            <a:endParaRPr lang="pt-BR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635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8028384" cy="504055"/>
          </a:xfrm>
        </p:spPr>
        <p:txBody>
          <a:bodyPr/>
          <a:lstStyle/>
          <a:p>
            <a:pPr algn="l"/>
            <a:r>
              <a:rPr lang="pt-BR" sz="2800" dirty="0" smtClean="0">
                <a:solidFill>
                  <a:srgbClr val="C00000"/>
                </a:solidFill>
              </a:rPr>
              <a:t>Recuperação Fiscal: Metodologia</a:t>
            </a:r>
            <a:endParaRPr lang="pt-BR" sz="2800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Retângulo 3"/>
          <p:cNvSpPr/>
          <p:nvPr/>
        </p:nvSpPr>
        <p:spPr bwMode="auto">
          <a:xfrm>
            <a:off x="1801435" y="1516633"/>
            <a:ext cx="2524917" cy="1718521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80000" tIns="82800" rIns="180000" bIns="82800" anchor="ctr" anchorCtr="1"/>
          <a:lstStyle/>
          <a:p>
            <a:pPr algn="just">
              <a:spcBef>
                <a:spcPts val="1200"/>
              </a:spcBef>
              <a:buClr>
                <a:schemeClr val="accent2"/>
              </a:buClr>
              <a:buFont typeface="Wingdings" pitchFamily="2" charset="2"/>
              <a:buChar char="ü"/>
            </a:pPr>
            <a:endParaRPr lang="pt-BR" sz="1400" i="1" dirty="0" smtClean="0">
              <a:solidFill>
                <a:srgbClr val="00214D"/>
              </a:solidFill>
              <a:latin typeface="Calibri" pitchFamily="34" charset="0"/>
              <a:cs typeface="Arial"/>
            </a:endParaRPr>
          </a:p>
        </p:txBody>
      </p:sp>
      <p:sp>
        <p:nvSpPr>
          <p:cNvPr id="5" name="Retângulo 4"/>
          <p:cNvSpPr/>
          <p:nvPr/>
        </p:nvSpPr>
        <p:spPr bwMode="auto">
          <a:xfrm>
            <a:off x="1799163" y="3766281"/>
            <a:ext cx="6877037" cy="1718521"/>
          </a:xfrm>
          <a:prstGeom prst="rect">
            <a:avLst/>
          </a:prstGeom>
          <a:solidFill>
            <a:schemeClr val="bg1"/>
          </a:solidFill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180000" tIns="82800" rIns="180000" bIns="82800" anchor="ctr" anchorCtr="1"/>
          <a:lstStyle/>
          <a:p>
            <a:pPr algn="just">
              <a:spcBef>
                <a:spcPts val="1200"/>
              </a:spcBef>
              <a:buClr>
                <a:schemeClr val="accent2"/>
              </a:buClr>
              <a:buFont typeface="Wingdings" pitchFamily="2" charset="2"/>
              <a:buChar char="ü"/>
            </a:pPr>
            <a:endParaRPr lang="pt-BR" sz="1400" i="1" dirty="0" smtClean="0">
              <a:solidFill>
                <a:srgbClr val="00214D"/>
              </a:solidFill>
              <a:latin typeface="Calibri" pitchFamily="34" charset="0"/>
              <a:cs typeface="Arial"/>
            </a:endParaRPr>
          </a:p>
        </p:txBody>
      </p:sp>
      <p:sp>
        <p:nvSpPr>
          <p:cNvPr id="6" name="Retângulo de cantos arredondados 5"/>
          <p:cNvSpPr/>
          <p:nvPr/>
        </p:nvSpPr>
        <p:spPr>
          <a:xfrm>
            <a:off x="2156368" y="1937984"/>
            <a:ext cx="1610436" cy="81886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hangingPunct="0">
              <a:spcBef>
                <a:spcPct val="50000"/>
              </a:spcBef>
              <a:buClr>
                <a:srgbClr val="0000CC"/>
              </a:buClr>
            </a:pPr>
            <a:r>
              <a:rPr lang="pt-BR" sz="1400" b="1" dirty="0" smtClean="0">
                <a:solidFill>
                  <a:srgbClr val="1F497D">
                    <a:lumMod val="75000"/>
                  </a:srgbClr>
                </a:solidFill>
                <a:latin typeface="Trebuchet MS"/>
              </a:rPr>
              <a:t>Mapeamento tecnológico</a:t>
            </a:r>
            <a:endParaRPr lang="pt-BR" sz="1400" b="1" dirty="0">
              <a:solidFill>
                <a:srgbClr val="1F497D">
                  <a:lumMod val="75000"/>
                </a:srgbClr>
              </a:solidFill>
              <a:latin typeface="Trebuchet MS"/>
            </a:endParaRPr>
          </a:p>
        </p:txBody>
      </p:sp>
      <p:sp>
        <p:nvSpPr>
          <p:cNvPr id="7" name="Retângulo de cantos arredondados 6"/>
          <p:cNvSpPr/>
          <p:nvPr/>
        </p:nvSpPr>
        <p:spPr>
          <a:xfrm>
            <a:off x="2224594" y="4067051"/>
            <a:ext cx="1610436" cy="81886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hangingPunct="0">
              <a:spcBef>
                <a:spcPct val="50000"/>
              </a:spcBef>
              <a:buClr>
                <a:srgbClr val="0000CC"/>
              </a:buClr>
            </a:pPr>
            <a:r>
              <a:rPr lang="pt-BR" sz="1400" b="1" dirty="0" smtClean="0">
                <a:solidFill>
                  <a:srgbClr val="1F497D">
                    <a:lumMod val="75000"/>
                  </a:srgbClr>
                </a:solidFill>
                <a:latin typeface="Trebuchet MS"/>
              </a:rPr>
              <a:t>Análise da base dos gastos</a:t>
            </a:r>
            <a:endParaRPr lang="pt-BR" sz="1400" b="1" dirty="0">
              <a:solidFill>
                <a:srgbClr val="1F497D">
                  <a:lumMod val="75000"/>
                </a:srgbClr>
              </a:solidFill>
              <a:latin typeface="Trebuchet MS"/>
            </a:endParaRPr>
          </a:p>
        </p:txBody>
      </p:sp>
      <p:sp>
        <p:nvSpPr>
          <p:cNvPr id="8" name="Retângulo de cantos arredondados 7"/>
          <p:cNvSpPr/>
          <p:nvPr/>
        </p:nvSpPr>
        <p:spPr>
          <a:xfrm>
            <a:off x="4594758" y="4069308"/>
            <a:ext cx="1610436" cy="81886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hangingPunct="0">
              <a:spcBef>
                <a:spcPct val="50000"/>
              </a:spcBef>
              <a:buClr>
                <a:srgbClr val="0000CC"/>
              </a:buClr>
            </a:pPr>
            <a:r>
              <a:rPr lang="pt-BR" sz="1400" b="1" dirty="0" smtClean="0">
                <a:solidFill>
                  <a:srgbClr val="1F497D">
                    <a:lumMod val="75000"/>
                  </a:srgbClr>
                </a:solidFill>
                <a:latin typeface="Trebuchet MS"/>
              </a:rPr>
              <a:t>Análise dos dispêndios com </a:t>
            </a:r>
            <a:r>
              <a:rPr lang="pt-BR" sz="1400" b="1" dirty="0" err="1" smtClean="0">
                <a:solidFill>
                  <a:srgbClr val="1F497D">
                    <a:lumMod val="75000"/>
                  </a:srgbClr>
                </a:solidFill>
                <a:latin typeface="Trebuchet MS"/>
              </a:rPr>
              <a:t>P&amp;D</a:t>
            </a:r>
            <a:r>
              <a:rPr lang="pt-BR" sz="1400" b="1" dirty="0" smtClean="0">
                <a:solidFill>
                  <a:srgbClr val="1F497D">
                    <a:lumMod val="75000"/>
                  </a:srgbClr>
                </a:solidFill>
                <a:latin typeface="Trebuchet MS"/>
              </a:rPr>
              <a:t>&amp;I</a:t>
            </a:r>
          </a:p>
        </p:txBody>
      </p:sp>
      <p:sp>
        <p:nvSpPr>
          <p:cNvPr id="9" name="Retângulo de cantos arredondados 8"/>
          <p:cNvSpPr/>
          <p:nvPr/>
        </p:nvSpPr>
        <p:spPr>
          <a:xfrm>
            <a:off x="6964922" y="4069308"/>
            <a:ext cx="1610436" cy="818865"/>
          </a:xfrm>
          <a:prstGeom prst="round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85000"/>
              </a:schemeClr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algn="ctr" eaLnBrk="0" hangingPunct="0">
              <a:spcBef>
                <a:spcPct val="50000"/>
              </a:spcBef>
              <a:buClr>
                <a:srgbClr val="0000CC"/>
              </a:buClr>
            </a:pPr>
            <a:r>
              <a:rPr lang="pt-BR" sz="1400" b="1" dirty="0" smtClean="0">
                <a:solidFill>
                  <a:srgbClr val="1F497D">
                    <a:lumMod val="75000"/>
                  </a:srgbClr>
                </a:solidFill>
                <a:latin typeface="Trebuchet MS"/>
              </a:rPr>
              <a:t>Cálculo do incentivo fiscal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847459" y="3304616"/>
            <a:ext cx="20570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1F497D">
                    <a:lumMod val="75000"/>
                  </a:srgbClr>
                </a:solidFill>
                <a:latin typeface="Trebuchet MS"/>
              </a:rPr>
              <a:t>Projetos de Inovação Tecnológica</a:t>
            </a:r>
            <a:endParaRPr lang="pt-BR" sz="1200" dirty="0">
              <a:solidFill>
                <a:srgbClr val="1F497D">
                  <a:lumMod val="75000"/>
                </a:srgbClr>
              </a:solidFill>
              <a:latin typeface="Trebuchet MS"/>
            </a:endParaRPr>
          </a:p>
        </p:txBody>
      </p:sp>
      <p:cxnSp>
        <p:nvCxnSpPr>
          <p:cNvPr id="11" name="Conector de seta reta 10"/>
          <p:cNvCxnSpPr/>
          <p:nvPr/>
        </p:nvCxnSpPr>
        <p:spPr>
          <a:xfrm rot="5400000">
            <a:off x="6369758" y="4763913"/>
            <a:ext cx="377695" cy="1588"/>
          </a:xfrm>
          <a:prstGeom prst="straightConnector1">
            <a:avLst/>
          </a:prstGeom>
          <a:ln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5879367" y="4993705"/>
            <a:ext cx="13295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solidFill>
                  <a:srgbClr val="1F497D">
                    <a:lumMod val="75000"/>
                  </a:srgbClr>
                </a:solidFill>
                <a:latin typeface="Trebuchet MS"/>
              </a:rPr>
              <a:t>Exclusões Fiscais</a:t>
            </a:r>
            <a:endParaRPr lang="pt-BR" sz="1200" dirty="0">
              <a:solidFill>
                <a:srgbClr val="1F497D">
                  <a:lumMod val="75000"/>
                </a:srgbClr>
              </a:solidFill>
              <a:latin typeface="Trebuchet MS"/>
            </a:endParaRPr>
          </a:p>
        </p:txBody>
      </p:sp>
      <p:cxnSp>
        <p:nvCxnSpPr>
          <p:cNvPr id="13" name="Conector de seta reta 12"/>
          <p:cNvCxnSpPr/>
          <p:nvPr/>
        </p:nvCxnSpPr>
        <p:spPr>
          <a:xfrm rot="5400000">
            <a:off x="2456869" y="3295685"/>
            <a:ext cx="1104968" cy="15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/>
          <p:nvPr/>
        </p:nvCxnSpPr>
        <p:spPr>
          <a:xfrm>
            <a:off x="3875974" y="4493178"/>
            <a:ext cx="689224" cy="15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/>
          <p:nvPr/>
        </p:nvCxnSpPr>
        <p:spPr>
          <a:xfrm>
            <a:off x="6252998" y="4495450"/>
            <a:ext cx="689224" cy="1588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upo 15"/>
          <p:cNvGrpSpPr/>
          <p:nvPr/>
        </p:nvGrpSpPr>
        <p:grpSpPr>
          <a:xfrm>
            <a:off x="368632" y="3738310"/>
            <a:ext cx="1651242" cy="1773788"/>
            <a:chOff x="368632" y="3738310"/>
            <a:chExt cx="1651242" cy="1773788"/>
          </a:xfrm>
        </p:grpSpPr>
        <p:sp>
          <p:nvSpPr>
            <p:cNvPr id="17" name="Freeform 29">
              <a:hlinkClick r:id="" action="ppaction://noaction"/>
            </p:cNvPr>
            <p:cNvSpPr>
              <a:spLocks/>
            </p:cNvSpPr>
            <p:nvPr/>
          </p:nvSpPr>
          <p:spPr bwMode="auto">
            <a:xfrm>
              <a:off x="391432" y="3738310"/>
              <a:ext cx="1601983" cy="1773788"/>
            </a:xfrm>
            <a:custGeom>
              <a:avLst/>
              <a:gdLst>
                <a:gd name="T0" fmla="*/ 0 w 3520"/>
                <a:gd name="T1" fmla="*/ 0 h 3633"/>
                <a:gd name="T2" fmla="*/ 0 w 3520"/>
                <a:gd name="T3" fmla="*/ 0 h 3633"/>
                <a:gd name="T4" fmla="*/ 0 w 3520"/>
                <a:gd name="T5" fmla="*/ 0 h 3633"/>
                <a:gd name="T6" fmla="*/ 0 w 3520"/>
                <a:gd name="T7" fmla="*/ 0 h 3633"/>
                <a:gd name="T8" fmla="*/ 0 w 3520"/>
                <a:gd name="T9" fmla="*/ 0 h 3633"/>
                <a:gd name="T10" fmla="*/ 0 w 3520"/>
                <a:gd name="T11" fmla="*/ 0 h 3633"/>
                <a:gd name="T12" fmla="*/ 0 w 3520"/>
                <a:gd name="T13" fmla="*/ 0 h 3633"/>
                <a:gd name="T14" fmla="*/ 0 w 3520"/>
                <a:gd name="T15" fmla="*/ 0 h 3633"/>
                <a:gd name="T16" fmla="*/ 0 w 3520"/>
                <a:gd name="T17" fmla="*/ 0 h 3633"/>
                <a:gd name="T18" fmla="*/ 0 w 3520"/>
                <a:gd name="T19" fmla="*/ 0 h 3633"/>
                <a:gd name="T20" fmla="*/ 0 w 3520"/>
                <a:gd name="T21" fmla="*/ 0 h 3633"/>
                <a:gd name="T22" fmla="*/ 0 w 3520"/>
                <a:gd name="T23" fmla="*/ 0 h 3633"/>
                <a:gd name="T24" fmla="*/ 0 w 3520"/>
                <a:gd name="T25" fmla="*/ 0 h 3633"/>
                <a:gd name="T26" fmla="*/ 0 w 3520"/>
                <a:gd name="T27" fmla="*/ 0 h 3633"/>
                <a:gd name="T28" fmla="*/ 0 w 3520"/>
                <a:gd name="T29" fmla="*/ 0 h 3633"/>
                <a:gd name="T30" fmla="*/ 0 w 3520"/>
                <a:gd name="T31" fmla="*/ 0 h 3633"/>
                <a:gd name="T32" fmla="*/ 0 w 3520"/>
                <a:gd name="T33" fmla="*/ 0 h 3633"/>
                <a:gd name="T34" fmla="*/ 0 w 3520"/>
                <a:gd name="T35" fmla="*/ 0 h 3633"/>
                <a:gd name="T36" fmla="*/ 0 w 3520"/>
                <a:gd name="T37" fmla="*/ 0 h 3633"/>
                <a:gd name="T38" fmla="*/ 0 w 3520"/>
                <a:gd name="T39" fmla="*/ 0 h 3633"/>
                <a:gd name="T40" fmla="*/ 0 w 3520"/>
                <a:gd name="T41" fmla="*/ 0 h 3633"/>
                <a:gd name="T42" fmla="*/ 0 w 3520"/>
                <a:gd name="T43" fmla="*/ 0 h 3633"/>
                <a:gd name="T44" fmla="*/ 0 w 3520"/>
                <a:gd name="T45" fmla="*/ 0 h 3633"/>
                <a:gd name="T46" fmla="*/ 0 w 3520"/>
                <a:gd name="T47" fmla="*/ 0 h 3633"/>
                <a:gd name="T48" fmla="*/ 0 w 3520"/>
                <a:gd name="T49" fmla="*/ 0 h 3633"/>
                <a:gd name="T50" fmla="*/ 0 w 3520"/>
                <a:gd name="T51" fmla="*/ 0 h 3633"/>
                <a:gd name="T52" fmla="*/ 0 w 3520"/>
                <a:gd name="T53" fmla="*/ 0 h 3633"/>
                <a:gd name="T54" fmla="*/ 0 w 3520"/>
                <a:gd name="T55" fmla="*/ 0 h 3633"/>
                <a:gd name="T56" fmla="*/ 0 w 3520"/>
                <a:gd name="T57" fmla="*/ 0 h 3633"/>
                <a:gd name="T58" fmla="*/ 0 w 3520"/>
                <a:gd name="T59" fmla="*/ 0 h 3633"/>
                <a:gd name="T60" fmla="*/ 0 w 3520"/>
                <a:gd name="T61" fmla="*/ 0 h 3633"/>
                <a:gd name="T62" fmla="*/ 0 w 3520"/>
                <a:gd name="T63" fmla="*/ 0 h 3633"/>
                <a:gd name="T64" fmla="*/ 0 w 3520"/>
                <a:gd name="T65" fmla="*/ 0 h 3633"/>
                <a:gd name="T66" fmla="*/ 0 w 3520"/>
                <a:gd name="T67" fmla="*/ 0 h 3633"/>
                <a:gd name="T68" fmla="*/ 0 w 3520"/>
                <a:gd name="T69" fmla="*/ 0 h 3633"/>
                <a:gd name="T70" fmla="*/ 0 w 3520"/>
                <a:gd name="T71" fmla="*/ 0 h 3633"/>
                <a:gd name="T72" fmla="*/ 0 w 3520"/>
                <a:gd name="T73" fmla="*/ 0 h 3633"/>
                <a:gd name="T74" fmla="*/ 0 w 3520"/>
                <a:gd name="T75" fmla="*/ 0 h 3633"/>
                <a:gd name="T76" fmla="*/ 0 w 3520"/>
                <a:gd name="T77" fmla="*/ 0 h 3633"/>
                <a:gd name="T78" fmla="*/ 0 w 3520"/>
                <a:gd name="T79" fmla="*/ 0 h 3633"/>
                <a:gd name="T80" fmla="*/ 0 w 3520"/>
                <a:gd name="T81" fmla="*/ 0 h 3633"/>
                <a:gd name="T82" fmla="*/ 0 w 3520"/>
                <a:gd name="T83" fmla="*/ 0 h 3633"/>
                <a:gd name="T84" fmla="*/ 0 w 3520"/>
                <a:gd name="T85" fmla="*/ 0 h 3633"/>
                <a:gd name="T86" fmla="*/ 0 w 3520"/>
                <a:gd name="T87" fmla="*/ 0 h 3633"/>
                <a:gd name="T88" fmla="*/ 0 w 3520"/>
                <a:gd name="T89" fmla="*/ 0 h 3633"/>
                <a:gd name="T90" fmla="*/ 0 w 3520"/>
                <a:gd name="T91" fmla="*/ 0 h 3633"/>
                <a:gd name="T92" fmla="*/ 0 w 3520"/>
                <a:gd name="T93" fmla="*/ 0 h 3633"/>
                <a:gd name="T94" fmla="*/ 0 w 3520"/>
                <a:gd name="T95" fmla="*/ 0 h 3633"/>
                <a:gd name="T96" fmla="*/ 0 w 3520"/>
                <a:gd name="T97" fmla="*/ 0 h 3633"/>
                <a:gd name="T98" fmla="*/ 0 w 3520"/>
                <a:gd name="T99" fmla="*/ 0 h 3633"/>
                <a:gd name="T100" fmla="*/ 0 w 3520"/>
                <a:gd name="T101" fmla="*/ 0 h 3633"/>
                <a:gd name="T102" fmla="*/ 0 w 3520"/>
                <a:gd name="T103" fmla="*/ 0 h 363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520"/>
                <a:gd name="T157" fmla="*/ 0 h 3633"/>
                <a:gd name="T158" fmla="*/ 3520 w 3520"/>
                <a:gd name="T159" fmla="*/ 3633 h 363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520" h="3633">
                  <a:moveTo>
                    <a:pt x="544" y="0"/>
                  </a:moveTo>
                  <a:lnTo>
                    <a:pt x="530" y="0"/>
                  </a:lnTo>
                  <a:lnTo>
                    <a:pt x="516" y="1"/>
                  </a:lnTo>
                  <a:lnTo>
                    <a:pt x="503" y="1"/>
                  </a:lnTo>
                  <a:lnTo>
                    <a:pt x="489" y="3"/>
                  </a:lnTo>
                  <a:lnTo>
                    <a:pt x="475" y="5"/>
                  </a:lnTo>
                  <a:lnTo>
                    <a:pt x="462" y="7"/>
                  </a:lnTo>
                  <a:lnTo>
                    <a:pt x="435" y="13"/>
                  </a:lnTo>
                  <a:lnTo>
                    <a:pt x="409" y="19"/>
                  </a:lnTo>
                  <a:lnTo>
                    <a:pt x="382" y="28"/>
                  </a:lnTo>
                  <a:lnTo>
                    <a:pt x="357" y="36"/>
                  </a:lnTo>
                  <a:lnTo>
                    <a:pt x="333" y="47"/>
                  </a:lnTo>
                  <a:lnTo>
                    <a:pt x="309" y="60"/>
                  </a:lnTo>
                  <a:lnTo>
                    <a:pt x="284" y="73"/>
                  </a:lnTo>
                  <a:lnTo>
                    <a:pt x="262" y="88"/>
                  </a:lnTo>
                  <a:lnTo>
                    <a:pt x="240" y="103"/>
                  </a:lnTo>
                  <a:lnTo>
                    <a:pt x="219" y="121"/>
                  </a:lnTo>
                  <a:lnTo>
                    <a:pt x="198" y="139"/>
                  </a:lnTo>
                  <a:lnTo>
                    <a:pt x="179" y="158"/>
                  </a:lnTo>
                  <a:lnTo>
                    <a:pt x="160" y="177"/>
                  </a:lnTo>
                  <a:lnTo>
                    <a:pt x="142" y="198"/>
                  </a:lnTo>
                  <a:lnTo>
                    <a:pt x="124" y="220"/>
                  </a:lnTo>
                  <a:lnTo>
                    <a:pt x="108" y="244"/>
                  </a:lnTo>
                  <a:lnTo>
                    <a:pt x="93" y="268"/>
                  </a:lnTo>
                  <a:lnTo>
                    <a:pt x="79" y="291"/>
                  </a:lnTo>
                  <a:lnTo>
                    <a:pt x="65" y="318"/>
                  </a:lnTo>
                  <a:lnTo>
                    <a:pt x="53" y="342"/>
                  </a:lnTo>
                  <a:lnTo>
                    <a:pt x="43" y="369"/>
                  </a:lnTo>
                  <a:lnTo>
                    <a:pt x="34" y="398"/>
                  </a:lnTo>
                  <a:lnTo>
                    <a:pt x="24" y="426"/>
                  </a:lnTo>
                  <a:lnTo>
                    <a:pt x="17" y="454"/>
                  </a:lnTo>
                  <a:lnTo>
                    <a:pt x="11" y="483"/>
                  </a:lnTo>
                  <a:lnTo>
                    <a:pt x="6" y="513"/>
                  </a:lnTo>
                  <a:lnTo>
                    <a:pt x="4" y="530"/>
                  </a:lnTo>
                  <a:lnTo>
                    <a:pt x="3" y="544"/>
                  </a:lnTo>
                  <a:lnTo>
                    <a:pt x="1" y="559"/>
                  </a:lnTo>
                  <a:lnTo>
                    <a:pt x="0" y="575"/>
                  </a:lnTo>
                  <a:lnTo>
                    <a:pt x="0" y="590"/>
                  </a:lnTo>
                  <a:lnTo>
                    <a:pt x="0" y="606"/>
                  </a:lnTo>
                  <a:lnTo>
                    <a:pt x="0" y="3027"/>
                  </a:lnTo>
                  <a:lnTo>
                    <a:pt x="0" y="3043"/>
                  </a:lnTo>
                  <a:lnTo>
                    <a:pt x="0" y="3058"/>
                  </a:lnTo>
                  <a:lnTo>
                    <a:pt x="1" y="3074"/>
                  </a:lnTo>
                  <a:lnTo>
                    <a:pt x="3" y="3089"/>
                  </a:lnTo>
                  <a:lnTo>
                    <a:pt x="4" y="3104"/>
                  </a:lnTo>
                  <a:lnTo>
                    <a:pt x="6" y="3120"/>
                  </a:lnTo>
                  <a:lnTo>
                    <a:pt x="11" y="3150"/>
                  </a:lnTo>
                  <a:lnTo>
                    <a:pt x="17" y="3179"/>
                  </a:lnTo>
                  <a:lnTo>
                    <a:pt x="24" y="3207"/>
                  </a:lnTo>
                  <a:lnTo>
                    <a:pt x="34" y="3235"/>
                  </a:lnTo>
                  <a:lnTo>
                    <a:pt x="43" y="3264"/>
                  </a:lnTo>
                  <a:lnTo>
                    <a:pt x="53" y="3291"/>
                  </a:lnTo>
                  <a:lnTo>
                    <a:pt x="65" y="3316"/>
                  </a:lnTo>
                  <a:lnTo>
                    <a:pt x="79" y="3340"/>
                  </a:lnTo>
                  <a:lnTo>
                    <a:pt x="93" y="3365"/>
                  </a:lnTo>
                  <a:lnTo>
                    <a:pt x="108" y="3389"/>
                  </a:lnTo>
                  <a:lnTo>
                    <a:pt x="124" y="3413"/>
                  </a:lnTo>
                  <a:lnTo>
                    <a:pt x="142" y="3433"/>
                  </a:lnTo>
                  <a:lnTo>
                    <a:pt x="160" y="3456"/>
                  </a:lnTo>
                  <a:lnTo>
                    <a:pt x="179" y="3476"/>
                  </a:lnTo>
                  <a:lnTo>
                    <a:pt x="198" y="3494"/>
                  </a:lnTo>
                  <a:lnTo>
                    <a:pt x="219" y="3512"/>
                  </a:lnTo>
                  <a:lnTo>
                    <a:pt x="240" y="3530"/>
                  </a:lnTo>
                  <a:lnTo>
                    <a:pt x="262" y="3545"/>
                  </a:lnTo>
                  <a:lnTo>
                    <a:pt x="284" y="3560"/>
                  </a:lnTo>
                  <a:lnTo>
                    <a:pt x="309" y="3573"/>
                  </a:lnTo>
                  <a:lnTo>
                    <a:pt x="333" y="3585"/>
                  </a:lnTo>
                  <a:lnTo>
                    <a:pt x="357" y="3597"/>
                  </a:lnTo>
                  <a:lnTo>
                    <a:pt x="382" y="3605"/>
                  </a:lnTo>
                  <a:lnTo>
                    <a:pt x="409" y="3614"/>
                  </a:lnTo>
                  <a:lnTo>
                    <a:pt x="434" y="3621"/>
                  </a:lnTo>
                  <a:lnTo>
                    <a:pt x="462" y="3626"/>
                  </a:lnTo>
                  <a:lnTo>
                    <a:pt x="475" y="3627"/>
                  </a:lnTo>
                  <a:lnTo>
                    <a:pt x="489" y="3629"/>
                  </a:lnTo>
                  <a:lnTo>
                    <a:pt x="502" y="3630"/>
                  </a:lnTo>
                  <a:lnTo>
                    <a:pt x="516" y="3632"/>
                  </a:lnTo>
                  <a:lnTo>
                    <a:pt x="530" y="3632"/>
                  </a:lnTo>
                  <a:lnTo>
                    <a:pt x="544" y="3632"/>
                  </a:lnTo>
                  <a:lnTo>
                    <a:pt x="2975" y="3633"/>
                  </a:lnTo>
                  <a:lnTo>
                    <a:pt x="2989" y="3632"/>
                  </a:lnTo>
                  <a:lnTo>
                    <a:pt x="3002" y="3632"/>
                  </a:lnTo>
                  <a:lnTo>
                    <a:pt x="3017" y="3630"/>
                  </a:lnTo>
                  <a:lnTo>
                    <a:pt x="3030" y="3629"/>
                  </a:lnTo>
                  <a:lnTo>
                    <a:pt x="3043" y="3627"/>
                  </a:lnTo>
                  <a:lnTo>
                    <a:pt x="3058" y="3626"/>
                  </a:lnTo>
                  <a:lnTo>
                    <a:pt x="3085" y="3621"/>
                  </a:lnTo>
                  <a:lnTo>
                    <a:pt x="3111" y="3614"/>
                  </a:lnTo>
                  <a:lnTo>
                    <a:pt x="3137" y="3605"/>
                  </a:lnTo>
                  <a:lnTo>
                    <a:pt x="3162" y="3597"/>
                  </a:lnTo>
                  <a:lnTo>
                    <a:pt x="3187" y="3585"/>
                  </a:lnTo>
                  <a:lnTo>
                    <a:pt x="3210" y="3573"/>
                  </a:lnTo>
                  <a:lnTo>
                    <a:pt x="3233" y="3560"/>
                  </a:lnTo>
                  <a:lnTo>
                    <a:pt x="3256" y="3545"/>
                  </a:lnTo>
                  <a:lnTo>
                    <a:pt x="3278" y="3530"/>
                  </a:lnTo>
                  <a:lnTo>
                    <a:pt x="3300" y="3512"/>
                  </a:lnTo>
                  <a:lnTo>
                    <a:pt x="3322" y="3494"/>
                  </a:lnTo>
                  <a:lnTo>
                    <a:pt x="3340" y="3476"/>
                  </a:lnTo>
                  <a:lnTo>
                    <a:pt x="3360" y="3456"/>
                  </a:lnTo>
                  <a:lnTo>
                    <a:pt x="3377" y="3433"/>
                  </a:lnTo>
                  <a:lnTo>
                    <a:pt x="3394" y="3413"/>
                  </a:lnTo>
                  <a:lnTo>
                    <a:pt x="3410" y="3389"/>
                  </a:lnTo>
                  <a:lnTo>
                    <a:pt x="3427" y="3365"/>
                  </a:lnTo>
                  <a:lnTo>
                    <a:pt x="3440" y="3340"/>
                  </a:lnTo>
                  <a:lnTo>
                    <a:pt x="3453" y="3316"/>
                  </a:lnTo>
                  <a:lnTo>
                    <a:pt x="3464" y="3291"/>
                  </a:lnTo>
                  <a:lnTo>
                    <a:pt x="3475" y="3264"/>
                  </a:lnTo>
                  <a:lnTo>
                    <a:pt x="3486" y="3235"/>
                  </a:lnTo>
                  <a:lnTo>
                    <a:pt x="3494" y="3207"/>
                  </a:lnTo>
                  <a:lnTo>
                    <a:pt x="3502" y="3179"/>
                  </a:lnTo>
                  <a:lnTo>
                    <a:pt x="3508" y="3150"/>
                  </a:lnTo>
                  <a:lnTo>
                    <a:pt x="3513" y="3120"/>
                  </a:lnTo>
                  <a:lnTo>
                    <a:pt x="3514" y="3104"/>
                  </a:lnTo>
                  <a:lnTo>
                    <a:pt x="3515" y="3089"/>
                  </a:lnTo>
                  <a:lnTo>
                    <a:pt x="3516" y="3074"/>
                  </a:lnTo>
                  <a:lnTo>
                    <a:pt x="3518" y="3058"/>
                  </a:lnTo>
                  <a:lnTo>
                    <a:pt x="3518" y="3043"/>
                  </a:lnTo>
                  <a:lnTo>
                    <a:pt x="3518" y="3027"/>
                  </a:lnTo>
                  <a:lnTo>
                    <a:pt x="3520" y="606"/>
                  </a:lnTo>
                  <a:lnTo>
                    <a:pt x="3518" y="590"/>
                  </a:lnTo>
                  <a:lnTo>
                    <a:pt x="3518" y="575"/>
                  </a:lnTo>
                  <a:lnTo>
                    <a:pt x="3516" y="559"/>
                  </a:lnTo>
                  <a:lnTo>
                    <a:pt x="3515" y="544"/>
                  </a:lnTo>
                  <a:lnTo>
                    <a:pt x="3514" y="530"/>
                  </a:lnTo>
                  <a:lnTo>
                    <a:pt x="3513" y="513"/>
                  </a:lnTo>
                  <a:lnTo>
                    <a:pt x="3508" y="483"/>
                  </a:lnTo>
                  <a:lnTo>
                    <a:pt x="3502" y="454"/>
                  </a:lnTo>
                  <a:lnTo>
                    <a:pt x="3494" y="426"/>
                  </a:lnTo>
                  <a:lnTo>
                    <a:pt x="3486" y="398"/>
                  </a:lnTo>
                  <a:lnTo>
                    <a:pt x="3475" y="369"/>
                  </a:lnTo>
                  <a:lnTo>
                    <a:pt x="3464" y="342"/>
                  </a:lnTo>
                  <a:lnTo>
                    <a:pt x="3453" y="318"/>
                  </a:lnTo>
                  <a:lnTo>
                    <a:pt x="3440" y="291"/>
                  </a:lnTo>
                  <a:lnTo>
                    <a:pt x="3427" y="268"/>
                  </a:lnTo>
                  <a:lnTo>
                    <a:pt x="3410" y="244"/>
                  </a:lnTo>
                  <a:lnTo>
                    <a:pt x="3394" y="220"/>
                  </a:lnTo>
                  <a:lnTo>
                    <a:pt x="3377" y="198"/>
                  </a:lnTo>
                  <a:lnTo>
                    <a:pt x="3360" y="177"/>
                  </a:lnTo>
                  <a:lnTo>
                    <a:pt x="3340" y="158"/>
                  </a:lnTo>
                  <a:lnTo>
                    <a:pt x="3322" y="139"/>
                  </a:lnTo>
                  <a:lnTo>
                    <a:pt x="3300" y="121"/>
                  </a:lnTo>
                  <a:lnTo>
                    <a:pt x="3278" y="103"/>
                  </a:lnTo>
                  <a:lnTo>
                    <a:pt x="3256" y="88"/>
                  </a:lnTo>
                  <a:lnTo>
                    <a:pt x="3233" y="73"/>
                  </a:lnTo>
                  <a:lnTo>
                    <a:pt x="3210" y="60"/>
                  </a:lnTo>
                  <a:lnTo>
                    <a:pt x="3187" y="47"/>
                  </a:lnTo>
                  <a:lnTo>
                    <a:pt x="3162" y="36"/>
                  </a:lnTo>
                  <a:lnTo>
                    <a:pt x="3137" y="28"/>
                  </a:lnTo>
                  <a:lnTo>
                    <a:pt x="3111" y="19"/>
                  </a:lnTo>
                  <a:lnTo>
                    <a:pt x="3085" y="13"/>
                  </a:lnTo>
                  <a:lnTo>
                    <a:pt x="3058" y="7"/>
                  </a:lnTo>
                  <a:lnTo>
                    <a:pt x="3043" y="4"/>
                  </a:lnTo>
                  <a:lnTo>
                    <a:pt x="3030" y="3"/>
                  </a:lnTo>
                  <a:lnTo>
                    <a:pt x="3017" y="1"/>
                  </a:lnTo>
                  <a:lnTo>
                    <a:pt x="3002" y="1"/>
                  </a:lnTo>
                  <a:lnTo>
                    <a:pt x="2989" y="0"/>
                  </a:lnTo>
                  <a:lnTo>
                    <a:pt x="2975" y="0"/>
                  </a:lnTo>
                  <a:lnTo>
                    <a:pt x="544" y="0"/>
                  </a:lnTo>
                  <a:close/>
                </a:path>
              </a:pathLst>
            </a:custGeom>
            <a:solidFill>
              <a:srgbClr val="C8D6E5"/>
            </a:solidFill>
            <a:ln w="9525">
              <a:noFill/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 algn="ctr" eaLnBrk="0" hangingPunct="0">
                <a:spcBef>
                  <a:spcPct val="50000"/>
                </a:spcBef>
                <a:buClr>
                  <a:srgbClr val="0000CC"/>
                </a:buClr>
                <a:buFont typeface="Wingdings" pitchFamily="2" charset="2"/>
                <a:buNone/>
              </a:pPr>
              <a:endParaRPr lang="pt-BR" b="1" dirty="0">
                <a:solidFill>
                  <a:srgbClr val="000000"/>
                </a:solidFill>
              </a:endParaRPr>
            </a:p>
          </p:txBody>
        </p:sp>
        <p:sp>
          <p:nvSpPr>
            <p:cNvPr id="18" name="Rectangle 37"/>
            <p:cNvSpPr>
              <a:spLocks noChangeArrowheads="1"/>
            </p:cNvSpPr>
            <p:nvPr/>
          </p:nvSpPr>
          <p:spPr bwMode="auto">
            <a:xfrm>
              <a:off x="368632" y="4306430"/>
              <a:ext cx="1651242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  <a:buClr>
                  <a:srgbClr val="0000CC"/>
                </a:buClr>
                <a:buFont typeface="Wingdings" pitchFamily="2" charset="2"/>
                <a:buNone/>
              </a:pPr>
              <a:r>
                <a:rPr lang="pt-BR" b="1" dirty="0" smtClean="0">
                  <a:solidFill>
                    <a:srgbClr val="004873"/>
                  </a:solidFill>
                </a:rPr>
                <a:t>Recuperação Fiscal </a:t>
              </a:r>
              <a:endParaRPr lang="pt-BR" sz="2400" b="1" dirty="0">
                <a:solidFill>
                  <a:srgbClr val="004873"/>
                </a:solidFill>
              </a:endParaRPr>
            </a:p>
          </p:txBody>
        </p:sp>
      </p:grpSp>
      <p:grpSp>
        <p:nvGrpSpPr>
          <p:cNvPr id="19" name="Grupo 18"/>
          <p:cNvGrpSpPr/>
          <p:nvPr/>
        </p:nvGrpSpPr>
        <p:grpSpPr>
          <a:xfrm>
            <a:off x="402163" y="943833"/>
            <a:ext cx="1618988" cy="2291321"/>
            <a:chOff x="402163" y="943833"/>
            <a:chExt cx="1618988" cy="2291321"/>
          </a:xfrm>
        </p:grpSpPr>
        <p:sp>
          <p:nvSpPr>
            <p:cNvPr id="20" name="Freeform 31">
              <a:hlinkClick r:id="rId2" action="ppaction://hlinksldjump"/>
            </p:cNvPr>
            <p:cNvSpPr>
              <a:spLocks/>
            </p:cNvSpPr>
            <p:nvPr/>
          </p:nvSpPr>
          <p:spPr bwMode="auto">
            <a:xfrm>
              <a:off x="402163" y="1448837"/>
              <a:ext cx="1618988" cy="1786317"/>
            </a:xfrm>
            <a:custGeom>
              <a:avLst/>
              <a:gdLst>
                <a:gd name="T0" fmla="*/ 0 w 3520"/>
                <a:gd name="T1" fmla="*/ 0 h 3633"/>
                <a:gd name="T2" fmla="*/ 0 w 3520"/>
                <a:gd name="T3" fmla="*/ 0 h 3633"/>
                <a:gd name="T4" fmla="*/ 0 w 3520"/>
                <a:gd name="T5" fmla="*/ 0 h 3633"/>
                <a:gd name="T6" fmla="*/ 0 w 3520"/>
                <a:gd name="T7" fmla="*/ 0 h 3633"/>
                <a:gd name="T8" fmla="*/ 0 w 3520"/>
                <a:gd name="T9" fmla="*/ 0 h 3633"/>
                <a:gd name="T10" fmla="*/ 0 w 3520"/>
                <a:gd name="T11" fmla="*/ 0 h 3633"/>
                <a:gd name="T12" fmla="*/ 0 w 3520"/>
                <a:gd name="T13" fmla="*/ 0 h 3633"/>
                <a:gd name="T14" fmla="*/ 0 w 3520"/>
                <a:gd name="T15" fmla="*/ 0 h 3633"/>
                <a:gd name="T16" fmla="*/ 0 w 3520"/>
                <a:gd name="T17" fmla="*/ 0 h 3633"/>
                <a:gd name="T18" fmla="*/ 0 w 3520"/>
                <a:gd name="T19" fmla="*/ 0 h 3633"/>
                <a:gd name="T20" fmla="*/ 0 w 3520"/>
                <a:gd name="T21" fmla="*/ 0 h 3633"/>
                <a:gd name="T22" fmla="*/ 0 w 3520"/>
                <a:gd name="T23" fmla="*/ 0 h 3633"/>
                <a:gd name="T24" fmla="*/ 0 w 3520"/>
                <a:gd name="T25" fmla="*/ 0 h 3633"/>
                <a:gd name="T26" fmla="*/ 0 w 3520"/>
                <a:gd name="T27" fmla="*/ 0 h 3633"/>
                <a:gd name="T28" fmla="*/ 0 w 3520"/>
                <a:gd name="T29" fmla="*/ 0 h 3633"/>
                <a:gd name="T30" fmla="*/ 0 w 3520"/>
                <a:gd name="T31" fmla="*/ 0 h 3633"/>
                <a:gd name="T32" fmla="*/ 0 w 3520"/>
                <a:gd name="T33" fmla="*/ 0 h 3633"/>
                <a:gd name="T34" fmla="*/ 0 w 3520"/>
                <a:gd name="T35" fmla="*/ 0 h 3633"/>
                <a:gd name="T36" fmla="*/ 0 w 3520"/>
                <a:gd name="T37" fmla="*/ 0 h 3633"/>
                <a:gd name="T38" fmla="*/ 0 w 3520"/>
                <a:gd name="T39" fmla="*/ 0 h 3633"/>
                <a:gd name="T40" fmla="*/ 0 w 3520"/>
                <a:gd name="T41" fmla="*/ 0 h 3633"/>
                <a:gd name="T42" fmla="*/ 0 w 3520"/>
                <a:gd name="T43" fmla="*/ 0 h 3633"/>
                <a:gd name="T44" fmla="*/ 0 w 3520"/>
                <a:gd name="T45" fmla="*/ 0 h 3633"/>
                <a:gd name="T46" fmla="*/ 0 w 3520"/>
                <a:gd name="T47" fmla="*/ 0 h 3633"/>
                <a:gd name="T48" fmla="*/ 0 w 3520"/>
                <a:gd name="T49" fmla="*/ 0 h 3633"/>
                <a:gd name="T50" fmla="*/ 0 w 3520"/>
                <a:gd name="T51" fmla="*/ 0 h 3633"/>
                <a:gd name="T52" fmla="*/ 0 w 3520"/>
                <a:gd name="T53" fmla="*/ 0 h 3633"/>
                <a:gd name="T54" fmla="*/ 0 w 3520"/>
                <a:gd name="T55" fmla="*/ 0 h 3633"/>
                <a:gd name="T56" fmla="*/ 0 w 3520"/>
                <a:gd name="T57" fmla="*/ 0 h 3633"/>
                <a:gd name="T58" fmla="*/ 0 w 3520"/>
                <a:gd name="T59" fmla="*/ 0 h 3633"/>
                <a:gd name="T60" fmla="*/ 0 w 3520"/>
                <a:gd name="T61" fmla="*/ 0 h 3633"/>
                <a:gd name="T62" fmla="*/ 0 w 3520"/>
                <a:gd name="T63" fmla="*/ 0 h 3633"/>
                <a:gd name="T64" fmla="*/ 0 w 3520"/>
                <a:gd name="T65" fmla="*/ 0 h 3633"/>
                <a:gd name="T66" fmla="*/ 0 w 3520"/>
                <a:gd name="T67" fmla="*/ 0 h 3633"/>
                <a:gd name="T68" fmla="*/ 0 w 3520"/>
                <a:gd name="T69" fmla="*/ 0 h 3633"/>
                <a:gd name="T70" fmla="*/ 0 w 3520"/>
                <a:gd name="T71" fmla="*/ 0 h 3633"/>
                <a:gd name="T72" fmla="*/ 0 w 3520"/>
                <a:gd name="T73" fmla="*/ 0 h 3633"/>
                <a:gd name="T74" fmla="*/ 0 w 3520"/>
                <a:gd name="T75" fmla="*/ 0 h 3633"/>
                <a:gd name="T76" fmla="*/ 0 w 3520"/>
                <a:gd name="T77" fmla="*/ 0 h 3633"/>
                <a:gd name="T78" fmla="*/ 0 w 3520"/>
                <a:gd name="T79" fmla="*/ 0 h 3633"/>
                <a:gd name="T80" fmla="*/ 0 w 3520"/>
                <a:gd name="T81" fmla="*/ 0 h 3633"/>
                <a:gd name="T82" fmla="*/ 0 w 3520"/>
                <a:gd name="T83" fmla="*/ 0 h 3633"/>
                <a:gd name="T84" fmla="*/ 0 w 3520"/>
                <a:gd name="T85" fmla="*/ 0 h 3633"/>
                <a:gd name="T86" fmla="*/ 0 w 3520"/>
                <a:gd name="T87" fmla="*/ 0 h 3633"/>
                <a:gd name="T88" fmla="*/ 0 w 3520"/>
                <a:gd name="T89" fmla="*/ 0 h 3633"/>
                <a:gd name="T90" fmla="*/ 0 w 3520"/>
                <a:gd name="T91" fmla="*/ 0 h 3633"/>
                <a:gd name="T92" fmla="*/ 0 w 3520"/>
                <a:gd name="T93" fmla="*/ 0 h 3633"/>
                <a:gd name="T94" fmla="*/ 0 w 3520"/>
                <a:gd name="T95" fmla="*/ 0 h 3633"/>
                <a:gd name="T96" fmla="*/ 0 w 3520"/>
                <a:gd name="T97" fmla="*/ 0 h 3633"/>
                <a:gd name="T98" fmla="*/ 0 w 3520"/>
                <a:gd name="T99" fmla="*/ 0 h 3633"/>
                <a:gd name="T100" fmla="*/ 0 w 3520"/>
                <a:gd name="T101" fmla="*/ 0 h 3633"/>
                <a:gd name="T102" fmla="*/ 0 w 3520"/>
                <a:gd name="T103" fmla="*/ 0 h 3633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3520"/>
                <a:gd name="T157" fmla="*/ 0 h 3633"/>
                <a:gd name="T158" fmla="*/ 3520 w 3520"/>
                <a:gd name="T159" fmla="*/ 3633 h 3633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3520" h="3633">
                  <a:moveTo>
                    <a:pt x="544" y="0"/>
                  </a:moveTo>
                  <a:lnTo>
                    <a:pt x="529" y="0"/>
                  </a:lnTo>
                  <a:lnTo>
                    <a:pt x="516" y="1"/>
                  </a:lnTo>
                  <a:lnTo>
                    <a:pt x="503" y="1"/>
                  </a:lnTo>
                  <a:lnTo>
                    <a:pt x="488" y="3"/>
                  </a:lnTo>
                  <a:lnTo>
                    <a:pt x="475" y="5"/>
                  </a:lnTo>
                  <a:lnTo>
                    <a:pt x="462" y="7"/>
                  </a:lnTo>
                  <a:lnTo>
                    <a:pt x="435" y="13"/>
                  </a:lnTo>
                  <a:lnTo>
                    <a:pt x="408" y="19"/>
                  </a:lnTo>
                  <a:lnTo>
                    <a:pt x="382" y="28"/>
                  </a:lnTo>
                  <a:lnTo>
                    <a:pt x="356" y="36"/>
                  </a:lnTo>
                  <a:lnTo>
                    <a:pt x="333" y="47"/>
                  </a:lnTo>
                  <a:lnTo>
                    <a:pt x="309" y="60"/>
                  </a:lnTo>
                  <a:lnTo>
                    <a:pt x="285" y="73"/>
                  </a:lnTo>
                  <a:lnTo>
                    <a:pt x="262" y="88"/>
                  </a:lnTo>
                  <a:lnTo>
                    <a:pt x="240" y="103"/>
                  </a:lnTo>
                  <a:lnTo>
                    <a:pt x="219" y="121"/>
                  </a:lnTo>
                  <a:lnTo>
                    <a:pt x="198" y="139"/>
                  </a:lnTo>
                  <a:lnTo>
                    <a:pt x="179" y="158"/>
                  </a:lnTo>
                  <a:lnTo>
                    <a:pt x="160" y="177"/>
                  </a:lnTo>
                  <a:lnTo>
                    <a:pt x="141" y="198"/>
                  </a:lnTo>
                  <a:lnTo>
                    <a:pt x="124" y="220"/>
                  </a:lnTo>
                  <a:lnTo>
                    <a:pt x="108" y="244"/>
                  </a:lnTo>
                  <a:lnTo>
                    <a:pt x="93" y="268"/>
                  </a:lnTo>
                  <a:lnTo>
                    <a:pt x="78" y="291"/>
                  </a:lnTo>
                  <a:lnTo>
                    <a:pt x="65" y="318"/>
                  </a:lnTo>
                  <a:lnTo>
                    <a:pt x="54" y="342"/>
                  </a:lnTo>
                  <a:lnTo>
                    <a:pt x="43" y="369"/>
                  </a:lnTo>
                  <a:lnTo>
                    <a:pt x="32" y="398"/>
                  </a:lnTo>
                  <a:lnTo>
                    <a:pt x="24" y="426"/>
                  </a:lnTo>
                  <a:lnTo>
                    <a:pt x="17" y="454"/>
                  </a:lnTo>
                  <a:lnTo>
                    <a:pt x="11" y="483"/>
                  </a:lnTo>
                  <a:lnTo>
                    <a:pt x="6" y="513"/>
                  </a:lnTo>
                  <a:lnTo>
                    <a:pt x="5" y="530"/>
                  </a:lnTo>
                  <a:lnTo>
                    <a:pt x="3" y="544"/>
                  </a:lnTo>
                  <a:lnTo>
                    <a:pt x="2" y="559"/>
                  </a:lnTo>
                  <a:lnTo>
                    <a:pt x="1" y="575"/>
                  </a:lnTo>
                  <a:lnTo>
                    <a:pt x="1" y="590"/>
                  </a:lnTo>
                  <a:lnTo>
                    <a:pt x="0" y="606"/>
                  </a:lnTo>
                  <a:lnTo>
                    <a:pt x="1" y="3027"/>
                  </a:lnTo>
                  <a:lnTo>
                    <a:pt x="1" y="3043"/>
                  </a:lnTo>
                  <a:lnTo>
                    <a:pt x="1" y="3058"/>
                  </a:lnTo>
                  <a:lnTo>
                    <a:pt x="2" y="3074"/>
                  </a:lnTo>
                  <a:lnTo>
                    <a:pt x="3" y="3089"/>
                  </a:lnTo>
                  <a:lnTo>
                    <a:pt x="5" y="3104"/>
                  </a:lnTo>
                  <a:lnTo>
                    <a:pt x="6" y="3120"/>
                  </a:lnTo>
                  <a:lnTo>
                    <a:pt x="11" y="3150"/>
                  </a:lnTo>
                  <a:lnTo>
                    <a:pt x="17" y="3179"/>
                  </a:lnTo>
                  <a:lnTo>
                    <a:pt x="24" y="3207"/>
                  </a:lnTo>
                  <a:lnTo>
                    <a:pt x="32" y="3235"/>
                  </a:lnTo>
                  <a:lnTo>
                    <a:pt x="43" y="3264"/>
                  </a:lnTo>
                  <a:lnTo>
                    <a:pt x="54" y="3291"/>
                  </a:lnTo>
                  <a:lnTo>
                    <a:pt x="65" y="3316"/>
                  </a:lnTo>
                  <a:lnTo>
                    <a:pt x="78" y="3340"/>
                  </a:lnTo>
                  <a:lnTo>
                    <a:pt x="93" y="3365"/>
                  </a:lnTo>
                  <a:lnTo>
                    <a:pt x="108" y="3389"/>
                  </a:lnTo>
                  <a:lnTo>
                    <a:pt x="124" y="3413"/>
                  </a:lnTo>
                  <a:lnTo>
                    <a:pt x="141" y="3433"/>
                  </a:lnTo>
                  <a:lnTo>
                    <a:pt x="160" y="3456"/>
                  </a:lnTo>
                  <a:lnTo>
                    <a:pt x="179" y="3476"/>
                  </a:lnTo>
                  <a:lnTo>
                    <a:pt x="198" y="3494"/>
                  </a:lnTo>
                  <a:lnTo>
                    <a:pt x="219" y="3512"/>
                  </a:lnTo>
                  <a:lnTo>
                    <a:pt x="240" y="3530"/>
                  </a:lnTo>
                  <a:lnTo>
                    <a:pt x="262" y="3545"/>
                  </a:lnTo>
                  <a:lnTo>
                    <a:pt x="285" y="3560"/>
                  </a:lnTo>
                  <a:lnTo>
                    <a:pt x="309" y="3573"/>
                  </a:lnTo>
                  <a:lnTo>
                    <a:pt x="333" y="3585"/>
                  </a:lnTo>
                  <a:lnTo>
                    <a:pt x="356" y="3597"/>
                  </a:lnTo>
                  <a:lnTo>
                    <a:pt x="382" y="3605"/>
                  </a:lnTo>
                  <a:lnTo>
                    <a:pt x="408" y="3614"/>
                  </a:lnTo>
                  <a:lnTo>
                    <a:pt x="434" y="3621"/>
                  </a:lnTo>
                  <a:lnTo>
                    <a:pt x="462" y="3626"/>
                  </a:lnTo>
                  <a:lnTo>
                    <a:pt x="475" y="3627"/>
                  </a:lnTo>
                  <a:lnTo>
                    <a:pt x="488" y="3629"/>
                  </a:lnTo>
                  <a:lnTo>
                    <a:pt x="502" y="3630"/>
                  </a:lnTo>
                  <a:lnTo>
                    <a:pt x="516" y="3632"/>
                  </a:lnTo>
                  <a:lnTo>
                    <a:pt x="529" y="3632"/>
                  </a:lnTo>
                  <a:lnTo>
                    <a:pt x="544" y="3632"/>
                  </a:lnTo>
                  <a:lnTo>
                    <a:pt x="2974" y="3633"/>
                  </a:lnTo>
                  <a:lnTo>
                    <a:pt x="2989" y="3632"/>
                  </a:lnTo>
                  <a:lnTo>
                    <a:pt x="3002" y="3632"/>
                  </a:lnTo>
                  <a:lnTo>
                    <a:pt x="3017" y="3630"/>
                  </a:lnTo>
                  <a:lnTo>
                    <a:pt x="3030" y="3629"/>
                  </a:lnTo>
                  <a:lnTo>
                    <a:pt x="3043" y="3627"/>
                  </a:lnTo>
                  <a:lnTo>
                    <a:pt x="3056" y="3626"/>
                  </a:lnTo>
                  <a:lnTo>
                    <a:pt x="3084" y="3621"/>
                  </a:lnTo>
                  <a:lnTo>
                    <a:pt x="3110" y="3614"/>
                  </a:lnTo>
                  <a:lnTo>
                    <a:pt x="3136" y="3605"/>
                  </a:lnTo>
                  <a:lnTo>
                    <a:pt x="3162" y="3597"/>
                  </a:lnTo>
                  <a:lnTo>
                    <a:pt x="3186" y="3585"/>
                  </a:lnTo>
                  <a:lnTo>
                    <a:pt x="3211" y="3573"/>
                  </a:lnTo>
                  <a:lnTo>
                    <a:pt x="3234" y="3560"/>
                  </a:lnTo>
                  <a:lnTo>
                    <a:pt x="3256" y="3545"/>
                  </a:lnTo>
                  <a:lnTo>
                    <a:pt x="3279" y="3530"/>
                  </a:lnTo>
                  <a:lnTo>
                    <a:pt x="3301" y="3512"/>
                  </a:lnTo>
                  <a:lnTo>
                    <a:pt x="3321" y="3494"/>
                  </a:lnTo>
                  <a:lnTo>
                    <a:pt x="3340" y="3476"/>
                  </a:lnTo>
                  <a:lnTo>
                    <a:pt x="3360" y="3456"/>
                  </a:lnTo>
                  <a:lnTo>
                    <a:pt x="3377" y="3433"/>
                  </a:lnTo>
                  <a:lnTo>
                    <a:pt x="3395" y="3413"/>
                  </a:lnTo>
                  <a:lnTo>
                    <a:pt x="3411" y="3389"/>
                  </a:lnTo>
                  <a:lnTo>
                    <a:pt x="3426" y="3365"/>
                  </a:lnTo>
                  <a:lnTo>
                    <a:pt x="3440" y="3340"/>
                  </a:lnTo>
                  <a:lnTo>
                    <a:pt x="3453" y="3316"/>
                  </a:lnTo>
                  <a:lnTo>
                    <a:pt x="3465" y="3291"/>
                  </a:lnTo>
                  <a:lnTo>
                    <a:pt x="3476" y="3264"/>
                  </a:lnTo>
                  <a:lnTo>
                    <a:pt x="3487" y="3235"/>
                  </a:lnTo>
                  <a:lnTo>
                    <a:pt x="3494" y="3207"/>
                  </a:lnTo>
                  <a:lnTo>
                    <a:pt x="3503" y="3179"/>
                  </a:lnTo>
                  <a:lnTo>
                    <a:pt x="3507" y="3150"/>
                  </a:lnTo>
                  <a:lnTo>
                    <a:pt x="3513" y="3120"/>
                  </a:lnTo>
                  <a:lnTo>
                    <a:pt x="3515" y="3104"/>
                  </a:lnTo>
                  <a:lnTo>
                    <a:pt x="3516" y="3089"/>
                  </a:lnTo>
                  <a:lnTo>
                    <a:pt x="3517" y="3074"/>
                  </a:lnTo>
                  <a:lnTo>
                    <a:pt x="3518" y="3058"/>
                  </a:lnTo>
                  <a:lnTo>
                    <a:pt x="3518" y="3043"/>
                  </a:lnTo>
                  <a:lnTo>
                    <a:pt x="3518" y="3027"/>
                  </a:lnTo>
                  <a:lnTo>
                    <a:pt x="3520" y="606"/>
                  </a:lnTo>
                  <a:lnTo>
                    <a:pt x="3518" y="590"/>
                  </a:lnTo>
                  <a:lnTo>
                    <a:pt x="3518" y="575"/>
                  </a:lnTo>
                  <a:lnTo>
                    <a:pt x="3517" y="559"/>
                  </a:lnTo>
                  <a:lnTo>
                    <a:pt x="3516" y="544"/>
                  </a:lnTo>
                  <a:lnTo>
                    <a:pt x="3515" y="530"/>
                  </a:lnTo>
                  <a:lnTo>
                    <a:pt x="3513" y="513"/>
                  </a:lnTo>
                  <a:lnTo>
                    <a:pt x="3507" y="483"/>
                  </a:lnTo>
                  <a:lnTo>
                    <a:pt x="3503" y="454"/>
                  </a:lnTo>
                  <a:lnTo>
                    <a:pt x="3494" y="426"/>
                  </a:lnTo>
                  <a:lnTo>
                    <a:pt x="3487" y="398"/>
                  </a:lnTo>
                  <a:lnTo>
                    <a:pt x="3476" y="369"/>
                  </a:lnTo>
                  <a:lnTo>
                    <a:pt x="3465" y="342"/>
                  </a:lnTo>
                  <a:lnTo>
                    <a:pt x="3453" y="318"/>
                  </a:lnTo>
                  <a:lnTo>
                    <a:pt x="3440" y="291"/>
                  </a:lnTo>
                  <a:lnTo>
                    <a:pt x="3426" y="268"/>
                  </a:lnTo>
                  <a:lnTo>
                    <a:pt x="3411" y="244"/>
                  </a:lnTo>
                  <a:lnTo>
                    <a:pt x="3395" y="220"/>
                  </a:lnTo>
                  <a:lnTo>
                    <a:pt x="3377" y="198"/>
                  </a:lnTo>
                  <a:lnTo>
                    <a:pt x="3360" y="177"/>
                  </a:lnTo>
                  <a:lnTo>
                    <a:pt x="3340" y="158"/>
                  </a:lnTo>
                  <a:lnTo>
                    <a:pt x="3321" y="139"/>
                  </a:lnTo>
                  <a:lnTo>
                    <a:pt x="3301" y="121"/>
                  </a:lnTo>
                  <a:lnTo>
                    <a:pt x="3279" y="103"/>
                  </a:lnTo>
                  <a:lnTo>
                    <a:pt x="3256" y="88"/>
                  </a:lnTo>
                  <a:lnTo>
                    <a:pt x="3234" y="73"/>
                  </a:lnTo>
                  <a:lnTo>
                    <a:pt x="3211" y="60"/>
                  </a:lnTo>
                  <a:lnTo>
                    <a:pt x="3186" y="47"/>
                  </a:lnTo>
                  <a:lnTo>
                    <a:pt x="3162" y="36"/>
                  </a:lnTo>
                  <a:lnTo>
                    <a:pt x="3136" y="28"/>
                  </a:lnTo>
                  <a:lnTo>
                    <a:pt x="3110" y="19"/>
                  </a:lnTo>
                  <a:lnTo>
                    <a:pt x="3084" y="13"/>
                  </a:lnTo>
                  <a:lnTo>
                    <a:pt x="3056" y="7"/>
                  </a:lnTo>
                  <a:lnTo>
                    <a:pt x="3043" y="4"/>
                  </a:lnTo>
                  <a:lnTo>
                    <a:pt x="3030" y="3"/>
                  </a:lnTo>
                  <a:lnTo>
                    <a:pt x="3017" y="1"/>
                  </a:lnTo>
                  <a:lnTo>
                    <a:pt x="3002" y="1"/>
                  </a:lnTo>
                  <a:lnTo>
                    <a:pt x="2989" y="0"/>
                  </a:lnTo>
                  <a:lnTo>
                    <a:pt x="2974" y="0"/>
                  </a:lnTo>
                  <a:lnTo>
                    <a:pt x="544" y="0"/>
                  </a:lnTo>
                  <a:close/>
                </a:path>
              </a:pathLst>
            </a:custGeom>
            <a:solidFill>
              <a:srgbClr val="083160"/>
            </a:solidFill>
            <a:ln w="9525">
              <a:noFill/>
              <a:round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/>
            <a:lstStyle/>
            <a:p>
              <a:pPr algn="ctr" eaLnBrk="0" hangingPunct="0">
                <a:spcBef>
                  <a:spcPct val="50000"/>
                </a:spcBef>
                <a:buClr>
                  <a:srgbClr val="0000CC"/>
                </a:buClr>
                <a:buFont typeface="Wingdings" pitchFamily="2" charset="2"/>
                <a:buNone/>
              </a:pPr>
              <a:endParaRPr lang="pt-BR" b="1" dirty="0">
                <a:solidFill>
                  <a:srgbClr val="000000"/>
                </a:solidFill>
              </a:endParaRPr>
            </a:p>
          </p:txBody>
        </p:sp>
        <p:grpSp>
          <p:nvGrpSpPr>
            <p:cNvPr id="21" name="Grupo 51"/>
            <p:cNvGrpSpPr/>
            <p:nvPr/>
          </p:nvGrpSpPr>
          <p:grpSpPr>
            <a:xfrm>
              <a:off x="558621" y="2003653"/>
              <a:ext cx="1084271" cy="577075"/>
              <a:chOff x="1731963" y="3286125"/>
              <a:chExt cx="1225584" cy="677555"/>
            </a:xfrm>
          </p:grpSpPr>
          <p:sp>
            <p:nvSpPr>
              <p:cNvPr id="25" name="Rectangle 33"/>
              <p:cNvSpPr>
                <a:spLocks noChangeArrowheads="1"/>
              </p:cNvSpPr>
              <p:nvPr/>
            </p:nvSpPr>
            <p:spPr bwMode="auto">
              <a:xfrm>
                <a:off x="1731963" y="3286125"/>
                <a:ext cx="1225584" cy="325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b="1" dirty="0">
                    <a:solidFill>
                      <a:srgbClr val="D9DBDF"/>
                    </a:solidFill>
                  </a:rPr>
                  <a:t>Prospecção</a:t>
                </a:r>
                <a:endParaRPr lang="pt-BR" sz="2400" b="1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6" name="Rectangle 34"/>
              <p:cNvSpPr>
                <a:spLocks noChangeArrowheads="1"/>
              </p:cNvSpPr>
              <p:nvPr/>
            </p:nvSpPr>
            <p:spPr bwMode="auto">
              <a:xfrm>
                <a:off x="2000280" y="3638450"/>
                <a:ext cx="784418" cy="325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eaLnBrk="0" hangingPunct="0">
                  <a:spcBef>
                    <a:spcPct val="50000"/>
                  </a:spcBef>
                  <a:buClr>
                    <a:srgbClr val="0000CC"/>
                  </a:buClr>
                  <a:buFont typeface="Wingdings" pitchFamily="2" charset="2"/>
                  <a:buNone/>
                </a:pPr>
                <a:r>
                  <a:rPr lang="pt-BR" b="1" dirty="0">
                    <a:solidFill>
                      <a:srgbClr val="D9DBDF"/>
                    </a:solidFill>
                  </a:rPr>
                  <a:t>Interna</a:t>
                </a:r>
                <a:endParaRPr lang="pt-BR" sz="2400" b="1" dirty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22" name="Grupo 85"/>
            <p:cNvGrpSpPr/>
            <p:nvPr/>
          </p:nvGrpSpPr>
          <p:grpSpPr>
            <a:xfrm>
              <a:off x="473353" y="943833"/>
              <a:ext cx="986205" cy="1010007"/>
              <a:chOff x="4763744" y="1649980"/>
              <a:chExt cx="1149608" cy="1135627"/>
            </a:xfrm>
          </p:grpSpPr>
          <p:pic>
            <p:nvPicPr>
              <p:cNvPr id="23" name="Picture 11" descr="C:\Documents and Settings\marcel.neves.INSTITUTO\Configurações locais\Temporary Internet Files\Content.IE5\XJ0QKYFP\MCj04339530000[1]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 flipH="1">
                <a:off x="4763744" y="1649980"/>
                <a:ext cx="988873" cy="9888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4" name="Picture 10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 rot="2376553">
                <a:off x="5623914" y="2392165"/>
                <a:ext cx="289438" cy="393442"/>
              </a:xfrm>
              <a:prstGeom prst="rect">
                <a:avLst/>
              </a:prstGeom>
              <a:noFill/>
              <a:ln w="3175">
                <a:solidFill>
                  <a:schemeClr val="bg2"/>
                </a:solidFill>
                <a:miter lim="800000"/>
                <a:headEnd/>
                <a:tailEnd/>
              </a:ln>
            </p:spPr>
          </p:pic>
        </p:grpSp>
      </p:grpSp>
      <p:pic>
        <p:nvPicPr>
          <p:cNvPr id="2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65092" y="1340768"/>
            <a:ext cx="3311364" cy="20791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3430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7772400" cy="504055"/>
          </a:xfrm>
        </p:spPr>
        <p:txBody>
          <a:bodyPr/>
          <a:lstStyle/>
          <a:p>
            <a:r>
              <a:rPr lang="pt-BR" sz="2800" dirty="0" smtClean="0">
                <a:solidFill>
                  <a:srgbClr val="C00000"/>
                </a:solidFill>
              </a:rPr>
              <a:t>Recuperação Fiscal: </a:t>
            </a:r>
            <a:r>
              <a:rPr lang="pt-BR" sz="2800" dirty="0">
                <a:solidFill>
                  <a:srgbClr val="C00000"/>
                </a:solidFill>
              </a:rPr>
              <a:t>Incremento</a:t>
            </a:r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" name="Triângulo isósceles 6"/>
          <p:cNvSpPr/>
          <p:nvPr/>
        </p:nvSpPr>
        <p:spPr>
          <a:xfrm rot="10800000">
            <a:off x="4067945" y="4528797"/>
            <a:ext cx="1116000" cy="124338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pt-BR" b="0">
              <a:solidFill>
                <a:prstClr val="white"/>
              </a:solidFill>
            </a:endParaRPr>
          </a:p>
        </p:txBody>
      </p:sp>
      <p:grpSp>
        <p:nvGrpSpPr>
          <p:cNvPr id="31" name="Grupo 30"/>
          <p:cNvGrpSpPr/>
          <p:nvPr/>
        </p:nvGrpSpPr>
        <p:grpSpPr>
          <a:xfrm>
            <a:off x="430306" y="1659382"/>
            <a:ext cx="8390166" cy="2705722"/>
            <a:chOff x="430306" y="1236246"/>
            <a:chExt cx="8390166" cy="2705722"/>
          </a:xfrm>
        </p:grpSpPr>
        <p:sp>
          <p:nvSpPr>
            <p:cNvPr id="5" name="Retângulo 4"/>
            <p:cNvSpPr/>
            <p:nvPr/>
          </p:nvSpPr>
          <p:spPr>
            <a:xfrm>
              <a:off x="430306" y="1237212"/>
              <a:ext cx="8390166" cy="2704756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180000" tIns="82800" rIns="180000" bIns="82800" anchor="ctr" anchorCtr="1"/>
            <a:lstStyle/>
            <a:p>
              <a:pPr marL="93663" indent="-93663" algn="just">
                <a:lnSpc>
                  <a:spcPct val="150000"/>
                </a:lnSpc>
                <a:spcBef>
                  <a:spcPts val="1200"/>
                </a:spcBef>
                <a:buClr>
                  <a:schemeClr val="accent2"/>
                </a:buClr>
              </a:pPr>
              <a:endParaRPr lang="pt-BR" sz="1400" i="1" dirty="0" smtClean="0">
                <a:solidFill>
                  <a:srgbClr val="00214D"/>
                </a:solidFill>
                <a:latin typeface="Calibri" pitchFamily="34" charset="0"/>
                <a:cs typeface="Arial"/>
              </a:endParaRPr>
            </a:p>
            <a:p>
              <a:pPr algn="just">
                <a:spcBef>
                  <a:spcPts val="1200"/>
                </a:spcBef>
                <a:buClr>
                  <a:schemeClr val="accent2"/>
                </a:buClr>
                <a:buFont typeface="Wingdings" pitchFamily="2" charset="2"/>
                <a:buChar char="ü"/>
              </a:pPr>
              <a:r>
                <a:rPr lang="pt-BR" sz="1400" i="1" dirty="0" smtClean="0">
                  <a:solidFill>
                    <a:srgbClr val="00214D"/>
                  </a:solidFill>
                  <a:latin typeface="Calibri" pitchFamily="34" charset="0"/>
                  <a:cs typeface="Arial"/>
                </a:rPr>
                <a:t> Nova contratação de pesquisador  via CLT</a:t>
              </a:r>
            </a:p>
            <a:p>
              <a:pPr algn="just">
                <a:spcBef>
                  <a:spcPts val="1200"/>
                </a:spcBef>
                <a:buClr>
                  <a:schemeClr val="accent2"/>
                </a:buClr>
                <a:buFont typeface="Wingdings" pitchFamily="2" charset="2"/>
                <a:buChar char="ü"/>
              </a:pPr>
              <a:r>
                <a:rPr lang="pt-BR" sz="1400" i="1" dirty="0" smtClean="0">
                  <a:solidFill>
                    <a:srgbClr val="00214D"/>
                  </a:solidFill>
                  <a:latin typeface="Calibri" pitchFamily="34" charset="0"/>
                  <a:cs typeface="Arial"/>
                </a:rPr>
                <a:t> Exclusividade em atividades de P&amp;D&amp;I (análise dos cargos) - Ex: Pesquisador, Técnico de Pesquisa, etc. </a:t>
              </a:r>
            </a:p>
            <a:p>
              <a:pPr algn="just">
                <a:spcBef>
                  <a:spcPts val="1200"/>
                </a:spcBef>
                <a:buClr>
                  <a:schemeClr val="accent2"/>
                </a:buClr>
                <a:buFont typeface="Wingdings" pitchFamily="2" charset="2"/>
                <a:buChar char="ü"/>
              </a:pPr>
              <a:r>
                <a:rPr lang="pt-BR" sz="1400" i="1" dirty="0" smtClean="0">
                  <a:solidFill>
                    <a:srgbClr val="00214D"/>
                  </a:solidFill>
                  <a:latin typeface="Calibri" pitchFamily="34" charset="0"/>
                  <a:cs typeface="Arial"/>
                </a:rPr>
                <a:t> Nível de escolaridade: graduado, pós graduado, tecnólogo ou técnico de nível médio</a:t>
              </a:r>
            </a:p>
            <a:p>
              <a:pPr algn="just">
                <a:spcBef>
                  <a:spcPts val="1200"/>
                </a:spcBef>
                <a:buClr>
                  <a:schemeClr val="accent2"/>
                </a:buClr>
                <a:buFont typeface="Wingdings" pitchFamily="2" charset="2"/>
                <a:buChar char="ü"/>
              </a:pPr>
              <a:r>
                <a:rPr lang="pt-BR" sz="1400" i="1" dirty="0" smtClean="0">
                  <a:solidFill>
                    <a:srgbClr val="00214D"/>
                  </a:solidFill>
                  <a:latin typeface="Calibri" pitchFamily="34" charset="0"/>
                  <a:cs typeface="Arial"/>
                </a:rPr>
                <a:t> Exclusão adicional de 70%: incremento em até 5% em relação a média de pesquisadores com contrato em vigor no ano anterior</a:t>
              </a:r>
            </a:p>
            <a:p>
              <a:pPr algn="just">
                <a:spcBef>
                  <a:spcPts val="1200"/>
                </a:spcBef>
                <a:buClr>
                  <a:schemeClr val="accent2"/>
                </a:buClr>
                <a:buFont typeface="Wingdings" pitchFamily="2" charset="2"/>
                <a:buChar char="ü"/>
              </a:pPr>
              <a:r>
                <a:rPr lang="pt-BR" sz="1400" i="1" dirty="0" smtClean="0">
                  <a:solidFill>
                    <a:srgbClr val="00214D"/>
                  </a:solidFill>
                  <a:latin typeface="Calibri" pitchFamily="34" charset="0"/>
                  <a:cs typeface="Arial"/>
                </a:rPr>
                <a:t> Exclusão adicional de 80%: incremento acima de 5% em relação a média de pesquisadores com contrato em vigor no ano anterior</a:t>
              </a:r>
            </a:p>
            <a:p>
              <a:pPr marL="93663" indent="-93663" algn="just">
                <a:lnSpc>
                  <a:spcPct val="150000"/>
                </a:lnSpc>
                <a:spcBef>
                  <a:spcPts val="1200"/>
                </a:spcBef>
                <a:buClr>
                  <a:schemeClr val="accent2"/>
                </a:buClr>
                <a:buFont typeface="Wingdings" pitchFamily="2" charset="2"/>
                <a:buChar char="ü"/>
              </a:pPr>
              <a:endParaRPr lang="pt-BR" sz="1400" i="1" dirty="0" smtClean="0">
                <a:solidFill>
                  <a:srgbClr val="00214D"/>
                </a:solidFill>
                <a:latin typeface="Calibri" pitchFamily="34" charset="0"/>
                <a:cs typeface="Arial"/>
              </a:endParaRPr>
            </a:p>
          </p:txBody>
        </p:sp>
        <p:sp>
          <p:nvSpPr>
            <p:cNvPr id="8" name="CaixaDeTexto 7"/>
            <p:cNvSpPr txBox="1"/>
            <p:nvPr/>
          </p:nvSpPr>
          <p:spPr>
            <a:xfrm>
              <a:off x="430306" y="1236246"/>
              <a:ext cx="11176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 err="1" smtClean="0">
                  <a:solidFill>
                    <a:schemeClr val="accent4">
                      <a:lumMod val="75000"/>
                    </a:schemeClr>
                  </a:solidFill>
                  <a:latin typeface="+mj-lt"/>
                </a:rPr>
                <a:t>Critérios</a:t>
              </a:r>
              <a:r>
                <a:rPr lang="en-US" sz="1600" i="1" dirty="0" smtClean="0">
                  <a:solidFill>
                    <a:schemeClr val="accent4">
                      <a:lumMod val="75000"/>
                    </a:schemeClr>
                  </a:solidFill>
                  <a:latin typeface="+mj-lt"/>
                </a:rPr>
                <a:t>:</a:t>
              </a:r>
              <a:endParaRPr lang="pt-BR" sz="1600" i="1" dirty="0">
                <a:solidFill>
                  <a:schemeClr val="accent4">
                    <a:lumMod val="75000"/>
                  </a:schemeClr>
                </a:solidFill>
                <a:latin typeface="+mj-lt"/>
              </a:endParaRPr>
            </a:p>
          </p:txBody>
        </p:sp>
      </p:grpSp>
      <p:pic>
        <p:nvPicPr>
          <p:cNvPr id="9" name="Picture 2" descr="C:\Documents and Settings\Administrador\Configurações locais\Temporary Internet Files\Content.IE5\7IC5SIPO\MCj04326570000[1].pn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668344" y="1118588"/>
            <a:ext cx="1014828" cy="101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Grupo 29"/>
          <p:cNvGrpSpPr/>
          <p:nvPr/>
        </p:nvGrpSpPr>
        <p:grpSpPr>
          <a:xfrm>
            <a:off x="430306" y="4889748"/>
            <a:ext cx="8390165" cy="1203548"/>
            <a:chOff x="430306" y="4673724"/>
            <a:chExt cx="8390165" cy="1203548"/>
          </a:xfrm>
        </p:grpSpPr>
        <p:sp>
          <p:nvSpPr>
            <p:cNvPr id="23" name="Retângulo 22"/>
            <p:cNvSpPr/>
            <p:nvPr/>
          </p:nvSpPr>
          <p:spPr>
            <a:xfrm>
              <a:off x="430306" y="4685788"/>
              <a:ext cx="8390165" cy="1191484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lIns="180000" tIns="82800" rIns="180000" bIns="82800" anchor="ctr" anchorCtr="1"/>
            <a:lstStyle/>
            <a:p>
              <a:pPr marL="93663" indent="-93663" algn="just">
                <a:spcBef>
                  <a:spcPts val="1200"/>
                </a:spcBef>
                <a:buClr>
                  <a:schemeClr val="accent2"/>
                </a:buClr>
              </a:pPr>
              <a:r>
                <a:rPr lang="en-US" sz="1400" i="1" dirty="0" smtClean="0">
                  <a:solidFill>
                    <a:srgbClr val="00214D"/>
                  </a:solidFill>
                  <a:latin typeface="Calibri" pitchFamily="34" charset="0"/>
                  <a:cs typeface="Arial"/>
                </a:rPr>
                <a:t>                                       </a:t>
              </a:r>
              <a:endParaRPr lang="pt-BR" sz="1400" i="1" dirty="0" smtClean="0">
                <a:solidFill>
                  <a:srgbClr val="00214D"/>
                </a:solidFill>
                <a:latin typeface="Calibri" pitchFamily="34" charset="0"/>
                <a:cs typeface="Arial"/>
              </a:endParaRPr>
            </a:p>
          </p:txBody>
        </p:sp>
        <p:sp>
          <p:nvSpPr>
            <p:cNvPr id="24" name="CaixaDeTexto 23"/>
            <p:cNvSpPr txBox="1"/>
            <p:nvPr/>
          </p:nvSpPr>
          <p:spPr>
            <a:xfrm>
              <a:off x="452145" y="4673724"/>
              <a:ext cx="165026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i="1" dirty="0" smtClean="0">
                  <a:solidFill>
                    <a:schemeClr val="accent4">
                      <a:lumMod val="75000"/>
                    </a:schemeClr>
                  </a:solidFill>
                  <a:latin typeface="+mj-lt"/>
                </a:rPr>
                <a:t>Forma de </a:t>
              </a:r>
              <a:r>
                <a:rPr lang="en-US" sz="1600" i="1" dirty="0" err="1" smtClean="0">
                  <a:solidFill>
                    <a:schemeClr val="accent4">
                      <a:lumMod val="75000"/>
                    </a:schemeClr>
                  </a:solidFill>
                  <a:latin typeface="+mj-lt"/>
                </a:rPr>
                <a:t>cálculo</a:t>
              </a:r>
              <a:r>
                <a:rPr lang="en-US" sz="1600" i="1" dirty="0" smtClean="0">
                  <a:solidFill>
                    <a:schemeClr val="accent4">
                      <a:lumMod val="75000"/>
                    </a:schemeClr>
                  </a:solidFill>
                  <a:latin typeface="+mj-lt"/>
                </a:rPr>
                <a:t>:</a:t>
              </a:r>
              <a:endParaRPr lang="pt-BR" sz="1600" i="1" dirty="0">
                <a:solidFill>
                  <a:schemeClr val="accent4">
                    <a:lumMod val="75000"/>
                  </a:schemeClr>
                </a:solidFill>
                <a:latin typeface="+mj-lt"/>
              </a:endParaRPr>
            </a:p>
          </p:txBody>
        </p:sp>
        <p:sp>
          <p:nvSpPr>
            <p:cNvPr id="25" name="CaixaDeTexto 24"/>
            <p:cNvSpPr txBox="1"/>
            <p:nvPr/>
          </p:nvSpPr>
          <p:spPr>
            <a:xfrm>
              <a:off x="2580381" y="5017664"/>
              <a:ext cx="458390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pt-BR" sz="1400" b="0" dirty="0" smtClean="0">
                  <a:solidFill>
                    <a:prstClr val="black"/>
                  </a:solidFill>
                  <a:latin typeface="Trebuchet MS"/>
                </a:rPr>
                <a:t>Nº Pesquisadores Admitidos </a:t>
              </a:r>
              <a:r>
                <a:rPr lang="pt-BR" sz="1400" b="0" i="1" dirty="0" smtClean="0">
                  <a:solidFill>
                    <a:srgbClr val="E77817"/>
                  </a:solidFill>
                  <a:latin typeface="Trebuchet MS"/>
                </a:rPr>
                <a:t>menos</a:t>
              </a:r>
              <a:r>
                <a:rPr lang="pt-BR" sz="1400" b="0" dirty="0" smtClean="0">
                  <a:solidFill>
                    <a:prstClr val="black"/>
                  </a:solidFill>
                  <a:latin typeface="Trebuchet MS"/>
                </a:rPr>
                <a:t> Demitidos em 2009</a:t>
              </a:r>
              <a:endParaRPr lang="pt-BR" sz="1400" b="0" dirty="0">
                <a:solidFill>
                  <a:prstClr val="black"/>
                </a:solidFill>
                <a:latin typeface="Trebuchet MS"/>
              </a:endParaRP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2652388" y="5325817"/>
              <a:ext cx="443989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pt-BR" sz="1400" b="0" dirty="0" smtClean="0">
                  <a:solidFill>
                    <a:prstClr val="black"/>
                  </a:solidFill>
                  <a:latin typeface="Trebuchet MS"/>
                </a:rPr>
                <a:t>(Soma Nº Pesquisadores em 01/01/08 + 31/12/08)/2</a:t>
              </a:r>
              <a:endParaRPr lang="pt-BR" sz="1400" b="0" dirty="0">
                <a:solidFill>
                  <a:prstClr val="black"/>
                </a:solidFill>
                <a:latin typeface="Trebuchet MS"/>
              </a:endParaRPr>
            </a:p>
          </p:txBody>
        </p:sp>
        <p:cxnSp>
          <p:nvCxnSpPr>
            <p:cNvPr id="27" name="Conector reto 26"/>
            <p:cNvCxnSpPr/>
            <p:nvPr/>
          </p:nvCxnSpPr>
          <p:spPr>
            <a:xfrm>
              <a:off x="2667202" y="5301208"/>
              <a:ext cx="4281062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CaixaDeTexto 27"/>
            <p:cNvSpPr txBox="1"/>
            <p:nvPr/>
          </p:nvSpPr>
          <p:spPr>
            <a:xfrm>
              <a:off x="7083161" y="5157192"/>
              <a:ext cx="801207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pt-BR" sz="1400" b="0" dirty="0" smtClean="0">
                  <a:solidFill>
                    <a:prstClr val="black"/>
                  </a:solidFill>
                  <a:latin typeface="Trebuchet MS"/>
                </a:rPr>
                <a:t>X 100</a:t>
              </a:r>
              <a:endParaRPr lang="pt-BR" sz="1400" b="0" dirty="0">
                <a:solidFill>
                  <a:prstClr val="black"/>
                </a:solidFill>
                <a:latin typeface="Trebuchet M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49392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7772400" cy="504055"/>
          </a:xfrm>
        </p:spPr>
        <p:txBody>
          <a:bodyPr/>
          <a:lstStyle/>
          <a:p>
            <a:r>
              <a:rPr lang="pt-BR" sz="2800" dirty="0" smtClean="0">
                <a:solidFill>
                  <a:srgbClr val="C00000"/>
                </a:solidFill>
              </a:rPr>
              <a:t>Recuperação Fiscal: Cultivar </a:t>
            </a:r>
            <a:r>
              <a:rPr lang="pt-BR" sz="2800" dirty="0">
                <a:solidFill>
                  <a:srgbClr val="C00000"/>
                </a:solidFill>
              </a:rPr>
              <a:t>Registrado</a:t>
            </a:r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Rectangle 13"/>
          <p:cNvSpPr>
            <a:spLocks noChangeArrowheads="1"/>
          </p:cNvSpPr>
          <p:nvPr/>
        </p:nvSpPr>
        <p:spPr bwMode="auto">
          <a:xfrm>
            <a:off x="214282" y="1484784"/>
            <a:ext cx="8739217" cy="2124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lIns="180000" tIns="82800" rIns="180000" bIns="82800" anchor="ctr" anchorCtr="1"/>
          <a:lstStyle/>
          <a:p>
            <a:pPr algn="just" eaLnBrk="0" hangingPunct="0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Font typeface="Wingdings" pitchFamily="2" charset="2"/>
              <a:buNone/>
              <a:defRPr/>
            </a:pPr>
            <a:r>
              <a:rPr lang="pt-BR" sz="1400" b="0" i="1" dirty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Art. </a:t>
            </a:r>
            <a:r>
              <a:rPr lang="pt-BR" sz="1400" b="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19.  Sem prejuízo do disposto no art. 17 desta Lei, a partir do ano-calendário de 2006, a pessoa jurídica poderá excluir  do lucro  líquido , na determinação do lucro real e da CSLL,  o valor correspondente a até 60% da soma dos dispêndios realizados no período de apuração com pesquisa tecnológica e desenvolvimento de inovação tecnológica, classificáveis como despesa pela legislação do IRPJ, na forma do inciso I do caput do art. 17 desta Lei.</a:t>
            </a:r>
            <a:endParaRPr lang="pt-BR" sz="1400" b="0" i="1" dirty="0" smtClean="0">
              <a:solidFill>
                <a:srgbClr val="C8D6E5">
                  <a:lumMod val="50000"/>
                </a:srgbClr>
              </a:solidFill>
              <a:latin typeface="Calibri" pitchFamily="34" charset="0"/>
              <a:cs typeface="Arial"/>
            </a:endParaRPr>
          </a:p>
          <a:p>
            <a:pPr algn="just" eaLnBrk="0" hangingPunct="0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Font typeface="Wingdings" pitchFamily="2" charset="2"/>
              <a:buNone/>
              <a:defRPr/>
            </a:pPr>
            <a:r>
              <a:rPr lang="pt-BR" sz="1400" b="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  <a:cs typeface="Arial"/>
              </a:rPr>
              <a:t>(...)</a:t>
            </a:r>
          </a:p>
          <a:p>
            <a:pPr algn="just" eaLnBrk="0" hangingPunct="0">
              <a:spcBef>
                <a:spcPts val="0"/>
              </a:spcBef>
              <a:spcAft>
                <a:spcPts val="0"/>
              </a:spcAft>
              <a:buClr>
                <a:srgbClr val="0000CC"/>
              </a:buClr>
              <a:buFont typeface="Wingdings" pitchFamily="2" charset="2"/>
              <a:buNone/>
              <a:defRPr/>
            </a:pPr>
            <a:r>
              <a:rPr lang="pt-BR" sz="1400" b="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§3</a:t>
            </a:r>
            <a:r>
              <a:rPr lang="pt-BR" sz="1400" b="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  <a:cs typeface="Arial"/>
              </a:rPr>
              <a:t>º Sem prejuízo do disposto no caput e no</a:t>
            </a:r>
            <a:r>
              <a:rPr lang="pt-BR" sz="1400" b="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</a:rPr>
              <a:t> §1</a:t>
            </a:r>
            <a:r>
              <a:rPr lang="pt-BR" sz="1400" b="0" i="1" dirty="0" smtClean="0">
                <a:solidFill>
                  <a:srgbClr val="C8D6E5">
                    <a:lumMod val="50000"/>
                  </a:srgbClr>
                </a:solidFill>
                <a:latin typeface="Calibri" pitchFamily="34" charset="0"/>
                <a:cs typeface="Arial"/>
              </a:rPr>
              <a:t>º  deste artigo, a pessoa jurídica poderá excluir do lucro líquido, na determinação do lucro real e da base de cálculo da CSLL, o valor correspondente a até 20% da soma dos dispêndios ou pagamentos vinculados à pesquisa tecnológica objeto de patente concedida ou </a:t>
            </a:r>
            <a:r>
              <a:rPr lang="pt-BR" sz="1400" i="1" dirty="0" smtClean="0">
                <a:solidFill>
                  <a:schemeClr val="tx2">
                    <a:lumMod val="75000"/>
                  </a:schemeClr>
                </a:solidFill>
                <a:latin typeface="Calibri" pitchFamily="34" charset="0"/>
                <a:cs typeface="Arial"/>
              </a:rPr>
              <a:t>cultivar registrado.</a:t>
            </a:r>
            <a:endParaRPr lang="pt-BR" sz="1400" i="1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978" y="3717032"/>
            <a:ext cx="2038350" cy="2247900"/>
          </a:xfrm>
          <a:prstGeom prst="rect">
            <a:avLst/>
          </a:prstGeom>
        </p:spPr>
      </p:pic>
      <p:sp>
        <p:nvSpPr>
          <p:cNvPr id="6" name="Retângulo de cantos arredondados 5"/>
          <p:cNvSpPr/>
          <p:nvPr/>
        </p:nvSpPr>
        <p:spPr>
          <a:xfrm>
            <a:off x="1259632" y="4293096"/>
            <a:ext cx="2304256" cy="1224136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800" dirty="0" smtClean="0">
                <a:solidFill>
                  <a:sysClr val="windowText" lastClr="000000"/>
                </a:solidFill>
              </a:rPr>
              <a:t>Evidências/</a:t>
            </a:r>
          </a:p>
          <a:p>
            <a:pPr algn="ctr"/>
            <a:r>
              <a:rPr lang="pt-BR" sz="2800" dirty="0" smtClean="0">
                <a:solidFill>
                  <a:sysClr val="windowText" lastClr="000000"/>
                </a:solidFill>
              </a:rPr>
              <a:t>Registros</a:t>
            </a:r>
            <a:endParaRPr lang="pt-BR" sz="2800" dirty="0">
              <a:solidFill>
                <a:sysClr val="windowText" lastClr="000000"/>
              </a:solidFill>
            </a:endParaRPr>
          </a:p>
        </p:txBody>
      </p:sp>
      <p:sp>
        <p:nvSpPr>
          <p:cNvPr id="7" name="Divisa 6"/>
          <p:cNvSpPr/>
          <p:nvPr/>
        </p:nvSpPr>
        <p:spPr>
          <a:xfrm>
            <a:off x="4049942" y="4680198"/>
            <a:ext cx="216024" cy="460226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8" name="Divisa 7"/>
          <p:cNvSpPr/>
          <p:nvPr/>
        </p:nvSpPr>
        <p:spPr>
          <a:xfrm>
            <a:off x="4319972" y="4680198"/>
            <a:ext cx="216024" cy="460226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9" name="Divisa 8"/>
          <p:cNvSpPr/>
          <p:nvPr/>
        </p:nvSpPr>
        <p:spPr>
          <a:xfrm>
            <a:off x="4590002" y="4680198"/>
            <a:ext cx="216024" cy="460226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Divisa 9"/>
          <p:cNvSpPr/>
          <p:nvPr/>
        </p:nvSpPr>
        <p:spPr>
          <a:xfrm>
            <a:off x="4860032" y="4680198"/>
            <a:ext cx="216024" cy="460226"/>
          </a:xfrm>
          <a:prstGeom prst="chevr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74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260648"/>
            <a:ext cx="7772400" cy="504055"/>
          </a:xfrm>
        </p:spPr>
        <p:txBody>
          <a:bodyPr/>
          <a:lstStyle/>
          <a:p>
            <a:r>
              <a:rPr lang="pt-BR" sz="2800" dirty="0">
                <a:solidFill>
                  <a:srgbClr val="C00000"/>
                </a:solidFill>
              </a:rPr>
              <a:t> </a:t>
            </a:r>
            <a:r>
              <a:rPr lang="pt-BR" sz="2800" dirty="0" smtClean="0">
                <a:solidFill>
                  <a:srgbClr val="C00000"/>
                </a:solidFill>
              </a:rPr>
              <a:t>Lei do Bem: resultado final</a:t>
            </a:r>
            <a:endParaRPr lang="pt-BR" sz="2800" dirty="0">
              <a:solidFill>
                <a:srgbClr val="C00000"/>
              </a:solidFill>
            </a:endParaRPr>
          </a:p>
        </p:txBody>
      </p:sp>
      <p:sp>
        <p:nvSpPr>
          <p:cNvPr id="3" name="CaixaDeTexto 2"/>
          <p:cNvSpPr txBox="1"/>
          <p:nvPr/>
        </p:nvSpPr>
        <p:spPr>
          <a:xfrm rot="16200000">
            <a:off x="-459427" y="4644003"/>
            <a:ext cx="12206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900" dirty="0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USO INTERNO</a:t>
            </a:r>
            <a:endParaRPr lang="pt-BR" sz="900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970108"/>
            <a:ext cx="4428850" cy="332512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9031" y="2708920"/>
            <a:ext cx="2523354" cy="2028576"/>
          </a:xfrm>
          <a:prstGeom prst="rect">
            <a:avLst/>
          </a:prstGeom>
        </p:spPr>
      </p:pic>
      <p:sp>
        <p:nvSpPr>
          <p:cNvPr id="10" name="Seta para a direita listrada 9"/>
          <p:cNvSpPr/>
          <p:nvPr/>
        </p:nvSpPr>
        <p:spPr>
          <a:xfrm>
            <a:off x="5148064" y="3867224"/>
            <a:ext cx="648072" cy="353864"/>
          </a:xfrm>
          <a:prstGeom prst="striped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Seta para a direita listrada 11"/>
          <p:cNvSpPr/>
          <p:nvPr/>
        </p:nvSpPr>
        <p:spPr>
          <a:xfrm>
            <a:off x="5148064" y="3140968"/>
            <a:ext cx="648072" cy="353864"/>
          </a:xfrm>
          <a:prstGeom prst="striped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7745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EpIlYGfc0WN7bMmVfAjV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EpIlYGfc0WN7bMmVfAjVQ"/>
</p:tagLst>
</file>

<file path=ppt/theme/theme1.xml><?xml version="1.0" encoding="utf-8"?>
<a:theme xmlns:a="http://schemas.openxmlformats.org/drawingml/2006/main" name="Slide padrão - Place - Uso interno r 02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2825</TotalTime>
  <Words>424</Words>
  <Application>Microsoft Office PowerPoint</Application>
  <PresentationFormat>Apresentação na tela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Slide padrão - Place - Uso interno r 02</vt:lpstr>
      <vt:lpstr>Apresentação do PowerPoint</vt:lpstr>
      <vt:lpstr>Apresentação do PowerPoint</vt:lpstr>
      <vt:lpstr>Apresentação do PowerPoint</vt:lpstr>
      <vt:lpstr>Recuperação Fiscal: Metodologia</vt:lpstr>
      <vt:lpstr>Recuperação Fiscal: Incremento</vt:lpstr>
      <vt:lpstr>Recuperação Fiscal: Cultivar Registrado</vt:lpstr>
      <vt:lpstr> Lei do Bem: resultado final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Diogo - Place</dc:creator>
  <cp:lastModifiedBy>Diogo Augusto Menari</cp:lastModifiedBy>
  <cp:revision>128</cp:revision>
  <dcterms:created xsi:type="dcterms:W3CDTF">2011-05-02T22:48:07Z</dcterms:created>
  <dcterms:modified xsi:type="dcterms:W3CDTF">2011-08-24T13:18:10Z</dcterms:modified>
</cp:coreProperties>
</file>