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64" d="100"/>
          <a:sy n="64" d="100"/>
        </p:scale>
        <p:origin x="-1022" y="-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15616" y="332656"/>
            <a:ext cx="7772400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900113" y="1557338"/>
            <a:ext cx="7416800" cy="935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1"/>
          </p:nvPr>
        </p:nvSpPr>
        <p:spPr>
          <a:xfrm>
            <a:off x="5651500" y="3284538"/>
            <a:ext cx="2665413" cy="24479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em Títul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780928"/>
            <a:ext cx="7195935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827584" y="148478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INTRODUÇÃO E CRONOGRAMA</a:t>
            </a:r>
            <a:br>
              <a:rPr lang="pt-BR" sz="2400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- 1º SEMESTRE DE 2011 - </a:t>
            </a:r>
            <a:endParaRPr lang="pt-BR" sz="2400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504055"/>
          </a:xfrm>
        </p:spPr>
        <p:txBody>
          <a:bodyPr/>
          <a:lstStyle/>
          <a:p>
            <a:r>
              <a:rPr lang="pt-BR" b="1" dirty="0" err="1" smtClean="0"/>
              <a:t>e-DSA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55776" y="112474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(Diálogo Semanal Aberto Eletrônico)</a:t>
            </a:r>
            <a:endParaRPr lang="pt-B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3608" y="2132856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O </a:t>
            </a:r>
            <a:r>
              <a:rPr lang="pt-BR" sz="2400" dirty="0" err="1" smtClean="0">
                <a:solidFill>
                  <a:schemeClr val="tx2">
                    <a:lumMod val="75000"/>
                  </a:schemeClr>
                </a:solidFill>
              </a:rPr>
              <a:t>e-DSA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 é o canal de comunicação interna da Place.</a:t>
            </a:r>
            <a:b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Consiste em envios semanais (todas as segundas-feiras, exceto quando houver feriados) de assuntos relacionados a qualquer tema via e-mail, pelos consultores da Place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43608" y="3933056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A cada semana, os consultores deverão enviar um feedback sobre o tema discutido, tendo como objetivo a participação e integração de todos, o que implicará nos resultados dos indicadores.</a:t>
            </a:r>
            <a:endParaRPr lang="pt-BR" dirty="0"/>
          </a:p>
        </p:txBody>
      </p:sp>
      <p:pic>
        <p:nvPicPr>
          <p:cNvPr id="9" name="Imagem 8" descr="Sem Título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5589240"/>
            <a:ext cx="808481" cy="67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Cronograma de execução do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</a:rPr>
              <a:t>e-DSA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" r="-2935" b="7138"/>
          <a:stretch/>
        </p:blipFill>
        <p:spPr>
          <a:xfrm>
            <a:off x="323528" y="1483197"/>
            <a:ext cx="8820472" cy="4682107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2087560"/>
              </p:ext>
            </p:extLst>
          </p:nvPr>
        </p:nvGraphicFramePr>
        <p:xfrm>
          <a:off x="467545" y="980728"/>
          <a:ext cx="3960439" cy="5517078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65777"/>
                <a:gridCol w="565777"/>
                <a:gridCol w="565777"/>
                <a:gridCol w="565777"/>
                <a:gridCol w="565777"/>
                <a:gridCol w="565777"/>
                <a:gridCol w="565777"/>
              </a:tblGrid>
              <a:tr h="432847">
                <a:tc gridSpan="7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>MARÇO</a:t>
                      </a:r>
                      <a:endParaRPr lang="pt-BR" sz="16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688"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tx1"/>
                          </a:solidFill>
                          <a:latin typeface="HelveticaNeue LT 33 ThinEx" pitchFamily="2" charset="0"/>
                        </a:rPr>
                        <a:t>D</a:t>
                      </a:r>
                      <a:endParaRPr lang="pt-BR" sz="3600" b="1" dirty="0">
                        <a:solidFill>
                          <a:schemeClr val="tx1"/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S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T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Q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Q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S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S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4688"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3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4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5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688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6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HelveticaNeue LT 33 ThinEx" pitchFamily="2" charset="0"/>
                        </a:rPr>
                        <a:t>7</a:t>
                      </a:r>
                      <a:endParaRPr lang="pt-BR" sz="3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8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9</a:t>
                      </a:r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10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11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12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688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13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14</a:t>
                      </a:r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15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16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17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18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19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688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20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21</a:t>
                      </a:r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22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23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24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25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26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688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27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28</a:t>
                      </a:r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29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30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31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5609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– Juliano      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Alex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14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– Murilo    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Alexandre</a:t>
                      </a:r>
                      <a:endParaRPr lang="pt-BR" sz="2000" b="1" i="0" u="none" strike="noStrike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56" marR="91456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926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" name="Imagem 9" descr="Sem Título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589240"/>
            <a:ext cx="808481" cy="678679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6496339"/>
              </p:ext>
            </p:extLst>
          </p:nvPr>
        </p:nvGraphicFramePr>
        <p:xfrm>
          <a:off x="5004050" y="260648"/>
          <a:ext cx="3888430" cy="5943776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55490"/>
                <a:gridCol w="555490"/>
                <a:gridCol w="555490"/>
                <a:gridCol w="555490"/>
                <a:gridCol w="555490"/>
                <a:gridCol w="555490"/>
                <a:gridCol w="555490"/>
              </a:tblGrid>
              <a:tr h="838285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>                                                                                                                                                     </a:t>
                      </a:r>
                      <a:b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</a:br>
                      <a: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/>
                      </a:r>
                      <a:b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</a:br>
                      <a: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>                                                                                                                                                     </a:t>
                      </a:r>
                      <a: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>                   </a:t>
                      </a:r>
                      <a:r>
                        <a:rPr lang="pt-BR" sz="2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>ABRIL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2234"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tx1"/>
                          </a:solidFill>
                          <a:latin typeface="HelveticaNeue LT 33 ThinEx" pitchFamily="2" charset="0"/>
                        </a:rPr>
                        <a:t>D</a:t>
                      </a:r>
                      <a:endParaRPr lang="pt-BR" sz="3600" b="1" dirty="0">
                        <a:solidFill>
                          <a:schemeClr val="tx1"/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S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T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Q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Q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S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S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2234"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2234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3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4</a:t>
                      </a:r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5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6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7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8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9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2234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10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11</a:t>
                      </a:r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12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13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14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15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16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2234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17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18</a:t>
                      </a:r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19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20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Neue LT 33 ThinEx" pitchFamily="2" charset="0"/>
                        </a:rPr>
                        <a:t>21</a:t>
                      </a:r>
                      <a:endParaRPr lang="pt-BR" sz="3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Neue LT 33 ThinEx" pitchFamily="2" charset="0"/>
                        </a:rPr>
                        <a:t>22</a:t>
                      </a:r>
                      <a:endParaRPr lang="pt-BR" sz="3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23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2234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24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25</a:t>
                      </a:r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26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27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28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29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30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75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pt-BR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Alyrio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Diogo</a:t>
                      </a:r>
                      <a:b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Derivando    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Éder</a:t>
                      </a:r>
                    </a:p>
                    <a:p>
                      <a:endParaRPr lang="pt-BR" sz="1000" dirty="0">
                        <a:solidFill>
                          <a:schemeClr val="tx1"/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Cronograma de execução do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</a:rPr>
              <a:t>e-DSA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" r="-2935" b="7138"/>
          <a:stretch/>
        </p:blipFill>
        <p:spPr>
          <a:xfrm>
            <a:off x="323528" y="1483197"/>
            <a:ext cx="8820472" cy="4682107"/>
          </a:xfrm>
          <a:prstGeom prst="rect">
            <a:avLst/>
          </a:prstGeom>
        </p:spPr>
      </p:pic>
      <p:pic>
        <p:nvPicPr>
          <p:cNvPr id="10" name="Imagem 9" descr="Sem Título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589240"/>
            <a:ext cx="808481" cy="678679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6496339"/>
              </p:ext>
            </p:extLst>
          </p:nvPr>
        </p:nvGraphicFramePr>
        <p:xfrm>
          <a:off x="467547" y="188640"/>
          <a:ext cx="3816421" cy="622023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45203"/>
                <a:gridCol w="545203"/>
                <a:gridCol w="545203"/>
                <a:gridCol w="545203"/>
                <a:gridCol w="545203"/>
                <a:gridCol w="545203"/>
                <a:gridCol w="545203"/>
              </a:tblGrid>
              <a:tr h="1219119">
                <a:tc gridSpan="7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>                                                                                                                                                     </a:t>
                      </a:r>
                      <a:b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</a:br>
                      <a: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/>
                      </a:r>
                      <a:b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</a:br>
                      <a: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>                                                                                                                                                     </a:t>
                      </a:r>
                      <a: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>    </a:t>
                      </a:r>
                      <a:r>
                        <a:rPr lang="pt-BR" sz="2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>MAIO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437"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tx1"/>
                          </a:solidFill>
                          <a:latin typeface="HelveticaNeue LT 33 ThinEx" pitchFamily="2" charset="0"/>
                        </a:rPr>
                        <a:t>D</a:t>
                      </a:r>
                      <a:endParaRPr lang="pt-BR" sz="3600" b="1" dirty="0">
                        <a:solidFill>
                          <a:schemeClr val="tx1"/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S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T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Q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Q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S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S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4437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rgbClr val="00B0F0"/>
                          </a:solidFill>
                          <a:latin typeface="HelveticaNeue LT 33 ThinEx" pitchFamily="2" charset="0"/>
                        </a:rPr>
                        <a:t>1</a:t>
                      </a:r>
                      <a:endParaRPr lang="pt-BR" sz="3600" b="1" dirty="0">
                        <a:solidFill>
                          <a:srgbClr val="00B0F0"/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2</a:t>
                      </a:r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3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4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5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6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7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437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8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9</a:t>
                      </a:r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10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11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12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13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14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437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15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16</a:t>
                      </a:r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17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18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19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20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21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437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22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23</a:t>
                      </a:r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24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25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26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27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28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437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29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30</a:t>
                      </a:r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31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9916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Édipo         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Guilherme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Eduardo    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Heitor</a:t>
                      </a:r>
                      <a:endParaRPr lang="pt-BR" sz="20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Etiene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2000" dirty="0">
                        <a:solidFill>
                          <a:schemeClr val="tx1"/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6496339"/>
              </p:ext>
            </p:extLst>
          </p:nvPr>
        </p:nvGraphicFramePr>
        <p:xfrm>
          <a:off x="4788023" y="188640"/>
          <a:ext cx="4104457" cy="5943776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86351"/>
                <a:gridCol w="586351"/>
                <a:gridCol w="586351"/>
                <a:gridCol w="586351"/>
                <a:gridCol w="586351"/>
                <a:gridCol w="586351"/>
                <a:gridCol w="586351"/>
              </a:tblGrid>
              <a:tr h="1168684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>                                                                                                                                                     </a:t>
                      </a:r>
                      <a:b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</a:br>
                      <a: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/>
                      </a:r>
                      <a:b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</a:br>
                      <a: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>                                                                                                                                                     </a:t>
                      </a:r>
                      <a:r>
                        <a:rPr lang="pt-BR" sz="2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>JUNHO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0303"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tx1"/>
                          </a:solidFill>
                          <a:latin typeface="HelveticaNeue LT 33 ThinEx" pitchFamily="2" charset="0"/>
                        </a:rPr>
                        <a:t>D</a:t>
                      </a:r>
                      <a:endParaRPr lang="pt-BR" sz="3600" b="1" dirty="0">
                        <a:solidFill>
                          <a:schemeClr val="tx1"/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S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T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Q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Q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S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S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0303"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rgbClr val="00B0F0"/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3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4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0303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5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u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6</a:t>
                      </a:r>
                      <a:endParaRPr lang="pt-BR" sz="3600" b="1" u="none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7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8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9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10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11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0303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12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u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13</a:t>
                      </a:r>
                      <a:endParaRPr lang="pt-BR" sz="3600" b="1" u="none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14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15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16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17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18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0303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19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u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20</a:t>
                      </a:r>
                      <a:endParaRPr lang="pt-BR" sz="3600" b="1" u="none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21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22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rgbClr val="00B0F0"/>
                          </a:solidFill>
                          <a:latin typeface="HelveticaNeue LT 33 ThinEx" pitchFamily="2" charset="0"/>
                        </a:rPr>
                        <a:t>23</a:t>
                      </a:r>
                      <a:endParaRPr lang="pt-BR" sz="3600" b="1" dirty="0">
                        <a:solidFill>
                          <a:srgbClr val="00B0F0"/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24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25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0303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26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u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27</a:t>
                      </a:r>
                      <a:endParaRPr lang="pt-BR" sz="3600" b="1" u="none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28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29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30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8132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Igor         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Marcos             </a:t>
                      </a:r>
                      <a:b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José      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27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Robinson</a:t>
                      </a:r>
                    </a:p>
                    <a:p>
                      <a:endParaRPr lang="pt-BR" sz="1000" dirty="0">
                        <a:solidFill>
                          <a:schemeClr val="tx1"/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Cronograma de execução do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</a:rPr>
              <a:t>e-DSA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" r="-2935" b="7138"/>
          <a:stretch/>
        </p:blipFill>
        <p:spPr>
          <a:xfrm>
            <a:off x="323528" y="1483197"/>
            <a:ext cx="8820472" cy="4682107"/>
          </a:xfrm>
          <a:prstGeom prst="rect">
            <a:avLst/>
          </a:prstGeom>
        </p:spPr>
      </p:pic>
      <p:pic>
        <p:nvPicPr>
          <p:cNvPr id="10" name="Imagem 9" descr="Sem Título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589240"/>
            <a:ext cx="808481" cy="678679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6496339"/>
              </p:ext>
            </p:extLst>
          </p:nvPr>
        </p:nvGraphicFramePr>
        <p:xfrm>
          <a:off x="467544" y="260648"/>
          <a:ext cx="8424934" cy="6051074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203562"/>
                <a:gridCol w="1203562"/>
                <a:gridCol w="1203562"/>
                <a:gridCol w="1203562"/>
                <a:gridCol w="1203562"/>
                <a:gridCol w="1203562"/>
                <a:gridCol w="1203562"/>
              </a:tblGrid>
              <a:tr h="831693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>                                                                                                                                                     </a:t>
                      </a:r>
                      <a:b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</a:br>
                      <a: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/>
                      </a:r>
                      <a:b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</a:br>
                      <a:r>
                        <a:rPr lang="pt-BR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>                                                                                                                                                     </a:t>
                      </a:r>
                      <a:r>
                        <a:rPr lang="pt-BR" sz="2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Neue LT 33 ThinEx" pitchFamily="2" charset="0"/>
                        </a:rPr>
                        <a:t>JULHO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625"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tx1"/>
                          </a:solidFill>
                          <a:latin typeface="HelveticaNeue LT 33 ThinEx" pitchFamily="2" charset="0"/>
                        </a:rPr>
                        <a:t>D</a:t>
                      </a:r>
                      <a:endParaRPr lang="pt-BR" sz="3600" b="1" dirty="0">
                        <a:solidFill>
                          <a:schemeClr val="tx1"/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S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T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Q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Q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S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S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8625"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625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3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4</a:t>
                      </a:r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5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6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7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8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9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625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10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11</a:t>
                      </a:r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12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13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14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15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16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625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17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18</a:t>
                      </a:r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19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20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21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22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23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625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24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Neue LT 33 ThinEx" pitchFamily="2" charset="0"/>
                        </a:rPr>
                        <a:t>25</a:t>
                      </a:r>
                      <a:endParaRPr lang="pt-BR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26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27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28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29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Neue LT 33 ThinEx" pitchFamily="2" charset="0"/>
                        </a:rPr>
                        <a:t>30</a:t>
                      </a:r>
                      <a:endParaRPr lang="pt-BR" sz="3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334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Viviane        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Murilo             </a:t>
                      </a:r>
                      <a:b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Juliano      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lang="pt-B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Alex</a:t>
                      </a:r>
                    </a:p>
                    <a:p>
                      <a:endParaRPr lang="pt-BR" sz="1000" dirty="0">
                        <a:solidFill>
                          <a:schemeClr val="tx1"/>
                        </a:solidFill>
                        <a:latin typeface="HelveticaNeue LT 33 ThinEx" pitchFamily="2" charset="0"/>
                      </a:endParaRPr>
                    </a:p>
                  </a:txBody>
                  <a:tcPr marL="91456" marR="91456" marT="45731" marB="4573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 Padrão Place (new)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Padrão Place (new)</Template>
  <TotalTime>171</TotalTime>
  <Words>292</Words>
  <Application>Microsoft Office PowerPoint</Application>
  <PresentationFormat>Apresentação na tela (4:3)</PresentationFormat>
  <Paragraphs>206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Apresentação Padrão Place (new)</vt:lpstr>
      <vt:lpstr>Slide 1</vt:lpstr>
      <vt:lpstr>e-DSA</vt:lpstr>
      <vt:lpstr>Cronograma de execução do e-DSA </vt:lpstr>
      <vt:lpstr>Cronograma de execução do e-DSA </vt:lpstr>
      <vt:lpstr>Cronograma de execução do e-DSA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Heitor</dc:creator>
  <cp:lastModifiedBy>Heitor</cp:lastModifiedBy>
  <cp:revision>19</cp:revision>
  <dcterms:created xsi:type="dcterms:W3CDTF">2011-02-25T14:28:21Z</dcterms:created>
  <dcterms:modified xsi:type="dcterms:W3CDTF">2011-03-01T17:48:02Z</dcterms:modified>
</cp:coreProperties>
</file>