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7" r:id="rId4"/>
    <p:sldId id="268" r:id="rId5"/>
    <p:sldId id="306" r:id="rId6"/>
    <p:sldId id="307" r:id="rId7"/>
    <p:sldId id="308" r:id="rId8"/>
    <p:sldId id="309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78" d="100"/>
          <a:sy n="78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9F9A-6AA8-43B4-B30C-A0CB33A138C4}" type="datetimeFigureOut">
              <a:rPr lang="pt-BR" smtClean="0"/>
              <a:t>29/08/2011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8FCD6-5BD2-48A1-95BE-D84BA89E7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46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00113" y="1557338"/>
            <a:ext cx="7416800" cy="935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5651500" y="3284538"/>
            <a:ext cx="2665413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EDE0-EFD8-4DBD-9C1F-C9DEC46C17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enciaempregos.net/emprego/estudo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896" y="1641103"/>
            <a:ext cx="719593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4381" y="5949280"/>
            <a:ext cx="8229600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 smtClean="0">
                <a:solidFill>
                  <a:srgbClr val="17375E"/>
                </a:solidFill>
              </a:rPr>
              <a:t>REUNIÕES DE TRABALHO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sz="2000" b="1" kern="1200" dirty="0" smtClean="0">
                <a:solidFill>
                  <a:schemeClr val="tx1"/>
                </a:solidFill>
                <a:ea typeface="ＭＳ Ｐゴシック" pitchFamily="34" charset="-128"/>
              </a:rPr>
              <a:t>REUNIÕES DE TRABALHO COMO FATOR ESTRATÉGICO </a:t>
            </a:r>
            <a:endParaRPr lang="pt-BR" sz="2000" b="1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638174" y="1226344"/>
            <a:ext cx="8182297" cy="120491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dirty="0"/>
              <a:t>A reunião promove uma intervenção </a:t>
            </a:r>
            <a:r>
              <a:rPr lang="pt-BR" sz="1800" dirty="0" smtClean="0"/>
              <a:t>nas </a:t>
            </a:r>
            <a:r>
              <a:rPr lang="pt-BR" sz="1800" dirty="0"/>
              <a:t>rotinas de </a:t>
            </a:r>
            <a:r>
              <a:rPr lang="pt-BR" sz="1800" dirty="0" smtClean="0"/>
              <a:t>diversos profissionais </a:t>
            </a:r>
            <a:r>
              <a:rPr lang="pt-BR" sz="1800" dirty="0"/>
              <a:t>e setores das organizações, na esperança de que </a:t>
            </a:r>
            <a:r>
              <a:rPr lang="pt-BR" sz="1800" b="1" u="sng" dirty="0"/>
              <a:t>consensos sejam gerados </a:t>
            </a:r>
            <a:r>
              <a:rPr lang="pt-BR" sz="1800" b="1" u="sng" dirty="0" smtClean="0"/>
              <a:t> </a:t>
            </a:r>
            <a:r>
              <a:rPr lang="pt-BR" sz="1800" dirty="0" smtClean="0"/>
              <a:t> a </a:t>
            </a:r>
            <a:r>
              <a:rPr lang="pt-BR" sz="1800" dirty="0"/>
              <a:t>partir das reuniões, para a definição da melhor solução ou para a descoberta de </a:t>
            </a:r>
            <a:r>
              <a:rPr lang="pt-BR" sz="1800" dirty="0" smtClean="0"/>
              <a:t>novos caminhos</a:t>
            </a:r>
            <a:r>
              <a:rPr lang="pt-BR" sz="1800" dirty="0"/>
              <a:t>, </a:t>
            </a:r>
            <a:r>
              <a:rPr lang="pt-BR" sz="1800" b="1" dirty="0"/>
              <a:t>criativos e inovadores</a:t>
            </a:r>
            <a:r>
              <a:rPr lang="pt-BR" sz="1800" dirty="0"/>
              <a:t>, para os mais diferentes </a:t>
            </a:r>
            <a:r>
              <a:rPr lang="pt-BR" sz="1800" dirty="0" smtClean="0"/>
              <a:t>negócios.</a:t>
            </a:r>
          </a:p>
          <a:p>
            <a:pPr algn="just">
              <a:lnSpc>
                <a:spcPct val="150000"/>
              </a:lnSpc>
            </a:pPr>
            <a:endParaRPr lang="pt-BR" sz="1000" dirty="0"/>
          </a:p>
          <a:p>
            <a:pPr algn="just">
              <a:lnSpc>
                <a:spcPct val="150000"/>
              </a:lnSpc>
            </a:pPr>
            <a:r>
              <a:rPr lang="pt-BR" sz="1800" dirty="0"/>
              <a:t>Através das reuniões pode-se agilizar soluções com </a:t>
            </a:r>
            <a:r>
              <a:rPr lang="pt-BR" sz="1800" b="1" dirty="0"/>
              <a:t>diminuição dos riscos</a:t>
            </a:r>
            <a:r>
              <a:rPr lang="pt-BR" sz="1800" dirty="0"/>
              <a:t>. Não refletir sobre tais constatações significa aumentar o </a:t>
            </a:r>
            <a:r>
              <a:rPr lang="pt-BR" sz="1800" b="1" dirty="0"/>
              <a:t>mau humor</a:t>
            </a:r>
            <a:r>
              <a:rPr lang="pt-BR" sz="1800" dirty="0"/>
              <a:t>, diminuir a </a:t>
            </a:r>
            <a:r>
              <a:rPr lang="pt-BR" sz="1800" b="1" dirty="0"/>
              <a:t>produtividade</a:t>
            </a:r>
            <a:r>
              <a:rPr lang="pt-BR" sz="1800" dirty="0"/>
              <a:t>, inibir a </a:t>
            </a:r>
            <a:r>
              <a:rPr lang="pt-BR" sz="1800" b="1" dirty="0"/>
              <a:t>criatividade</a:t>
            </a:r>
            <a:r>
              <a:rPr lang="pt-BR" sz="1800" dirty="0"/>
              <a:t>, acelerar o  </a:t>
            </a:r>
            <a:r>
              <a:rPr lang="pt-BR" sz="1800" b="1" dirty="0"/>
              <a:t>"stress"</a:t>
            </a:r>
            <a:r>
              <a:rPr lang="pt-BR" sz="1800" dirty="0"/>
              <a:t>,</a:t>
            </a:r>
            <a:r>
              <a:rPr lang="pt-BR" sz="1800" b="1" dirty="0"/>
              <a:t> </a:t>
            </a:r>
            <a:r>
              <a:rPr lang="pt-BR" sz="1800" dirty="0"/>
              <a:t>enfim, perder qualidade de vida. Isolar-se, centralizar demasiadamente inúmeros projetos e adiar decisões eminentemente coletivas pode representar a perda de oportunidades ou do timing para a tomada de decisões vitais para ao </a:t>
            </a:r>
            <a:r>
              <a:rPr lang="pt-BR" sz="1800" b="1" dirty="0"/>
              <a:t>progresso da organização</a:t>
            </a:r>
            <a:r>
              <a:rPr lang="pt-BR" sz="18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 smtClean="0"/>
          </a:p>
        </p:txBody>
      </p:sp>
      <p:cxnSp>
        <p:nvCxnSpPr>
          <p:cNvPr id="21507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1508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1509" name="Retângulo de cantos arredondados 2"/>
          <p:cNvSpPr>
            <a:spLocks noChangeArrowheads="1"/>
          </p:cNvSpPr>
          <p:nvPr/>
        </p:nvSpPr>
        <p:spPr bwMode="auto">
          <a:xfrm>
            <a:off x="638175" y="1287463"/>
            <a:ext cx="5691188" cy="962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69875" indent="-269875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446088" algn="l"/>
                <a:tab pos="515938" algn="l"/>
                <a:tab pos="539750" algn="l"/>
                <a:tab pos="984250" algn="l"/>
              </a:tabLst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6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3721190" cy="335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REUNIÕES DE TRABALHO COMO FATOR ESTRATÉGICO</a:t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>- HORÁRIOS-</a:t>
            </a:r>
            <a:endParaRPr lang="pt-BR" sz="2000" b="1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51920" y="1124744"/>
            <a:ext cx="6574528" cy="120362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600" dirty="0"/>
              <a:t>Para começar, toda reunião deve ser convocada com a </a:t>
            </a:r>
            <a:r>
              <a:rPr lang="pt-BR" sz="1600" b="1" dirty="0"/>
              <a:t>devida antecedência</a:t>
            </a:r>
            <a:r>
              <a:rPr lang="pt-BR" sz="1600" dirty="0"/>
              <a:t> e ter o seu tempo de duração limitado. O </a:t>
            </a:r>
            <a:r>
              <a:rPr lang="pt-BR" sz="1600" b="1" dirty="0"/>
              <a:t>horário escolhido</a:t>
            </a:r>
            <a:r>
              <a:rPr lang="pt-BR" sz="1600" dirty="0"/>
              <a:t> também é fundamental. </a:t>
            </a:r>
            <a:r>
              <a:rPr lang="pt-BR" sz="1600" b="1" dirty="0"/>
              <a:t>Nada de reuniões logo após o almoço</a:t>
            </a:r>
            <a:r>
              <a:rPr lang="pt-BR" sz="1600" dirty="0"/>
              <a:t> ou numa sexta-feira no final do expediente</a:t>
            </a:r>
            <a:r>
              <a:rPr lang="pt-BR" sz="16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>
                <a:hlinkClick r:id="rId4" tooltip="Estudos"/>
              </a:rPr>
              <a:t>Estudos</a:t>
            </a:r>
            <a:r>
              <a:rPr lang="pt-BR" sz="1600" dirty="0"/>
              <a:t> comprovaram cientificamente que as pessoas </a:t>
            </a:r>
            <a:r>
              <a:rPr lang="pt-BR" sz="1600" b="1" dirty="0"/>
              <a:t>produzem muito abaixo da média</a:t>
            </a:r>
            <a:r>
              <a:rPr lang="pt-BR" sz="1600" dirty="0"/>
              <a:t> nesses horários</a:t>
            </a:r>
            <a:r>
              <a:rPr lang="pt-BR" sz="16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 smtClean="0"/>
              <a:t>É importante que o tempo </a:t>
            </a:r>
            <a:r>
              <a:rPr lang="pt-BR" sz="1600" dirty="0"/>
              <a:t>de duração seja definido </a:t>
            </a:r>
            <a:r>
              <a:rPr lang="pt-BR" sz="1600" b="1" dirty="0"/>
              <a:t>antes</a:t>
            </a:r>
            <a:r>
              <a:rPr lang="pt-BR" sz="1600" dirty="0"/>
              <a:t> do encontro. Isso facilita a organização da agenda de </a:t>
            </a:r>
            <a:r>
              <a:rPr lang="pt-BR" sz="1600" b="1" dirty="0"/>
              <a:t>todos</a:t>
            </a:r>
            <a:r>
              <a:rPr lang="pt-BR" sz="1600" dirty="0"/>
              <a:t> os </a:t>
            </a:r>
            <a:r>
              <a:rPr lang="pt-BR" sz="1600" dirty="0" smtClean="0"/>
              <a:t>participantes.</a:t>
            </a:r>
            <a:endParaRPr lang="pt-BR" sz="16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/>
          </a:p>
        </p:txBody>
      </p:sp>
      <p:cxnSp>
        <p:nvCxnSpPr>
          <p:cNvPr id="23555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3556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27791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REUNIÕES DE TRABALHO COMO FATOR </a:t>
            </a:r>
            <a:r>
              <a:rPr lang="pt-BR" sz="2000" b="1" dirty="0" smtClean="0">
                <a:solidFill>
                  <a:schemeClr val="tx1"/>
                </a:solidFill>
              </a:rPr>
              <a:t>ESTRATÉGICO</a:t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>-DICAS: FOCO E OBJETIVIDADE-</a:t>
            </a:r>
            <a:r>
              <a:rPr lang="pt-BR" sz="2000" b="1" dirty="0">
                <a:solidFill>
                  <a:schemeClr val="tx1"/>
                </a:solidFill>
              </a:rPr>
              <a:t/>
            </a:r>
            <a:br>
              <a:rPr lang="pt-BR" sz="2000" b="1" dirty="0">
                <a:solidFill>
                  <a:schemeClr val="tx1"/>
                </a:solidFill>
              </a:rPr>
            </a:br>
            <a:endParaRPr lang="pt-BR" sz="2000" b="1" kern="1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878870" y="1196752"/>
            <a:ext cx="7416800" cy="9350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dirty="0" smtClean="0"/>
              <a:t>Um passo fundamental </a:t>
            </a:r>
            <a:r>
              <a:rPr lang="pt-BR" sz="1800" dirty="0"/>
              <a:t>é definir o </a:t>
            </a:r>
            <a:r>
              <a:rPr lang="pt-BR" sz="1800" b="1" dirty="0"/>
              <a:t>foco</a:t>
            </a:r>
            <a:r>
              <a:rPr lang="pt-BR" sz="1800" dirty="0"/>
              <a:t> da reunião: quais os assuntos serão discutidos e quem se encarregará de cada </a:t>
            </a:r>
            <a:r>
              <a:rPr lang="pt-BR" sz="1800" b="1" dirty="0"/>
              <a:t>tópico</a:t>
            </a:r>
            <a:r>
              <a:rPr lang="pt-BR" sz="1800" dirty="0"/>
              <a:t>. As pessoas envolvidas devem saber o que irão fazer, para se </a:t>
            </a:r>
            <a:r>
              <a:rPr lang="pt-BR" sz="1800" b="1" dirty="0"/>
              <a:t>preparem</a:t>
            </a:r>
            <a:r>
              <a:rPr lang="pt-BR" sz="1800" dirty="0"/>
              <a:t>. Tudo precisa estar à mão, para que o </a:t>
            </a:r>
            <a:r>
              <a:rPr lang="pt-BR" sz="1800" b="1" dirty="0"/>
              <a:t>tempo</a:t>
            </a:r>
            <a:r>
              <a:rPr lang="pt-BR" sz="1800" dirty="0"/>
              <a:t> seja bem </a:t>
            </a:r>
            <a:r>
              <a:rPr lang="pt-BR" sz="1800" dirty="0" smtClean="0"/>
              <a:t>aproveitado</a:t>
            </a:r>
            <a:r>
              <a:rPr lang="pt-BR" sz="2400" dirty="0" smtClean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dirty="0" smtClean="0"/>
              <a:t>Outras </a:t>
            </a:r>
            <a:r>
              <a:rPr lang="pt-BR" sz="1800" dirty="0"/>
              <a:t>regras de comportamento, essenciais para todas as situações profissionais, precisam ser seguidas: saber </a:t>
            </a:r>
            <a:r>
              <a:rPr lang="pt-BR" sz="1800" b="1" dirty="0"/>
              <a:t>ouvir</a:t>
            </a:r>
            <a:r>
              <a:rPr lang="pt-BR" sz="1800" dirty="0"/>
              <a:t>, evitar </a:t>
            </a:r>
            <a:r>
              <a:rPr lang="pt-BR" sz="1800" b="1" dirty="0"/>
              <a:t>interromper</a:t>
            </a:r>
            <a:r>
              <a:rPr lang="pt-BR" sz="1800" dirty="0"/>
              <a:t> outras pessoas, saber quando se colocar, falar com base em </a:t>
            </a:r>
            <a:r>
              <a:rPr lang="pt-BR" sz="1800" b="1" dirty="0"/>
              <a:t>fatos e dados </a:t>
            </a:r>
            <a:r>
              <a:rPr lang="pt-BR" sz="1800" dirty="0"/>
              <a:t>e não apenas em opiniões e </a:t>
            </a:r>
            <a:r>
              <a:rPr lang="pt-BR" sz="1800" b="1" dirty="0"/>
              <a:t>evitar o uso de celulares </a:t>
            </a:r>
            <a:r>
              <a:rPr lang="pt-BR" sz="1800" dirty="0"/>
              <a:t>enquanto alguém fala.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cxnSp>
        <p:nvCxnSpPr>
          <p:cNvPr id="24579" name="Straight Connector 169"/>
          <p:cNvCxnSpPr>
            <a:cxnSpLocks noChangeShapeType="1"/>
          </p:cNvCxnSpPr>
          <p:nvPr/>
        </p:nvCxnSpPr>
        <p:spPr bwMode="auto">
          <a:xfrm flipV="1">
            <a:off x="-3631862" y="1828799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4580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36" y="4853512"/>
            <a:ext cx="2009418" cy="167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72400" cy="504055"/>
          </a:xfrm>
        </p:spPr>
        <p:txBody>
          <a:bodyPr/>
          <a:lstStyle/>
          <a:p>
            <a:r>
              <a:rPr lang="pt-BR" sz="2000" b="1" dirty="0">
                <a:solidFill>
                  <a:schemeClr val="tx1"/>
                </a:solidFill>
              </a:rPr>
              <a:t>REUNIÕES DE TRABALHO COMO FATOR ESTRATÉGICO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>-DICAS: EXPOSIÇÃO PESSOAL-</a:t>
            </a:r>
            <a:r>
              <a:rPr lang="pt-BR" sz="2000" b="1" dirty="0">
                <a:solidFill>
                  <a:schemeClr val="tx1"/>
                </a:solidFill>
              </a:rPr>
              <a:t/>
            </a:r>
            <a:br>
              <a:rPr lang="pt-BR" sz="2000" b="1" dirty="0">
                <a:solidFill>
                  <a:schemeClr val="tx1"/>
                </a:solidFill>
              </a:rPr>
            </a:br>
            <a:endParaRPr lang="pt-BR" sz="2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899592" y="1196752"/>
            <a:ext cx="7416800" cy="9350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600" dirty="0" smtClean="0"/>
              <a:t>Acredite </a:t>
            </a:r>
            <a:r>
              <a:rPr lang="pt-BR" sz="1600" dirty="0"/>
              <a:t>que uma reunião interna de trabalho é uma situação de alta exposição. Neste aspecto cuide da sua </a:t>
            </a:r>
            <a:r>
              <a:rPr lang="pt-BR" sz="1600" b="1" dirty="0"/>
              <a:t>aparência</a:t>
            </a:r>
            <a:r>
              <a:rPr lang="pt-BR" sz="1600" dirty="0"/>
              <a:t> pessoal e fique </a:t>
            </a:r>
            <a:r>
              <a:rPr lang="pt-BR" sz="1600" b="1" dirty="0"/>
              <a:t>atento</a:t>
            </a:r>
            <a:r>
              <a:rPr lang="pt-BR" sz="1600" dirty="0"/>
              <a:t> para não ocorrer gafes de maneira a fazer um participante ficar em situação constrangedora, do tipo: aparecer usando uma roupa social enquanto todos estão usando roupas esportivas. Não há nada de errado, se você desejar informar na convocação da reunião o traje apropriado que os participantes devem estar </a:t>
            </a:r>
            <a:r>
              <a:rPr lang="pt-BR" sz="1600" dirty="0" smtClean="0"/>
              <a:t>usando.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6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36726"/>
            <a:ext cx="3024336" cy="2299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1800" dirty="0">
                <a:solidFill>
                  <a:schemeClr val="tx1"/>
                </a:solidFill>
              </a:rPr>
              <a:t>REUNIÕES DE TRABALHO COMO FATOR ESTRATÉGICO</a:t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>-DICAS: EGOCENTRISMO-</a:t>
            </a:r>
            <a:endParaRPr lang="pt-BR" sz="1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dirty="0" smtClean="0"/>
              <a:t>Não </a:t>
            </a:r>
            <a:r>
              <a:rPr lang="pt-BR" sz="1800" dirty="0"/>
              <a:t>tente transformar o egocentrismo em uma barreira para novas </a:t>
            </a:r>
            <a:r>
              <a:rPr lang="pt-BR" sz="1800" dirty="0" smtClean="0"/>
              <a:t>ideias, </a:t>
            </a:r>
            <a:r>
              <a:rPr lang="pt-BR" sz="1800" dirty="0"/>
              <a:t>sugestões de melhoria e opiniões de seus colegas. Convém não esquecer que as outras pessoas têm enorme vontade de apresentar </a:t>
            </a:r>
            <a:r>
              <a:rPr lang="pt-BR" sz="1800" b="1" dirty="0"/>
              <a:t>seu parecer</a:t>
            </a:r>
            <a:r>
              <a:rPr lang="pt-BR" sz="1800" dirty="0"/>
              <a:t>, assim como você os tem. Por isso é importante não</a:t>
            </a:r>
            <a:r>
              <a:rPr lang="pt-BR" sz="1800" b="1" dirty="0"/>
              <a:t> expor </a:t>
            </a:r>
            <a:r>
              <a:rPr lang="pt-BR" sz="1800" dirty="0"/>
              <a:t>o egocentrismo de maneira radical ou evidente, mas </a:t>
            </a:r>
            <a:r>
              <a:rPr lang="pt-BR" sz="1800" b="1" dirty="0"/>
              <a:t>compreendendo</a:t>
            </a:r>
            <a:r>
              <a:rPr lang="pt-BR" sz="1800" dirty="0"/>
              <a:t> e se fazendo compreender, afirmando quando possível: "estou de acordo, entretanto gostaria de observar que..."</a:t>
            </a:r>
          </a:p>
        </p:txBody>
      </p:sp>
      <p:sp>
        <p:nvSpPr>
          <p:cNvPr id="4" name="AutoShape 2" descr="http://levantar.com.br/wp-content/uploads/2011/03/EGOCENTRIC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30480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2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72400" cy="504055"/>
          </a:xfrm>
        </p:spPr>
        <p:txBody>
          <a:bodyPr/>
          <a:lstStyle/>
          <a:p>
            <a:r>
              <a:rPr lang="pt-BR" sz="2000" b="1" dirty="0">
                <a:solidFill>
                  <a:schemeClr val="tx1"/>
                </a:solidFill>
              </a:rPr>
              <a:t>REUNIÕES DE TRABALHO COMO FATOR ESTRATÉGICO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>-DICAS: PROFISSIONALISMO-</a:t>
            </a:r>
            <a:endParaRPr lang="pt-BR" sz="2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899592" y="1412776"/>
            <a:ext cx="7416800" cy="935037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dirty="0" smtClean="0"/>
              <a:t>Se </a:t>
            </a:r>
            <a:r>
              <a:rPr lang="pt-BR" sz="1800" dirty="0"/>
              <a:t>por algum motivo for preciso discordar de algum companheiro durante a reunião, seja claro, dizendo que não concorda com a </a:t>
            </a:r>
            <a:r>
              <a:rPr lang="pt-BR" sz="1800" dirty="0" smtClean="0"/>
              <a:t>ideia </a:t>
            </a:r>
            <a:r>
              <a:rPr lang="pt-BR" sz="1800" dirty="0"/>
              <a:t>ou com a sugestão apresentada. Jamais discorde da pessoa, mas sim do que ela acabou de apresentar. </a:t>
            </a:r>
            <a:endParaRPr lang="pt-BR" sz="1800" dirty="0" smtClean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 smtClean="0"/>
              <a:t>Desta </a:t>
            </a:r>
            <a:r>
              <a:rPr lang="pt-BR" sz="1800" dirty="0"/>
              <a:t>forma, tente se manter com uma</a:t>
            </a:r>
            <a:r>
              <a:rPr lang="pt-BR" sz="1800" b="1" dirty="0"/>
              <a:t> postura </a:t>
            </a:r>
            <a:r>
              <a:rPr lang="pt-BR" sz="1800" dirty="0"/>
              <a:t>que demonstre </a:t>
            </a:r>
            <a:r>
              <a:rPr lang="pt-BR" sz="1800" b="1" dirty="0"/>
              <a:t>conhecer</a:t>
            </a:r>
            <a:r>
              <a:rPr lang="pt-BR" sz="1800" dirty="0"/>
              <a:t> os assuntos em questão, tendo </a:t>
            </a:r>
            <a:r>
              <a:rPr lang="pt-BR" sz="1800" dirty="0" smtClean="0"/>
              <a:t>ideias </a:t>
            </a:r>
            <a:r>
              <a:rPr lang="pt-BR" sz="1800" dirty="0"/>
              <a:t>próprias. Contribua com </a:t>
            </a:r>
            <a:r>
              <a:rPr lang="pt-BR" sz="1800" b="1" dirty="0"/>
              <a:t>sugestões positivas </a:t>
            </a:r>
            <a:r>
              <a:rPr lang="pt-BR" sz="1800" dirty="0"/>
              <a:t>prestando muita </a:t>
            </a:r>
            <a:r>
              <a:rPr lang="pt-BR" sz="1800" b="1" dirty="0"/>
              <a:t>atenção</a:t>
            </a:r>
            <a:r>
              <a:rPr lang="pt-BR" sz="1800" dirty="0"/>
              <a:t> a todos os comentários dos demais participantes. </a:t>
            </a:r>
            <a:endParaRPr lang="pt-BR" sz="1800" dirty="0" smtClean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 smtClean="0"/>
              <a:t>Jamais </a:t>
            </a:r>
            <a:r>
              <a:rPr lang="pt-BR" sz="1800" dirty="0"/>
              <a:t>busque falar com o colega que está ao seu lado, enquanto outra pessoa conduz a reunião. Ao ser convidado a apresentar uma resposta seja </a:t>
            </a:r>
            <a:r>
              <a:rPr lang="pt-BR" sz="1800" b="1" dirty="0"/>
              <a:t>objetivo, claro e condizente </a:t>
            </a:r>
            <a:r>
              <a:rPr lang="pt-BR" sz="1800" dirty="0"/>
              <a:t>com assunto em pauta.</a:t>
            </a:r>
          </a:p>
        </p:txBody>
      </p:sp>
    </p:spTree>
    <p:extLst>
      <p:ext uri="{BB962C8B-B14F-4D97-AF65-F5344CB8AC3E}">
        <p14:creationId xmlns:p14="http://schemas.microsoft.com/office/powerpoint/2010/main" val="19908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72400" cy="504055"/>
          </a:xfrm>
        </p:spPr>
        <p:txBody>
          <a:bodyPr/>
          <a:lstStyle/>
          <a:p>
            <a:r>
              <a:rPr lang="pt-BR" sz="2000" b="1" dirty="0">
                <a:solidFill>
                  <a:schemeClr val="tx1"/>
                </a:solidFill>
              </a:rPr>
              <a:t>REUNIÕES DE TRABALHO COMO FATOR ESTRATÉGICO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>-RESULTADOS-</a:t>
            </a:r>
            <a:endParaRPr lang="pt-BR" sz="2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912600" y="1196752"/>
            <a:ext cx="7416800" cy="9350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dirty="0"/>
              <a:t>Como a pior decisão é não adotar decisão alguma, a participação com sugestões, opiniões e apontamentos durante uma reunião de trabalho revela interesse pelo assunto, permitindo ao líder constatar pró-atividade em gerar </a:t>
            </a:r>
            <a:r>
              <a:rPr lang="pt-BR" sz="1800" b="1" dirty="0"/>
              <a:t>resultados</a:t>
            </a:r>
            <a:r>
              <a:rPr lang="pt-BR" sz="18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dirty="0" smtClean="0"/>
              <a:t>Os </a:t>
            </a:r>
            <a:r>
              <a:rPr lang="pt-BR" sz="1800" dirty="0" smtClean="0"/>
              <a:t>resultados de uma </a:t>
            </a:r>
            <a:r>
              <a:rPr lang="pt-BR" sz="1800" b="1" dirty="0" smtClean="0"/>
              <a:t>reunião bem-sucedida </a:t>
            </a:r>
            <a:r>
              <a:rPr lang="pt-BR" sz="1800" dirty="0" smtClean="0"/>
              <a:t>são facilmente visualizados no </a:t>
            </a:r>
            <a:r>
              <a:rPr lang="pt-BR" sz="1800" b="1" dirty="0" smtClean="0"/>
              <a:t>cotidiano</a:t>
            </a:r>
            <a:r>
              <a:rPr lang="pt-BR" sz="1800" dirty="0" smtClean="0"/>
              <a:t> pós-encontro, observa-se que até mesmo o </a:t>
            </a:r>
            <a:r>
              <a:rPr lang="pt-BR" sz="1800" b="1" dirty="0" smtClean="0"/>
              <a:t>fator motivacional </a:t>
            </a:r>
            <a:r>
              <a:rPr lang="pt-BR" sz="1800" dirty="0" smtClean="0"/>
              <a:t>dos colaboradores é aumentado, </a:t>
            </a:r>
            <a:r>
              <a:rPr lang="pt-BR" sz="1800" dirty="0" smtClean="0"/>
              <a:t>ideias </a:t>
            </a:r>
            <a:r>
              <a:rPr lang="pt-BR" sz="1800" dirty="0" smtClean="0"/>
              <a:t>são alinhadas e consensos são gerados, tornando o ambiente de trabalho mais produtivo e dinâmico.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0" y="4553287"/>
            <a:ext cx="264318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Padrão Place (new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Padrão Place (new)</Template>
  <TotalTime>1019</TotalTime>
  <Words>707</Words>
  <Application>Microsoft Office PowerPoint</Application>
  <PresentationFormat>Apresentação na tela (4:3)</PresentationFormat>
  <Paragraphs>27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Apresentação Padrão Place (new)</vt:lpstr>
      <vt:lpstr>Apresentação do PowerPoint</vt:lpstr>
      <vt:lpstr>REUNIÕES DE TRABALHO COMO FATOR ESTRATÉGICO </vt:lpstr>
      <vt:lpstr>REUNIÕES DE TRABALHO COMO FATOR ESTRATÉGICO - HORÁRIOS-</vt:lpstr>
      <vt:lpstr>REUNIÕES DE TRABALHO COMO FATOR ESTRATÉGICO -DICAS: FOCO E OBJETIVIDADE- </vt:lpstr>
      <vt:lpstr>REUNIÕES DE TRABALHO COMO FATOR ESTRATÉGICO -DICAS: EXPOSIÇÃO PESSOAL- </vt:lpstr>
      <vt:lpstr>REUNIÕES DE TRABALHO COMO FATOR ESTRATÉGICO -DICAS: EGOCENTRISMO-</vt:lpstr>
      <vt:lpstr>REUNIÕES DE TRABALHO COMO FATOR ESTRATÉGICO -DICAS: PROFISSIONALISMO-</vt:lpstr>
      <vt:lpstr>REUNIÕES DE TRABALHO COMO FATOR ESTRATÉGICO -RESULTADOS-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Heitor</dc:creator>
  <cp:lastModifiedBy>Éder 7994</cp:lastModifiedBy>
  <cp:revision>87</cp:revision>
  <dcterms:created xsi:type="dcterms:W3CDTF">2011-02-25T14:28:21Z</dcterms:created>
  <dcterms:modified xsi:type="dcterms:W3CDTF">2011-08-29T14:40:56Z</dcterms:modified>
</cp:coreProperties>
</file>