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  <p:sldMasterId id="2147483676" r:id="rId3"/>
    <p:sldMasterId id="2147483687" r:id="rId4"/>
    <p:sldMasterId id="2147483691" r:id="rId5"/>
  </p:sldMasterIdLst>
  <p:notesMasterIdLst>
    <p:notesMasterId r:id="rId33"/>
  </p:notesMasterIdLst>
  <p:handoutMasterIdLst>
    <p:handoutMasterId r:id="rId34"/>
  </p:handoutMasterIdLst>
  <p:sldIdLst>
    <p:sldId id="858" r:id="rId6"/>
    <p:sldId id="861" r:id="rId7"/>
    <p:sldId id="856" r:id="rId8"/>
    <p:sldId id="857" r:id="rId9"/>
    <p:sldId id="803" r:id="rId10"/>
    <p:sldId id="834" r:id="rId11"/>
    <p:sldId id="835" r:id="rId12"/>
    <p:sldId id="836" r:id="rId13"/>
    <p:sldId id="837" r:id="rId14"/>
    <p:sldId id="838" r:id="rId15"/>
    <p:sldId id="839" r:id="rId16"/>
    <p:sldId id="840" r:id="rId17"/>
    <p:sldId id="841" r:id="rId18"/>
    <p:sldId id="842" r:id="rId19"/>
    <p:sldId id="843" r:id="rId20"/>
    <p:sldId id="844" r:id="rId21"/>
    <p:sldId id="845" r:id="rId22"/>
    <p:sldId id="846" r:id="rId23"/>
    <p:sldId id="847" r:id="rId24"/>
    <p:sldId id="848" r:id="rId25"/>
    <p:sldId id="850" r:id="rId26"/>
    <p:sldId id="851" r:id="rId27"/>
    <p:sldId id="849" r:id="rId28"/>
    <p:sldId id="852" r:id="rId29"/>
    <p:sldId id="853" r:id="rId30"/>
    <p:sldId id="855" r:id="rId31"/>
    <p:sldId id="854" r:id="rId32"/>
  </p:sldIdLst>
  <p:sldSz cx="10077450" cy="7735888"/>
  <p:notesSz cx="7099300" cy="10234613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3399"/>
    <a:srgbClr val="5F5F5F"/>
    <a:srgbClr val="DDDDDD"/>
    <a:srgbClr val="FF0000"/>
    <a:srgbClr val="FFFF66"/>
    <a:srgbClr val="CC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4" autoAdjust="0"/>
    <p:restoredTop sz="94595" autoAdjust="0"/>
  </p:normalViewPr>
  <p:slideViewPr>
    <p:cSldViewPr snapToGrid="0">
      <p:cViewPr>
        <p:scale>
          <a:sx n="66" d="100"/>
          <a:sy n="66" d="100"/>
        </p:scale>
        <p:origin x="-1170" y="-120"/>
      </p:cViewPr>
      <p:guideLst>
        <p:guide orient="horz" pos="2436"/>
        <p:guide pos="31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defRPr sz="1300"/>
            </a:lvl1pPr>
          </a:lstStyle>
          <a:p>
            <a:endParaRPr lang="pt-B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/>
            </a:lvl1pPr>
          </a:lstStyle>
          <a:p>
            <a:endParaRPr lang="pt-BR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defRPr sz="1300"/>
            </a:lvl1pPr>
          </a:lstStyle>
          <a:p>
            <a:endParaRPr lang="pt-BR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/>
            </a:lvl1pPr>
          </a:lstStyle>
          <a:p>
            <a:fld id="{0DA6DA2E-B576-4703-A586-D8AA2760AFA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396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defRPr sz="1300"/>
            </a:lvl1pPr>
          </a:lstStyle>
          <a:p>
            <a:endParaRPr lang="pt-B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/>
            </a:lvl1pPr>
          </a:lstStyle>
          <a:p>
            <a:endParaRPr lang="pt-BR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0925" y="768350"/>
            <a:ext cx="499903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defRPr sz="1300"/>
            </a:lvl1pPr>
          </a:lstStyle>
          <a:p>
            <a:endParaRPr lang="pt-B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/>
            </a:lvl1pPr>
          </a:lstStyle>
          <a:p>
            <a:fld id="{61BBA8A9-1E75-4E56-B65D-8ECF40CDA16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65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768350"/>
            <a:ext cx="4997450" cy="3836988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768350"/>
            <a:ext cx="4997450" cy="3836988"/>
          </a:xfrm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768350"/>
            <a:ext cx="4997450" cy="3836988"/>
          </a:xfrm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768350"/>
            <a:ext cx="4997450" cy="3836988"/>
          </a:xfrm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768350"/>
            <a:ext cx="4997450" cy="3836988"/>
          </a:xfrm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768350"/>
            <a:ext cx="4997450" cy="3836988"/>
          </a:xfrm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768350"/>
            <a:ext cx="4997450" cy="3836988"/>
          </a:xfrm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768350"/>
            <a:ext cx="4997450" cy="3836988"/>
          </a:xfrm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768350"/>
            <a:ext cx="4997450" cy="3836988"/>
          </a:xfrm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768350"/>
            <a:ext cx="4997450" cy="3836988"/>
          </a:xfrm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768350"/>
            <a:ext cx="4997450" cy="3836988"/>
          </a:xfrm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768350"/>
            <a:ext cx="4997450" cy="3836988"/>
          </a:xfrm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768350"/>
            <a:ext cx="4997450" cy="3836988"/>
          </a:xfrm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768350"/>
            <a:ext cx="4997450" cy="3836988"/>
          </a:xfrm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768350"/>
            <a:ext cx="4997450" cy="3836988"/>
          </a:xfrm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768350"/>
            <a:ext cx="4997450" cy="3836988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768350"/>
            <a:ext cx="4997450" cy="3836988"/>
          </a:xfrm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768350"/>
            <a:ext cx="4997450" cy="3836988"/>
          </a:xfrm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768350"/>
            <a:ext cx="4997450" cy="3836988"/>
          </a:xfrm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768350"/>
            <a:ext cx="4997450" cy="3836988"/>
          </a:xfrm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768350"/>
            <a:ext cx="4997450" cy="3836988"/>
          </a:xfrm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768350"/>
            <a:ext cx="4997450" cy="3836988"/>
          </a:xfrm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403475"/>
            <a:ext cx="8566150" cy="165735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1300" y="4383088"/>
            <a:ext cx="7054850" cy="19780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8FCA1-1615-4CD7-973C-E6A137D25A3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26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5877E-E0BA-4112-9BD7-3B6C408B333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40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59650" y="204788"/>
            <a:ext cx="1962150" cy="65182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68438" y="204788"/>
            <a:ext cx="5738812" cy="65182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0EE1B-14A1-41E2-8297-5428716070E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128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468438" y="204788"/>
            <a:ext cx="7853362" cy="65182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388E6-5E39-4351-BC4C-35BFC7E785B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95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198438" y="946150"/>
            <a:ext cx="9602787" cy="56673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468438" y="2081213"/>
            <a:ext cx="3849687" cy="2244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470525" y="2081213"/>
            <a:ext cx="3851275" cy="2244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1468438" y="4478338"/>
            <a:ext cx="3849687" cy="2244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70525" y="4478338"/>
            <a:ext cx="3851275" cy="2244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5F0BD-1667-4133-BC46-4FE05A6DF9F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147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403475"/>
            <a:ext cx="8566150" cy="16573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1300" y="4383088"/>
            <a:ext cx="7054850" cy="19780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61056B-429D-4293-BBED-1AF234B88F8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291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3B48BF-E3F0-4B9E-8BEC-11F6D75C64A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766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5338" y="4970463"/>
            <a:ext cx="8566150" cy="15367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5338" y="3278188"/>
            <a:ext cx="8566150" cy="16922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2F612C-8EE5-4ADD-834F-833E98441EC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307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68438" y="2081213"/>
            <a:ext cx="3849687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70525" y="2081213"/>
            <a:ext cx="3851275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4B47D1-2942-4422-A4DC-F7597F60B53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674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9070975" cy="12890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3238" y="1731963"/>
            <a:ext cx="4452937" cy="720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238" y="2452688"/>
            <a:ext cx="4452937" cy="4457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19688" y="1731963"/>
            <a:ext cx="4454525" cy="720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19688" y="2452688"/>
            <a:ext cx="4454525" cy="4457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EEA156-00BD-4FCA-8722-4592CBDF200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66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5460B0-F2B3-4B98-B36E-37788738A59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3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3F272-5899-43CB-80EF-971D411CFA3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246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CF1575-3D52-4537-AE91-A8ECEFF198E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1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7975"/>
            <a:ext cx="3316287" cy="1311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0175" y="307975"/>
            <a:ext cx="5634038" cy="660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3238" y="1619250"/>
            <a:ext cx="3316287" cy="5291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9FAAFC-CAA6-406F-8AF0-5EBAE5E518F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646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4850" y="5414963"/>
            <a:ext cx="6046788" cy="6397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4850" y="690563"/>
            <a:ext cx="6046788" cy="4641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4850" y="6054725"/>
            <a:ext cx="6046788" cy="908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EAA9BD-FBDF-4569-A06A-6FC86A2EB77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19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F3282B-546B-452A-B0C6-F1754C9EE00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157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59650" y="204788"/>
            <a:ext cx="1962150" cy="65182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68438" y="204788"/>
            <a:ext cx="5738812" cy="65182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19B3DF-7A37-4200-ADD7-A770C12C8A1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771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29502" y="375240"/>
            <a:ext cx="8565833" cy="568579"/>
          </a:xfrm>
          <a:prstGeom prst="rect">
            <a:avLst/>
          </a:prstGeom>
        </p:spPr>
        <p:txBody>
          <a:bodyPr lIns="101782" tIns="50891" rIns="101782" bIns="50891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991999" y="1756693"/>
            <a:ext cx="8173932" cy="1054730"/>
          </a:xfrm>
          <a:prstGeom prst="rect">
            <a:avLst/>
          </a:prstGeom>
        </p:spPr>
        <p:txBody>
          <a:bodyPr lIns="101782" tIns="50891" rIns="101782" bIns="50891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1"/>
          </p:nvPr>
        </p:nvSpPr>
        <p:spPr>
          <a:xfrm>
            <a:off x="6228425" y="3704990"/>
            <a:ext cx="2937507" cy="2761282"/>
          </a:xfrm>
          <a:prstGeom prst="rect">
            <a:avLst/>
          </a:prstGeom>
        </p:spPr>
        <p:txBody>
          <a:bodyPr lIns="101782" tIns="50891" rIns="101782" bIns="50891"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73" y="309794"/>
            <a:ext cx="9069705" cy="715250"/>
          </a:xfrm>
          <a:prstGeom prst="rect">
            <a:avLst/>
          </a:prstGeom>
        </p:spPr>
        <p:txBody>
          <a:bodyPr lIns="101782" tIns="50891" rIns="101782" bIns="50891"/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5272" y="1431173"/>
            <a:ext cx="9069705" cy="5105329"/>
          </a:xfrm>
          <a:prstGeom prst="rect">
            <a:avLst/>
          </a:prstGeom>
        </p:spPr>
        <p:txBody>
          <a:bodyPr lIns="101782" tIns="50891" rIns="101782" bIns="50891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29502" y="375240"/>
            <a:ext cx="8565833" cy="568579"/>
          </a:xfrm>
          <a:prstGeom prst="rect">
            <a:avLst/>
          </a:prstGeom>
        </p:spPr>
        <p:txBody>
          <a:bodyPr lIns="101782" tIns="50891" rIns="101782" bIns="50891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991999" y="1756693"/>
            <a:ext cx="8173932" cy="1054730"/>
          </a:xfrm>
          <a:prstGeom prst="rect">
            <a:avLst/>
          </a:prstGeom>
        </p:spPr>
        <p:txBody>
          <a:bodyPr lIns="101782" tIns="50891" rIns="101782" bIns="50891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1"/>
          </p:nvPr>
        </p:nvSpPr>
        <p:spPr>
          <a:xfrm>
            <a:off x="6228425" y="3704990"/>
            <a:ext cx="2937507" cy="2761282"/>
          </a:xfrm>
          <a:prstGeom prst="rect">
            <a:avLst/>
          </a:prstGeom>
        </p:spPr>
        <p:txBody>
          <a:bodyPr lIns="101782" tIns="50891" rIns="101782" bIns="50891"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lide de título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29502" y="375240"/>
            <a:ext cx="8565833" cy="568579"/>
          </a:xfrm>
          <a:prstGeom prst="rect">
            <a:avLst/>
          </a:prstGeom>
        </p:spPr>
        <p:txBody>
          <a:bodyPr lIns="101782" tIns="50891" rIns="101782" bIns="50891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991999" y="1756693"/>
            <a:ext cx="8173932" cy="1054730"/>
          </a:xfrm>
          <a:prstGeom prst="rect">
            <a:avLst/>
          </a:prstGeom>
        </p:spPr>
        <p:txBody>
          <a:bodyPr lIns="101782" tIns="50891" rIns="101782" bIns="50891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1"/>
          </p:nvPr>
        </p:nvSpPr>
        <p:spPr>
          <a:xfrm>
            <a:off x="6228425" y="3704990"/>
            <a:ext cx="2937507" cy="2761282"/>
          </a:xfrm>
          <a:prstGeom prst="rect">
            <a:avLst/>
          </a:prstGeom>
        </p:spPr>
        <p:txBody>
          <a:bodyPr lIns="101782" tIns="50891" rIns="101782" bIns="50891"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5338" y="4970463"/>
            <a:ext cx="8566150" cy="15367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5338" y="3278188"/>
            <a:ext cx="8566150" cy="16922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DE6AE-9E83-4903-8D5D-41F959EA2C0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622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lide de título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29502" y="375240"/>
            <a:ext cx="8565833" cy="568579"/>
          </a:xfrm>
          <a:prstGeom prst="rect">
            <a:avLst/>
          </a:prstGeom>
        </p:spPr>
        <p:txBody>
          <a:bodyPr lIns="101782" tIns="50891" rIns="101782" bIns="50891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991999" y="1756693"/>
            <a:ext cx="8173932" cy="1054730"/>
          </a:xfrm>
          <a:prstGeom prst="rect">
            <a:avLst/>
          </a:prstGeom>
        </p:spPr>
        <p:txBody>
          <a:bodyPr lIns="101782" tIns="50891" rIns="101782" bIns="50891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1"/>
          </p:nvPr>
        </p:nvSpPr>
        <p:spPr>
          <a:xfrm>
            <a:off x="6228425" y="3704990"/>
            <a:ext cx="2937507" cy="2761282"/>
          </a:xfrm>
          <a:prstGeom prst="rect">
            <a:avLst/>
          </a:prstGeom>
        </p:spPr>
        <p:txBody>
          <a:bodyPr lIns="101782" tIns="50891" rIns="101782" bIns="50891"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</p:spTree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24775" y="7431088"/>
            <a:ext cx="2352675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30CA122-FDEF-4222-8ECF-C0199802616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284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403475"/>
            <a:ext cx="8566150" cy="165735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1300" y="4383088"/>
            <a:ext cx="7054850" cy="1978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24775" y="7431088"/>
            <a:ext cx="2352675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258FCA1-1615-4CD7-973C-E6A137D25A3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268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2950" y="204788"/>
            <a:ext cx="6508750" cy="56673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68438" y="2081213"/>
            <a:ext cx="3849687" cy="4641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70525" y="2081213"/>
            <a:ext cx="3851275" cy="4641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24775" y="7431088"/>
            <a:ext cx="2352675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0A2CF7B-C2C6-4D89-A563-5DC66561563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9854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29502" y="375240"/>
            <a:ext cx="8565833" cy="568579"/>
          </a:xfrm>
          <a:prstGeom prst="rect">
            <a:avLst/>
          </a:prstGeom>
        </p:spPr>
        <p:txBody>
          <a:bodyPr lIns="101782" tIns="50891" rIns="101782" bIns="50891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991999" y="1756693"/>
            <a:ext cx="8173932" cy="1054730"/>
          </a:xfrm>
          <a:prstGeom prst="rect">
            <a:avLst/>
          </a:prstGeom>
        </p:spPr>
        <p:txBody>
          <a:bodyPr lIns="101782" tIns="50891" rIns="101782" bIns="50891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1"/>
          </p:nvPr>
        </p:nvSpPr>
        <p:spPr>
          <a:xfrm>
            <a:off x="6228425" y="3704990"/>
            <a:ext cx="2937507" cy="2761282"/>
          </a:xfrm>
          <a:prstGeom prst="rect">
            <a:avLst/>
          </a:prstGeom>
        </p:spPr>
        <p:txBody>
          <a:bodyPr lIns="101782" tIns="50891" rIns="101782" bIns="50891"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865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73" y="309794"/>
            <a:ext cx="9069705" cy="715250"/>
          </a:xfrm>
          <a:prstGeom prst="rect">
            <a:avLst/>
          </a:prstGeom>
        </p:spPr>
        <p:txBody>
          <a:bodyPr lIns="101782" tIns="50891" rIns="101782" bIns="50891"/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5272" y="1431173"/>
            <a:ext cx="9069705" cy="5105329"/>
          </a:xfrm>
          <a:prstGeom prst="rect">
            <a:avLst/>
          </a:prstGeom>
        </p:spPr>
        <p:txBody>
          <a:bodyPr lIns="101782" tIns="50891" rIns="101782" bIns="50891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1572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174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9502" y="375240"/>
            <a:ext cx="8565833" cy="568579"/>
          </a:xfrm>
          <a:prstGeom prst="rect">
            <a:avLst/>
          </a:prstGeom>
        </p:spPr>
        <p:txBody>
          <a:bodyPr lIns="101782" tIns="50891" rIns="101782" bIns="50891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991999" y="1756693"/>
            <a:ext cx="8173932" cy="1054730"/>
          </a:xfrm>
          <a:prstGeom prst="rect">
            <a:avLst/>
          </a:prstGeom>
        </p:spPr>
        <p:txBody>
          <a:bodyPr lIns="101782" tIns="50891" rIns="101782" bIns="50891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1"/>
          </p:nvPr>
        </p:nvSpPr>
        <p:spPr>
          <a:xfrm>
            <a:off x="6228425" y="3704990"/>
            <a:ext cx="2937507" cy="2761282"/>
          </a:xfrm>
          <a:prstGeom prst="rect">
            <a:avLst/>
          </a:prstGeom>
        </p:spPr>
        <p:txBody>
          <a:bodyPr lIns="101782" tIns="50891" rIns="101782" bIns="50891"/>
          <a:lstStyle/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42282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29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68438" y="2081213"/>
            <a:ext cx="3849687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70525" y="2081213"/>
            <a:ext cx="3851275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2CF7B-C2C6-4D89-A563-5DC66561563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9854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73" y="309794"/>
            <a:ext cx="9069705" cy="1289315"/>
          </a:xfrm>
          <a:prstGeom prst="rect">
            <a:avLst/>
          </a:prstGeom>
        </p:spPr>
        <p:txBody>
          <a:bodyPr lIns="101782" tIns="50891" rIns="101782" bIns="50891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3873" y="1805041"/>
            <a:ext cx="9069705" cy="5105329"/>
          </a:xfrm>
          <a:prstGeom prst="rect">
            <a:avLst/>
          </a:prstGeom>
        </p:spPr>
        <p:txBody>
          <a:bodyPr lIns="101782" tIns="50891" rIns="101782" bIns="50891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3872" y="7044672"/>
            <a:ext cx="2351405" cy="537214"/>
          </a:xfrm>
          <a:prstGeom prst="rect">
            <a:avLst/>
          </a:prstGeom>
          <a:ln/>
        </p:spPr>
        <p:txBody>
          <a:bodyPr lIns="101782" tIns="50891" rIns="101782" bIns="50891"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  <a:defRPr/>
            </a:pPr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3129" y="7044672"/>
            <a:ext cx="3191193" cy="537214"/>
          </a:xfrm>
          <a:prstGeom prst="rect">
            <a:avLst/>
          </a:prstGeom>
          <a:ln/>
        </p:spPr>
        <p:txBody>
          <a:bodyPr lIns="101782" tIns="50891" rIns="101782" bIns="50891"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  <a:defRPr/>
            </a:pPr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2173" y="7044672"/>
            <a:ext cx="2351405" cy="537214"/>
          </a:xfrm>
          <a:prstGeom prst="rect">
            <a:avLst/>
          </a:prstGeom>
          <a:ln/>
        </p:spPr>
        <p:txBody>
          <a:bodyPr lIns="101782" tIns="50891" rIns="101782" bIns="50891"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  <a:defRPr/>
            </a:pPr>
            <a:fld id="{1720EDE0-EFD8-4DBD-9C1F-C9DEC46C1755}" type="slidenum">
              <a:rPr lang="en-US" sz="1800">
                <a:solidFill>
                  <a:prstClr val="black"/>
                </a:solidFill>
                <a:ea typeface="+mn-ea"/>
                <a:cs typeface="Arial" charset="0"/>
              </a:rPr>
              <a:pPr eaLnBrk="1" hangingPunct="1">
                <a:spcBef>
                  <a:spcPct val="0"/>
                </a:spcBef>
                <a:defRPr/>
              </a:pPr>
              <a:t>‹nº›</a:t>
            </a:fld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6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9070975" cy="12890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3238" y="1731963"/>
            <a:ext cx="4452937" cy="720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238" y="2452688"/>
            <a:ext cx="4452937" cy="4457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19688" y="1731963"/>
            <a:ext cx="4454525" cy="720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19688" y="2452688"/>
            <a:ext cx="4454525" cy="4457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7BE6E-43F7-4D15-B4E3-8647CD81D10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47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CFF0E-D172-4C47-B17F-12DC65F0BF1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7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CA122-FDEF-4222-8ECF-C0199802616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28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7975"/>
            <a:ext cx="3316287" cy="1311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0175" y="307975"/>
            <a:ext cx="5634038" cy="660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3238" y="1619250"/>
            <a:ext cx="3316287" cy="5291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47527-EB95-4A63-B609-354C8FE5324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75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4850" y="5414963"/>
            <a:ext cx="6046788" cy="6397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4850" y="690563"/>
            <a:ext cx="6046788" cy="4641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4850" y="6054725"/>
            <a:ext cx="6046788" cy="908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C80EC-4F6D-4718-9503-B37563CE1CC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96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6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PT1ok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68438" y="2081213"/>
            <a:ext cx="7853362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742" tIns="50870" rIns="101742" bIns="50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468" name="Freeform 4"/>
          <p:cNvSpPr>
            <a:spLocks/>
          </p:cNvSpPr>
          <p:nvPr/>
        </p:nvSpPr>
        <p:spPr bwMode="auto">
          <a:xfrm>
            <a:off x="5470525" y="339725"/>
            <a:ext cx="2881313" cy="414338"/>
          </a:xfrm>
          <a:custGeom>
            <a:avLst/>
            <a:gdLst/>
            <a:ahLst/>
            <a:cxnLst>
              <a:cxn ang="0">
                <a:pos x="28" y="81"/>
              </a:cxn>
              <a:cxn ang="0">
                <a:pos x="99" y="71"/>
              </a:cxn>
              <a:cxn ang="0">
                <a:pos x="259" y="56"/>
              </a:cxn>
              <a:cxn ang="0">
                <a:pos x="547" y="36"/>
              </a:cxn>
              <a:cxn ang="0">
                <a:pos x="887" y="19"/>
              </a:cxn>
              <a:cxn ang="0">
                <a:pos x="1237" y="5"/>
              </a:cxn>
              <a:cxn ang="0">
                <a:pos x="1564" y="0"/>
              </a:cxn>
              <a:cxn ang="0">
                <a:pos x="1828" y="2"/>
              </a:cxn>
              <a:cxn ang="0">
                <a:pos x="1962" y="9"/>
              </a:cxn>
              <a:cxn ang="0">
                <a:pos x="2011" y="17"/>
              </a:cxn>
              <a:cxn ang="0">
                <a:pos x="2011" y="29"/>
              </a:cxn>
              <a:cxn ang="0">
                <a:pos x="1983" y="34"/>
              </a:cxn>
              <a:cxn ang="0">
                <a:pos x="1979" y="36"/>
              </a:cxn>
              <a:cxn ang="0">
                <a:pos x="1992" y="40"/>
              </a:cxn>
              <a:cxn ang="0">
                <a:pos x="2020" y="46"/>
              </a:cxn>
              <a:cxn ang="0">
                <a:pos x="2018" y="50"/>
              </a:cxn>
              <a:cxn ang="0">
                <a:pos x="2001" y="61"/>
              </a:cxn>
              <a:cxn ang="0">
                <a:pos x="1988" y="73"/>
              </a:cxn>
              <a:cxn ang="0">
                <a:pos x="1981" y="81"/>
              </a:cxn>
              <a:cxn ang="0">
                <a:pos x="1996" y="87"/>
              </a:cxn>
              <a:cxn ang="0">
                <a:pos x="2018" y="92"/>
              </a:cxn>
              <a:cxn ang="0">
                <a:pos x="2018" y="96"/>
              </a:cxn>
              <a:cxn ang="0">
                <a:pos x="2016" y="102"/>
              </a:cxn>
              <a:cxn ang="0">
                <a:pos x="2018" y="104"/>
              </a:cxn>
              <a:cxn ang="0">
                <a:pos x="2022" y="102"/>
              </a:cxn>
              <a:cxn ang="0">
                <a:pos x="1998" y="98"/>
              </a:cxn>
              <a:cxn ang="0">
                <a:pos x="1908" y="94"/>
              </a:cxn>
              <a:cxn ang="0">
                <a:pos x="1696" y="88"/>
              </a:cxn>
              <a:cxn ang="0">
                <a:pos x="1412" y="87"/>
              </a:cxn>
              <a:cxn ang="0">
                <a:pos x="1090" y="88"/>
              </a:cxn>
              <a:cxn ang="0">
                <a:pos x="759" y="96"/>
              </a:cxn>
              <a:cxn ang="0">
                <a:pos x="452" y="110"/>
              </a:cxn>
              <a:cxn ang="0">
                <a:pos x="253" y="125"/>
              </a:cxn>
              <a:cxn ang="0">
                <a:pos x="145" y="137"/>
              </a:cxn>
              <a:cxn ang="0">
                <a:pos x="80" y="146"/>
              </a:cxn>
              <a:cxn ang="0">
                <a:pos x="43" y="146"/>
              </a:cxn>
              <a:cxn ang="0">
                <a:pos x="15" y="142"/>
              </a:cxn>
              <a:cxn ang="0">
                <a:pos x="4" y="137"/>
              </a:cxn>
              <a:cxn ang="0">
                <a:pos x="4" y="135"/>
              </a:cxn>
              <a:cxn ang="0">
                <a:pos x="19" y="131"/>
              </a:cxn>
              <a:cxn ang="0">
                <a:pos x="26" y="127"/>
              </a:cxn>
              <a:cxn ang="0">
                <a:pos x="8" y="125"/>
              </a:cxn>
              <a:cxn ang="0">
                <a:pos x="26" y="112"/>
              </a:cxn>
              <a:cxn ang="0">
                <a:pos x="28" y="92"/>
              </a:cxn>
            </a:cxnLst>
            <a:rect l="0" t="0" r="r" b="b"/>
            <a:pathLst>
              <a:path w="2022" h="146">
                <a:moveTo>
                  <a:pt x="6" y="87"/>
                </a:moveTo>
                <a:lnTo>
                  <a:pt x="28" y="81"/>
                </a:lnTo>
                <a:lnTo>
                  <a:pt x="60" y="77"/>
                </a:lnTo>
                <a:lnTo>
                  <a:pt x="99" y="71"/>
                </a:lnTo>
                <a:lnTo>
                  <a:pt x="147" y="65"/>
                </a:lnTo>
                <a:lnTo>
                  <a:pt x="259" y="56"/>
                </a:lnTo>
                <a:lnTo>
                  <a:pt x="393" y="46"/>
                </a:lnTo>
                <a:lnTo>
                  <a:pt x="547" y="36"/>
                </a:lnTo>
                <a:lnTo>
                  <a:pt x="711" y="27"/>
                </a:lnTo>
                <a:lnTo>
                  <a:pt x="887" y="19"/>
                </a:lnTo>
                <a:lnTo>
                  <a:pt x="1062" y="11"/>
                </a:lnTo>
                <a:lnTo>
                  <a:pt x="1237" y="5"/>
                </a:lnTo>
                <a:lnTo>
                  <a:pt x="1406" y="2"/>
                </a:lnTo>
                <a:lnTo>
                  <a:pt x="1564" y="0"/>
                </a:lnTo>
                <a:lnTo>
                  <a:pt x="1706" y="0"/>
                </a:lnTo>
                <a:lnTo>
                  <a:pt x="1828" y="2"/>
                </a:lnTo>
                <a:lnTo>
                  <a:pt x="1925" y="5"/>
                </a:lnTo>
                <a:lnTo>
                  <a:pt x="1962" y="9"/>
                </a:lnTo>
                <a:lnTo>
                  <a:pt x="1992" y="13"/>
                </a:lnTo>
                <a:lnTo>
                  <a:pt x="2011" y="17"/>
                </a:lnTo>
                <a:lnTo>
                  <a:pt x="2022" y="23"/>
                </a:lnTo>
                <a:lnTo>
                  <a:pt x="2011" y="29"/>
                </a:lnTo>
                <a:lnTo>
                  <a:pt x="1988" y="32"/>
                </a:lnTo>
                <a:lnTo>
                  <a:pt x="1983" y="34"/>
                </a:lnTo>
                <a:lnTo>
                  <a:pt x="1981" y="34"/>
                </a:lnTo>
                <a:lnTo>
                  <a:pt x="1979" y="36"/>
                </a:lnTo>
                <a:lnTo>
                  <a:pt x="1979" y="38"/>
                </a:lnTo>
                <a:lnTo>
                  <a:pt x="1992" y="40"/>
                </a:lnTo>
                <a:lnTo>
                  <a:pt x="2016" y="44"/>
                </a:lnTo>
                <a:lnTo>
                  <a:pt x="2020" y="46"/>
                </a:lnTo>
                <a:lnTo>
                  <a:pt x="2020" y="48"/>
                </a:lnTo>
                <a:lnTo>
                  <a:pt x="2018" y="50"/>
                </a:lnTo>
                <a:lnTo>
                  <a:pt x="2014" y="54"/>
                </a:lnTo>
                <a:lnTo>
                  <a:pt x="2001" y="61"/>
                </a:lnTo>
                <a:lnTo>
                  <a:pt x="1994" y="67"/>
                </a:lnTo>
                <a:lnTo>
                  <a:pt x="1988" y="73"/>
                </a:lnTo>
                <a:lnTo>
                  <a:pt x="1981" y="77"/>
                </a:lnTo>
                <a:lnTo>
                  <a:pt x="1981" y="81"/>
                </a:lnTo>
                <a:lnTo>
                  <a:pt x="1988" y="83"/>
                </a:lnTo>
                <a:lnTo>
                  <a:pt x="1996" y="87"/>
                </a:lnTo>
                <a:lnTo>
                  <a:pt x="2014" y="90"/>
                </a:lnTo>
                <a:lnTo>
                  <a:pt x="2018" y="92"/>
                </a:lnTo>
                <a:lnTo>
                  <a:pt x="2018" y="94"/>
                </a:lnTo>
                <a:lnTo>
                  <a:pt x="2018" y="96"/>
                </a:lnTo>
                <a:lnTo>
                  <a:pt x="2016" y="100"/>
                </a:lnTo>
                <a:lnTo>
                  <a:pt x="2016" y="102"/>
                </a:lnTo>
                <a:lnTo>
                  <a:pt x="2016" y="104"/>
                </a:lnTo>
                <a:lnTo>
                  <a:pt x="2018" y="104"/>
                </a:lnTo>
                <a:lnTo>
                  <a:pt x="2022" y="104"/>
                </a:lnTo>
                <a:lnTo>
                  <a:pt x="2022" y="102"/>
                </a:lnTo>
                <a:lnTo>
                  <a:pt x="2016" y="100"/>
                </a:lnTo>
                <a:lnTo>
                  <a:pt x="1998" y="98"/>
                </a:lnTo>
                <a:lnTo>
                  <a:pt x="1977" y="96"/>
                </a:lnTo>
                <a:lnTo>
                  <a:pt x="1908" y="94"/>
                </a:lnTo>
                <a:lnTo>
                  <a:pt x="1812" y="90"/>
                </a:lnTo>
                <a:lnTo>
                  <a:pt x="1696" y="88"/>
                </a:lnTo>
                <a:lnTo>
                  <a:pt x="1561" y="87"/>
                </a:lnTo>
                <a:lnTo>
                  <a:pt x="1412" y="87"/>
                </a:lnTo>
                <a:lnTo>
                  <a:pt x="1254" y="87"/>
                </a:lnTo>
                <a:lnTo>
                  <a:pt x="1090" y="88"/>
                </a:lnTo>
                <a:lnTo>
                  <a:pt x="923" y="92"/>
                </a:lnTo>
                <a:lnTo>
                  <a:pt x="759" y="96"/>
                </a:lnTo>
                <a:lnTo>
                  <a:pt x="601" y="102"/>
                </a:lnTo>
                <a:lnTo>
                  <a:pt x="452" y="110"/>
                </a:lnTo>
                <a:lnTo>
                  <a:pt x="315" y="119"/>
                </a:lnTo>
                <a:lnTo>
                  <a:pt x="253" y="125"/>
                </a:lnTo>
                <a:lnTo>
                  <a:pt x="196" y="131"/>
                </a:lnTo>
                <a:lnTo>
                  <a:pt x="145" y="137"/>
                </a:lnTo>
                <a:lnTo>
                  <a:pt x="99" y="144"/>
                </a:lnTo>
                <a:lnTo>
                  <a:pt x="80" y="146"/>
                </a:lnTo>
                <a:lnTo>
                  <a:pt x="60" y="146"/>
                </a:lnTo>
                <a:lnTo>
                  <a:pt x="43" y="146"/>
                </a:lnTo>
                <a:lnTo>
                  <a:pt x="26" y="144"/>
                </a:lnTo>
                <a:lnTo>
                  <a:pt x="15" y="142"/>
                </a:lnTo>
                <a:lnTo>
                  <a:pt x="6" y="139"/>
                </a:lnTo>
                <a:lnTo>
                  <a:pt x="4" y="137"/>
                </a:lnTo>
                <a:lnTo>
                  <a:pt x="4" y="137"/>
                </a:lnTo>
                <a:lnTo>
                  <a:pt x="4" y="135"/>
                </a:lnTo>
                <a:lnTo>
                  <a:pt x="8" y="135"/>
                </a:lnTo>
                <a:lnTo>
                  <a:pt x="19" y="131"/>
                </a:lnTo>
                <a:lnTo>
                  <a:pt x="26" y="129"/>
                </a:lnTo>
                <a:lnTo>
                  <a:pt x="26" y="127"/>
                </a:lnTo>
                <a:lnTo>
                  <a:pt x="21" y="127"/>
                </a:lnTo>
                <a:lnTo>
                  <a:pt x="8" y="125"/>
                </a:lnTo>
                <a:lnTo>
                  <a:pt x="0" y="123"/>
                </a:lnTo>
                <a:lnTo>
                  <a:pt x="26" y="112"/>
                </a:lnTo>
                <a:lnTo>
                  <a:pt x="49" y="98"/>
                </a:lnTo>
                <a:lnTo>
                  <a:pt x="28" y="92"/>
                </a:lnTo>
                <a:lnTo>
                  <a:pt x="6" y="87"/>
                </a:lnTo>
                <a:close/>
              </a:path>
            </a:pathLst>
          </a:custGeom>
          <a:solidFill>
            <a:srgbClr val="99FF33">
              <a:alpha val="64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ea typeface="ＭＳ Ｐゴシック" pitchFamily="48" charset="-128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012950" y="204788"/>
            <a:ext cx="65087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742" tIns="50870" rIns="101742" bIns="50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24775" y="7431088"/>
            <a:ext cx="2352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33B5C76C-90B2-4156-AD96-9261F8EDCD1E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 dt="0"/>
  <p:txStyles>
    <p:titleStyle>
      <a:lvl1pPr algn="r" defTabSz="1017588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67596"/>
          </a:solidFill>
          <a:latin typeface="+mj-lt"/>
          <a:ea typeface="+mj-ea"/>
          <a:cs typeface="+mj-cs"/>
        </a:defRPr>
      </a:lvl1pPr>
      <a:lvl2pPr algn="r" defTabSz="1017588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67596"/>
          </a:solidFill>
          <a:latin typeface="Arial Narrow" pitchFamily="34" charset="0"/>
          <a:ea typeface="ＭＳ Ｐゴシック" pitchFamily="48" charset="-128"/>
        </a:defRPr>
      </a:lvl2pPr>
      <a:lvl3pPr algn="r" defTabSz="1017588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67596"/>
          </a:solidFill>
          <a:latin typeface="Arial Narrow" pitchFamily="34" charset="0"/>
          <a:ea typeface="ＭＳ Ｐゴシック" pitchFamily="48" charset="-128"/>
        </a:defRPr>
      </a:lvl3pPr>
      <a:lvl4pPr algn="r" defTabSz="1017588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67596"/>
          </a:solidFill>
          <a:latin typeface="Arial Narrow" pitchFamily="34" charset="0"/>
          <a:ea typeface="ＭＳ Ｐゴシック" pitchFamily="48" charset="-128"/>
        </a:defRPr>
      </a:lvl4pPr>
      <a:lvl5pPr algn="r" defTabSz="1017588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67596"/>
          </a:solidFill>
          <a:latin typeface="Arial Narrow" pitchFamily="34" charset="0"/>
          <a:ea typeface="ＭＳ Ｐゴシック" pitchFamily="48" charset="-128"/>
        </a:defRPr>
      </a:lvl5pPr>
      <a:lvl6pPr marL="457200" algn="r" defTabSz="1017588" rtl="0" fontAlgn="base">
        <a:spcBef>
          <a:spcPct val="0"/>
        </a:spcBef>
        <a:spcAft>
          <a:spcPct val="0"/>
        </a:spcAft>
        <a:defRPr sz="2700" b="1">
          <a:solidFill>
            <a:srgbClr val="167596"/>
          </a:solidFill>
          <a:latin typeface="Arial Narrow" pitchFamily="34" charset="0"/>
          <a:ea typeface="ＭＳ Ｐゴシック" pitchFamily="48" charset="-128"/>
        </a:defRPr>
      </a:lvl6pPr>
      <a:lvl7pPr marL="914400" algn="r" defTabSz="1017588" rtl="0" fontAlgn="base">
        <a:spcBef>
          <a:spcPct val="0"/>
        </a:spcBef>
        <a:spcAft>
          <a:spcPct val="0"/>
        </a:spcAft>
        <a:defRPr sz="2700" b="1">
          <a:solidFill>
            <a:srgbClr val="167596"/>
          </a:solidFill>
          <a:latin typeface="Arial Narrow" pitchFamily="34" charset="0"/>
          <a:ea typeface="ＭＳ Ｐゴシック" pitchFamily="48" charset="-128"/>
        </a:defRPr>
      </a:lvl7pPr>
      <a:lvl8pPr marL="1371600" algn="r" defTabSz="1017588" rtl="0" fontAlgn="base">
        <a:spcBef>
          <a:spcPct val="0"/>
        </a:spcBef>
        <a:spcAft>
          <a:spcPct val="0"/>
        </a:spcAft>
        <a:defRPr sz="2700" b="1">
          <a:solidFill>
            <a:srgbClr val="167596"/>
          </a:solidFill>
          <a:latin typeface="Arial Narrow" pitchFamily="34" charset="0"/>
          <a:ea typeface="ＭＳ Ｐゴシック" pitchFamily="48" charset="-128"/>
        </a:defRPr>
      </a:lvl8pPr>
      <a:lvl9pPr marL="1828800" algn="r" defTabSz="1017588" rtl="0" fontAlgn="base">
        <a:spcBef>
          <a:spcPct val="0"/>
        </a:spcBef>
        <a:spcAft>
          <a:spcPct val="0"/>
        </a:spcAft>
        <a:defRPr sz="2700" b="1">
          <a:solidFill>
            <a:srgbClr val="167596"/>
          </a:solidFill>
          <a:latin typeface="Arial Narrow" pitchFamily="34" charset="0"/>
          <a:ea typeface="ＭＳ Ｐゴシック" pitchFamily="48" charset="-128"/>
        </a:defRPr>
      </a:lvl9pPr>
    </p:titleStyle>
    <p:bodyStyle>
      <a:lvl1pPr marL="381000" indent="-381000" algn="l" defTabSz="101758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827088" indent="-317500" algn="l" defTabSz="1017588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4D4D4D"/>
          </a:solidFill>
          <a:latin typeface="+mn-lt"/>
          <a:ea typeface="+mn-ea"/>
        </a:defRPr>
      </a:lvl2pPr>
      <a:lvl3pPr marL="1271588" indent="-254000" algn="l" defTabSz="101758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  <a:ea typeface="+mn-ea"/>
        </a:defRPr>
      </a:lvl3pPr>
      <a:lvl4pPr marL="1781175" indent="-254000" algn="l" defTabSz="1017588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Arial" charset="0"/>
          <a:ea typeface="+mn-ea"/>
        </a:defRPr>
      </a:lvl4pPr>
      <a:lvl5pPr marL="2290763" indent="-255588" algn="l" defTabSz="101758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  <a:ea typeface="+mn-ea"/>
        </a:defRPr>
      </a:lvl5pPr>
      <a:lvl6pPr marL="2747963" indent="-255588" algn="l" defTabSz="10175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  <a:ea typeface="+mn-ea"/>
        </a:defRPr>
      </a:lvl6pPr>
      <a:lvl7pPr marL="3205163" indent="-255588" algn="l" defTabSz="10175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  <a:ea typeface="+mn-ea"/>
        </a:defRPr>
      </a:lvl7pPr>
      <a:lvl8pPr marL="3662363" indent="-255588" algn="l" defTabSz="10175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  <a:ea typeface="+mn-ea"/>
        </a:defRPr>
      </a:lvl8pPr>
      <a:lvl9pPr marL="4119563" indent="-255588" algn="l" defTabSz="10175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2" name="Picture 2" descr="PPT1ok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68438" y="2081213"/>
            <a:ext cx="7853362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742" tIns="50870" rIns="101742" bIns="50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468" name="Freeform 4"/>
          <p:cNvSpPr>
            <a:spLocks/>
          </p:cNvSpPr>
          <p:nvPr/>
        </p:nvSpPr>
        <p:spPr bwMode="auto">
          <a:xfrm>
            <a:off x="5470525" y="339725"/>
            <a:ext cx="2881313" cy="414338"/>
          </a:xfrm>
          <a:custGeom>
            <a:avLst/>
            <a:gdLst/>
            <a:ahLst/>
            <a:cxnLst>
              <a:cxn ang="0">
                <a:pos x="28" y="81"/>
              </a:cxn>
              <a:cxn ang="0">
                <a:pos x="99" y="71"/>
              </a:cxn>
              <a:cxn ang="0">
                <a:pos x="259" y="56"/>
              </a:cxn>
              <a:cxn ang="0">
                <a:pos x="547" y="36"/>
              </a:cxn>
              <a:cxn ang="0">
                <a:pos x="887" y="19"/>
              </a:cxn>
              <a:cxn ang="0">
                <a:pos x="1237" y="5"/>
              </a:cxn>
              <a:cxn ang="0">
                <a:pos x="1564" y="0"/>
              </a:cxn>
              <a:cxn ang="0">
                <a:pos x="1828" y="2"/>
              </a:cxn>
              <a:cxn ang="0">
                <a:pos x="1962" y="9"/>
              </a:cxn>
              <a:cxn ang="0">
                <a:pos x="2011" y="17"/>
              </a:cxn>
              <a:cxn ang="0">
                <a:pos x="2011" y="29"/>
              </a:cxn>
              <a:cxn ang="0">
                <a:pos x="1983" y="34"/>
              </a:cxn>
              <a:cxn ang="0">
                <a:pos x="1979" y="36"/>
              </a:cxn>
              <a:cxn ang="0">
                <a:pos x="1992" y="40"/>
              </a:cxn>
              <a:cxn ang="0">
                <a:pos x="2020" y="46"/>
              </a:cxn>
              <a:cxn ang="0">
                <a:pos x="2018" y="50"/>
              </a:cxn>
              <a:cxn ang="0">
                <a:pos x="2001" y="61"/>
              </a:cxn>
              <a:cxn ang="0">
                <a:pos x="1988" y="73"/>
              </a:cxn>
              <a:cxn ang="0">
                <a:pos x="1981" y="81"/>
              </a:cxn>
              <a:cxn ang="0">
                <a:pos x="1996" y="87"/>
              </a:cxn>
              <a:cxn ang="0">
                <a:pos x="2018" y="92"/>
              </a:cxn>
              <a:cxn ang="0">
                <a:pos x="2018" y="96"/>
              </a:cxn>
              <a:cxn ang="0">
                <a:pos x="2016" y="102"/>
              </a:cxn>
              <a:cxn ang="0">
                <a:pos x="2018" y="104"/>
              </a:cxn>
              <a:cxn ang="0">
                <a:pos x="2022" y="102"/>
              </a:cxn>
              <a:cxn ang="0">
                <a:pos x="1998" y="98"/>
              </a:cxn>
              <a:cxn ang="0">
                <a:pos x="1908" y="94"/>
              </a:cxn>
              <a:cxn ang="0">
                <a:pos x="1696" y="88"/>
              </a:cxn>
              <a:cxn ang="0">
                <a:pos x="1412" y="87"/>
              </a:cxn>
              <a:cxn ang="0">
                <a:pos x="1090" y="88"/>
              </a:cxn>
              <a:cxn ang="0">
                <a:pos x="759" y="96"/>
              </a:cxn>
              <a:cxn ang="0">
                <a:pos x="452" y="110"/>
              </a:cxn>
              <a:cxn ang="0">
                <a:pos x="253" y="125"/>
              </a:cxn>
              <a:cxn ang="0">
                <a:pos x="145" y="137"/>
              </a:cxn>
              <a:cxn ang="0">
                <a:pos x="80" y="146"/>
              </a:cxn>
              <a:cxn ang="0">
                <a:pos x="43" y="146"/>
              </a:cxn>
              <a:cxn ang="0">
                <a:pos x="15" y="142"/>
              </a:cxn>
              <a:cxn ang="0">
                <a:pos x="4" y="137"/>
              </a:cxn>
              <a:cxn ang="0">
                <a:pos x="4" y="135"/>
              </a:cxn>
              <a:cxn ang="0">
                <a:pos x="19" y="131"/>
              </a:cxn>
              <a:cxn ang="0">
                <a:pos x="26" y="127"/>
              </a:cxn>
              <a:cxn ang="0">
                <a:pos x="8" y="125"/>
              </a:cxn>
              <a:cxn ang="0">
                <a:pos x="26" y="112"/>
              </a:cxn>
              <a:cxn ang="0">
                <a:pos x="28" y="92"/>
              </a:cxn>
            </a:cxnLst>
            <a:rect l="0" t="0" r="r" b="b"/>
            <a:pathLst>
              <a:path w="2022" h="146">
                <a:moveTo>
                  <a:pt x="6" y="87"/>
                </a:moveTo>
                <a:lnTo>
                  <a:pt x="28" y="81"/>
                </a:lnTo>
                <a:lnTo>
                  <a:pt x="60" y="77"/>
                </a:lnTo>
                <a:lnTo>
                  <a:pt x="99" y="71"/>
                </a:lnTo>
                <a:lnTo>
                  <a:pt x="147" y="65"/>
                </a:lnTo>
                <a:lnTo>
                  <a:pt x="259" y="56"/>
                </a:lnTo>
                <a:lnTo>
                  <a:pt x="393" y="46"/>
                </a:lnTo>
                <a:lnTo>
                  <a:pt x="547" y="36"/>
                </a:lnTo>
                <a:lnTo>
                  <a:pt x="711" y="27"/>
                </a:lnTo>
                <a:lnTo>
                  <a:pt x="887" y="19"/>
                </a:lnTo>
                <a:lnTo>
                  <a:pt x="1062" y="11"/>
                </a:lnTo>
                <a:lnTo>
                  <a:pt x="1237" y="5"/>
                </a:lnTo>
                <a:lnTo>
                  <a:pt x="1406" y="2"/>
                </a:lnTo>
                <a:lnTo>
                  <a:pt x="1564" y="0"/>
                </a:lnTo>
                <a:lnTo>
                  <a:pt x="1706" y="0"/>
                </a:lnTo>
                <a:lnTo>
                  <a:pt x="1828" y="2"/>
                </a:lnTo>
                <a:lnTo>
                  <a:pt x="1925" y="5"/>
                </a:lnTo>
                <a:lnTo>
                  <a:pt x="1962" y="9"/>
                </a:lnTo>
                <a:lnTo>
                  <a:pt x="1992" y="13"/>
                </a:lnTo>
                <a:lnTo>
                  <a:pt x="2011" y="17"/>
                </a:lnTo>
                <a:lnTo>
                  <a:pt x="2022" y="23"/>
                </a:lnTo>
                <a:lnTo>
                  <a:pt x="2011" y="29"/>
                </a:lnTo>
                <a:lnTo>
                  <a:pt x="1988" y="32"/>
                </a:lnTo>
                <a:lnTo>
                  <a:pt x="1983" y="34"/>
                </a:lnTo>
                <a:lnTo>
                  <a:pt x="1981" y="34"/>
                </a:lnTo>
                <a:lnTo>
                  <a:pt x="1979" y="36"/>
                </a:lnTo>
                <a:lnTo>
                  <a:pt x="1979" y="38"/>
                </a:lnTo>
                <a:lnTo>
                  <a:pt x="1992" y="40"/>
                </a:lnTo>
                <a:lnTo>
                  <a:pt x="2016" y="44"/>
                </a:lnTo>
                <a:lnTo>
                  <a:pt x="2020" y="46"/>
                </a:lnTo>
                <a:lnTo>
                  <a:pt x="2020" y="48"/>
                </a:lnTo>
                <a:lnTo>
                  <a:pt x="2018" y="50"/>
                </a:lnTo>
                <a:lnTo>
                  <a:pt x="2014" y="54"/>
                </a:lnTo>
                <a:lnTo>
                  <a:pt x="2001" y="61"/>
                </a:lnTo>
                <a:lnTo>
                  <a:pt x="1994" y="67"/>
                </a:lnTo>
                <a:lnTo>
                  <a:pt x="1988" y="73"/>
                </a:lnTo>
                <a:lnTo>
                  <a:pt x="1981" y="77"/>
                </a:lnTo>
                <a:lnTo>
                  <a:pt x="1981" y="81"/>
                </a:lnTo>
                <a:lnTo>
                  <a:pt x="1988" y="83"/>
                </a:lnTo>
                <a:lnTo>
                  <a:pt x="1996" y="87"/>
                </a:lnTo>
                <a:lnTo>
                  <a:pt x="2014" y="90"/>
                </a:lnTo>
                <a:lnTo>
                  <a:pt x="2018" y="92"/>
                </a:lnTo>
                <a:lnTo>
                  <a:pt x="2018" y="94"/>
                </a:lnTo>
                <a:lnTo>
                  <a:pt x="2018" y="96"/>
                </a:lnTo>
                <a:lnTo>
                  <a:pt x="2016" y="100"/>
                </a:lnTo>
                <a:lnTo>
                  <a:pt x="2016" y="102"/>
                </a:lnTo>
                <a:lnTo>
                  <a:pt x="2016" y="104"/>
                </a:lnTo>
                <a:lnTo>
                  <a:pt x="2018" y="104"/>
                </a:lnTo>
                <a:lnTo>
                  <a:pt x="2022" y="104"/>
                </a:lnTo>
                <a:lnTo>
                  <a:pt x="2022" y="102"/>
                </a:lnTo>
                <a:lnTo>
                  <a:pt x="2016" y="100"/>
                </a:lnTo>
                <a:lnTo>
                  <a:pt x="1998" y="98"/>
                </a:lnTo>
                <a:lnTo>
                  <a:pt x="1977" y="96"/>
                </a:lnTo>
                <a:lnTo>
                  <a:pt x="1908" y="94"/>
                </a:lnTo>
                <a:lnTo>
                  <a:pt x="1812" y="90"/>
                </a:lnTo>
                <a:lnTo>
                  <a:pt x="1696" y="88"/>
                </a:lnTo>
                <a:lnTo>
                  <a:pt x="1561" y="87"/>
                </a:lnTo>
                <a:lnTo>
                  <a:pt x="1412" y="87"/>
                </a:lnTo>
                <a:lnTo>
                  <a:pt x="1254" y="87"/>
                </a:lnTo>
                <a:lnTo>
                  <a:pt x="1090" y="88"/>
                </a:lnTo>
                <a:lnTo>
                  <a:pt x="923" y="92"/>
                </a:lnTo>
                <a:lnTo>
                  <a:pt x="759" y="96"/>
                </a:lnTo>
                <a:lnTo>
                  <a:pt x="601" y="102"/>
                </a:lnTo>
                <a:lnTo>
                  <a:pt x="452" y="110"/>
                </a:lnTo>
                <a:lnTo>
                  <a:pt x="315" y="119"/>
                </a:lnTo>
                <a:lnTo>
                  <a:pt x="253" y="125"/>
                </a:lnTo>
                <a:lnTo>
                  <a:pt x="196" y="131"/>
                </a:lnTo>
                <a:lnTo>
                  <a:pt x="145" y="137"/>
                </a:lnTo>
                <a:lnTo>
                  <a:pt x="99" y="144"/>
                </a:lnTo>
                <a:lnTo>
                  <a:pt x="80" y="146"/>
                </a:lnTo>
                <a:lnTo>
                  <a:pt x="60" y="146"/>
                </a:lnTo>
                <a:lnTo>
                  <a:pt x="43" y="146"/>
                </a:lnTo>
                <a:lnTo>
                  <a:pt x="26" y="144"/>
                </a:lnTo>
                <a:lnTo>
                  <a:pt x="15" y="142"/>
                </a:lnTo>
                <a:lnTo>
                  <a:pt x="6" y="139"/>
                </a:lnTo>
                <a:lnTo>
                  <a:pt x="4" y="137"/>
                </a:lnTo>
                <a:lnTo>
                  <a:pt x="4" y="137"/>
                </a:lnTo>
                <a:lnTo>
                  <a:pt x="4" y="135"/>
                </a:lnTo>
                <a:lnTo>
                  <a:pt x="8" y="135"/>
                </a:lnTo>
                <a:lnTo>
                  <a:pt x="19" y="131"/>
                </a:lnTo>
                <a:lnTo>
                  <a:pt x="26" y="129"/>
                </a:lnTo>
                <a:lnTo>
                  <a:pt x="26" y="127"/>
                </a:lnTo>
                <a:lnTo>
                  <a:pt x="21" y="127"/>
                </a:lnTo>
                <a:lnTo>
                  <a:pt x="8" y="125"/>
                </a:lnTo>
                <a:lnTo>
                  <a:pt x="0" y="123"/>
                </a:lnTo>
                <a:lnTo>
                  <a:pt x="26" y="112"/>
                </a:lnTo>
                <a:lnTo>
                  <a:pt x="49" y="98"/>
                </a:lnTo>
                <a:lnTo>
                  <a:pt x="28" y="92"/>
                </a:lnTo>
                <a:lnTo>
                  <a:pt x="6" y="87"/>
                </a:lnTo>
                <a:close/>
              </a:path>
            </a:pathLst>
          </a:custGeom>
          <a:solidFill>
            <a:srgbClr val="99FF33">
              <a:alpha val="64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ea typeface="ＭＳ Ｐゴシック" pitchFamily="48" charset="-128"/>
            </a:endParaRPr>
          </a:p>
        </p:txBody>
      </p:sp>
      <p:sp>
        <p:nvSpPr>
          <p:cNvPr id="4505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012950" y="204788"/>
            <a:ext cx="65087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742" tIns="50870" rIns="101742" bIns="50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24775" y="7431088"/>
            <a:ext cx="2352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6EF16944-D477-46CF-83A6-4F338012486D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r" defTabSz="1017588" rtl="0" fontAlgn="base">
        <a:spcBef>
          <a:spcPct val="0"/>
        </a:spcBef>
        <a:spcAft>
          <a:spcPct val="0"/>
        </a:spcAft>
        <a:defRPr sz="2700" b="1">
          <a:solidFill>
            <a:srgbClr val="167596"/>
          </a:solidFill>
          <a:latin typeface="+mj-lt"/>
          <a:ea typeface="+mj-ea"/>
          <a:cs typeface="+mj-cs"/>
        </a:defRPr>
      </a:lvl1pPr>
      <a:lvl2pPr algn="r" defTabSz="1017588" rtl="0" fontAlgn="base">
        <a:spcBef>
          <a:spcPct val="0"/>
        </a:spcBef>
        <a:spcAft>
          <a:spcPct val="0"/>
        </a:spcAft>
        <a:defRPr sz="2700" b="1">
          <a:solidFill>
            <a:srgbClr val="167596"/>
          </a:solidFill>
          <a:latin typeface="Arial Narrow" pitchFamily="34" charset="0"/>
          <a:ea typeface="ＭＳ Ｐゴシック" pitchFamily="34" charset="-128"/>
        </a:defRPr>
      </a:lvl2pPr>
      <a:lvl3pPr algn="r" defTabSz="1017588" rtl="0" fontAlgn="base">
        <a:spcBef>
          <a:spcPct val="0"/>
        </a:spcBef>
        <a:spcAft>
          <a:spcPct val="0"/>
        </a:spcAft>
        <a:defRPr sz="2700" b="1">
          <a:solidFill>
            <a:srgbClr val="167596"/>
          </a:solidFill>
          <a:latin typeface="Arial Narrow" pitchFamily="34" charset="0"/>
          <a:ea typeface="ＭＳ Ｐゴシック" pitchFamily="34" charset="-128"/>
        </a:defRPr>
      </a:lvl3pPr>
      <a:lvl4pPr algn="r" defTabSz="1017588" rtl="0" fontAlgn="base">
        <a:spcBef>
          <a:spcPct val="0"/>
        </a:spcBef>
        <a:spcAft>
          <a:spcPct val="0"/>
        </a:spcAft>
        <a:defRPr sz="2700" b="1">
          <a:solidFill>
            <a:srgbClr val="167596"/>
          </a:solidFill>
          <a:latin typeface="Arial Narrow" pitchFamily="34" charset="0"/>
          <a:ea typeface="ＭＳ Ｐゴシック" pitchFamily="34" charset="-128"/>
        </a:defRPr>
      </a:lvl4pPr>
      <a:lvl5pPr algn="r" defTabSz="1017588" rtl="0" fontAlgn="base">
        <a:spcBef>
          <a:spcPct val="0"/>
        </a:spcBef>
        <a:spcAft>
          <a:spcPct val="0"/>
        </a:spcAft>
        <a:defRPr sz="2700" b="1">
          <a:solidFill>
            <a:srgbClr val="167596"/>
          </a:solidFill>
          <a:latin typeface="Arial Narrow" pitchFamily="34" charset="0"/>
          <a:ea typeface="ＭＳ Ｐゴシック" pitchFamily="34" charset="-128"/>
        </a:defRPr>
      </a:lvl5pPr>
      <a:lvl6pPr marL="457200" algn="r" defTabSz="1017588" rtl="0" fontAlgn="base">
        <a:spcBef>
          <a:spcPct val="0"/>
        </a:spcBef>
        <a:spcAft>
          <a:spcPct val="0"/>
        </a:spcAft>
        <a:defRPr sz="2700" b="1">
          <a:solidFill>
            <a:srgbClr val="167596"/>
          </a:solidFill>
          <a:latin typeface="Arial Narrow" pitchFamily="34" charset="0"/>
          <a:ea typeface="ＭＳ Ｐゴシック" pitchFamily="34" charset="-128"/>
        </a:defRPr>
      </a:lvl6pPr>
      <a:lvl7pPr marL="914400" algn="r" defTabSz="1017588" rtl="0" fontAlgn="base">
        <a:spcBef>
          <a:spcPct val="0"/>
        </a:spcBef>
        <a:spcAft>
          <a:spcPct val="0"/>
        </a:spcAft>
        <a:defRPr sz="2700" b="1">
          <a:solidFill>
            <a:srgbClr val="167596"/>
          </a:solidFill>
          <a:latin typeface="Arial Narrow" pitchFamily="34" charset="0"/>
          <a:ea typeface="ＭＳ Ｐゴシック" pitchFamily="34" charset="-128"/>
        </a:defRPr>
      </a:lvl7pPr>
      <a:lvl8pPr marL="1371600" algn="r" defTabSz="1017588" rtl="0" fontAlgn="base">
        <a:spcBef>
          <a:spcPct val="0"/>
        </a:spcBef>
        <a:spcAft>
          <a:spcPct val="0"/>
        </a:spcAft>
        <a:defRPr sz="2700" b="1">
          <a:solidFill>
            <a:srgbClr val="167596"/>
          </a:solidFill>
          <a:latin typeface="Arial Narrow" pitchFamily="34" charset="0"/>
          <a:ea typeface="ＭＳ Ｐゴシック" pitchFamily="34" charset="-128"/>
        </a:defRPr>
      </a:lvl8pPr>
      <a:lvl9pPr marL="1828800" algn="r" defTabSz="1017588" rtl="0" fontAlgn="base">
        <a:spcBef>
          <a:spcPct val="0"/>
        </a:spcBef>
        <a:spcAft>
          <a:spcPct val="0"/>
        </a:spcAft>
        <a:defRPr sz="2700" b="1">
          <a:solidFill>
            <a:srgbClr val="167596"/>
          </a:solidFill>
          <a:latin typeface="Arial Narrow" pitchFamily="34" charset="0"/>
          <a:ea typeface="ＭＳ Ｐゴシック" pitchFamily="34" charset="-128"/>
        </a:defRPr>
      </a:lvl9pPr>
    </p:titleStyle>
    <p:bodyStyle>
      <a:lvl1pPr marL="381000" indent="-381000" algn="l" defTabSz="1017588" rtl="0" fontAlgn="base">
        <a:spcBef>
          <a:spcPct val="2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827088" indent="-317500" algn="l" defTabSz="1017588" rtl="0" fontAlgn="base">
        <a:spcBef>
          <a:spcPct val="20000"/>
        </a:spcBef>
        <a:spcAft>
          <a:spcPct val="0"/>
        </a:spcAft>
        <a:buChar char="–"/>
        <a:defRPr sz="2200">
          <a:solidFill>
            <a:srgbClr val="4D4D4D"/>
          </a:solidFill>
          <a:latin typeface="+mn-lt"/>
          <a:ea typeface="+mn-ea"/>
        </a:defRPr>
      </a:lvl2pPr>
      <a:lvl3pPr marL="1271588" indent="-254000" algn="l" defTabSz="1017588" rtl="0" fontAlgn="base">
        <a:spcBef>
          <a:spcPct val="2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  <a:ea typeface="+mn-ea"/>
        </a:defRPr>
      </a:lvl3pPr>
      <a:lvl4pPr marL="1781175" indent="-254000" algn="l" defTabSz="1017588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Arial" charset="0"/>
          <a:ea typeface="+mn-ea"/>
        </a:defRPr>
      </a:lvl4pPr>
      <a:lvl5pPr marL="2290763" indent="-255588" algn="l" defTabSz="10175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  <a:ea typeface="+mn-ea"/>
        </a:defRPr>
      </a:lvl5pPr>
      <a:lvl6pPr marL="2747963" indent="-255588" algn="l" defTabSz="10175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  <a:ea typeface="+mn-ea"/>
        </a:defRPr>
      </a:lvl6pPr>
      <a:lvl7pPr marL="3205163" indent="-255588" algn="l" defTabSz="10175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  <a:ea typeface="+mn-ea"/>
        </a:defRPr>
      </a:lvl7pPr>
      <a:lvl8pPr marL="3662363" indent="-255588" algn="l" defTabSz="10175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  <a:ea typeface="+mn-ea"/>
        </a:defRPr>
      </a:lvl8pPr>
      <a:lvl9pPr marL="4119563" indent="-255588" algn="l" defTabSz="10175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hf hdr="0" ftr="0" dt="0"/>
  <p:txStyles>
    <p:titleStyle>
      <a:lvl1pPr algn="ctr" defTabSz="1017819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682" indent="-381682" algn="l" defTabSz="101781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6978" indent="-318068" algn="l" defTabSz="1017819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273" indent="-254455" algn="l" defTabSz="101781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83" indent="-254455" algn="l" defTabSz="101781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0092" indent="-254455" algn="l" defTabSz="1017819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9001" indent="-254455" algn="l" defTabSz="10178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7911" indent="-254455" algn="l" defTabSz="10178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820" indent="-254455" algn="l" defTabSz="10178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5729" indent="-254455" algn="l" defTabSz="10178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09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819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728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637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4547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456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2365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275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78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xStyles>
    <p:titleStyle>
      <a:lvl1pPr algn="ctr" defTabSz="1017819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682" indent="-381682" algn="l" defTabSz="101781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6978" indent="-318068" algn="l" defTabSz="1017819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273" indent="-254455" algn="l" defTabSz="101781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83" indent="-254455" algn="l" defTabSz="101781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0092" indent="-254455" algn="l" defTabSz="1017819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9001" indent="-254455" algn="l" defTabSz="10178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7911" indent="-254455" algn="l" defTabSz="10178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820" indent="-254455" algn="l" defTabSz="10178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5729" indent="-254455" algn="l" defTabSz="10178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09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819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728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637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4547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456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2365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275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23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08909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17819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26728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3563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1682" indent="-3816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6978" indent="-3180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273" indent="-2544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83" indent="-2544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0092" indent="-2544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9001" indent="-254455" algn="l" defTabSz="10178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7911" indent="-254455" algn="l" defTabSz="10178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820" indent="-254455" algn="l" defTabSz="10178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5729" indent="-254455" algn="l" defTabSz="10178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09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819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728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637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4547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456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2365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275" algn="l" defTabSz="1017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Planilha_do_Microsoft_Excel_97-20031.xls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Planilha_do_Microsoft_Excel_97-20032.xls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Planilha_do_Microsoft_Excel_97-20033.xls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emf"/><Relationship Id="rId5" Type="http://schemas.openxmlformats.org/officeDocument/2006/relationships/oleObject" Target="../embeddings/Planilha_do_Microsoft_Excel_97-20034.xls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aforte.com.br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://queroficarrico.com/downloads/" TargetMode="External"/><Relationship Id="rId4" Type="http://schemas.openxmlformats.org/officeDocument/2006/relationships/hyperlink" Target="http://www.financassaudaveis.com.b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 bright="53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4 B 2 (transparente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5013" y="1918527"/>
            <a:ext cx="6691590" cy="23555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</p:spTree>
    <p:extLst>
      <p:ext uri="{BB962C8B-B14F-4D97-AF65-F5344CB8AC3E}">
        <p14:creationId xmlns:p14="http://schemas.microsoft.com/office/powerpoint/2010/main" val="45825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Text Box 2"/>
          <p:cNvSpPr txBox="1">
            <a:spLocks noChangeArrowheads="1"/>
          </p:cNvSpPr>
          <p:nvPr/>
        </p:nvSpPr>
        <p:spPr bwMode="auto">
          <a:xfrm>
            <a:off x="629444" y="1641588"/>
            <a:ext cx="9405937" cy="158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v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Planilha financeira mensal e anual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v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Pontos fortes (trabalho, conhecimento técnico, força de vontade), ....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v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Pontos fracos</a:t>
            </a:r>
            <a:endParaRPr lang="pt-BR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23268" name="Text Box 4"/>
          <p:cNvSpPr txBox="1">
            <a:spLocks noChangeArrowheads="1"/>
          </p:cNvSpPr>
          <p:nvPr/>
        </p:nvSpPr>
        <p:spPr bwMode="auto">
          <a:xfrm>
            <a:off x="2371837" y="546779"/>
            <a:ext cx="5122863" cy="5610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42" tIns="50870" rIns="101742" bIns="5087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sz="32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Auto-conhecimento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23269" name="Text Box 5"/>
          <p:cNvSpPr txBox="1">
            <a:spLocks noChangeArrowheads="1"/>
          </p:cNvSpPr>
          <p:nvPr/>
        </p:nvSpPr>
        <p:spPr bwMode="auto">
          <a:xfrm>
            <a:off x="671513" y="3481841"/>
            <a:ext cx="9321800" cy="4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buClr>
                <a:srgbClr val="333399"/>
              </a:buClr>
              <a:buFontTx/>
              <a:buChar char="•"/>
            </a:pPr>
            <a:r>
              <a:rPr lang="pt-BR" sz="2200" b="1" dirty="0">
                <a:solidFill>
                  <a:srgbClr val="333399"/>
                </a:solidFill>
              </a:rPr>
              <a:t>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Tenho um fraco por: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23270" name="Rectangle 6"/>
          <p:cNvSpPr>
            <a:spLocks noChangeArrowheads="1"/>
          </p:cNvSpPr>
          <p:nvPr/>
        </p:nvSpPr>
        <p:spPr bwMode="auto">
          <a:xfrm>
            <a:off x="755650" y="5832022"/>
            <a:ext cx="5038725" cy="44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/>
          <a:p>
            <a:pPr defTabSz="1017588" eaLnBrk="1" hangingPunct="1">
              <a:buClr>
                <a:srgbClr val="FF9900"/>
              </a:buClr>
              <a:buFont typeface="Wingdings" pitchFamily="2" charset="2"/>
              <a:buChar char="v"/>
            </a:pPr>
            <a:r>
              <a:rPr lang="pt-BR" sz="2200" dirty="0">
                <a:solidFill>
                  <a:srgbClr val="333399"/>
                </a:solidFill>
              </a:rPr>
              <a:t>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Fatores não negociáveis</a:t>
            </a:r>
          </a:p>
        </p:txBody>
      </p:sp>
      <p:sp>
        <p:nvSpPr>
          <p:cNvPr id="523271" name="Rectangle 7"/>
          <p:cNvSpPr>
            <a:spLocks noChangeArrowheads="1"/>
          </p:cNvSpPr>
          <p:nvPr/>
        </p:nvSpPr>
        <p:spPr bwMode="auto">
          <a:xfrm>
            <a:off x="671513" y="6499226"/>
            <a:ext cx="4173113" cy="44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782" tIns="50891" rIns="101782" bIns="50891">
            <a:spAutoFit/>
          </a:bodyPr>
          <a:lstStyle/>
          <a:p>
            <a:pPr marL="852488" lvl="1" indent="-342900" defTabSz="1017588" eaLnBrk="1" hangingPunct="1">
              <a:buClr>
                <a:srgbClr val="333399"/>
              </a:buClr>
              <a:buFont typeface="Wingdings" pitchFamily="2" charset="2"/>
              <a:buChar char="ü"/>
            </a:pPr>
            <a:r>
              <a:rPr lang="pt-BR" sz="2200" dirty="0">
                <a:solidFill>
                  <a:srgbClr val="333399"/>
                </a:solidFill>
              </a:rPr>
              <a:t>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Meta mensal de Poupança</a:t>
            </a:r>
          </a:p>
        </p:txBody>
      </p:sp>
      <p:sp>
        <p:nvSpPr>
          <p:cNvPr id="523272" name="Text Box 8"/>
          <p:cNvSpPr txBox="1">
            <a:spLocks noChangeArrowheads="1"/>
          </p:cNvSpPr>
          <p:nvPr/>
        </p:nvSpPr>
        <p:spPr bwMode="auto">
          <a:xfrm>
            <a:off x="1176338" y="4096431"/>
            <a:ext cx="6937148" cy="4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852488" lvl="1" indent="-342900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2200" dirty="0">
                <a:solidFill>
                  <a:srgbClr val="333399"/>
                </a:solidFill>
              </a:rPr>
              <a:t>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Relógio, celular, cervejinha, sapatos,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roupas      </a:t>
            </a:r>
          </a:p>
        </p:txBody>
      </p:sp>
      <p:sp>
        <p:nvSpPr>
          <p:cNvPr id="523273" name="Text Box 9"/>
          <p:cNvSpPr txBox="1">
            <a:spLocks noChangeArrowheads="1"/>
          </p:cNvSpPr>
          <p:nvPr/>
        </p:nvSpPr>
        <p:spPr bwMode="auto">
          <a:xfrm>
            <a:off x="671513" y="5231721"/>
            <a:ext cx="9321800" cy="44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buClr>
                <a:srgbClr val="333399"/>
              </a:buClr>
              <a:buFontTx/>
              <a:buChar char="•"/>
            </a:pPr>
            <a:r>
              <a:rPr lang="pt-BR" sz="2200" b="1" dirty="0">
                <a:solidFill>
                  <a:srgbClr val="333399"/>
                </a:solidFill>
              </a:rPr>
              <a:t> </a:t>
            </a: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Tenho dificuldade de conversar sobre orçamento com a família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3275012" y="4992914"/>
            <a:ext cx="3488645" cy="14515"/>
          </a:xfrm>
          <a:prstGeom prst="lin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248025" y="5007429"/>
            <a:ext cx="337048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172845" y="4568539"/>
            <a:ext cx="483337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ESTABELECER   UMA META </a:t>
            </a:r>
          </a:p>
          <a:p>
            <a:endParaRPr lang="pt-BR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23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23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23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523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523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523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52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52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6" grpId="0" build="p" autoUpdateAnimBg="0"/>
      <p:bldP spid="523268" grpId="0" autoUpdateAnimBg="0"/>
      <p:bldP spid="523269" grpId="0" build="p" autoUpdateAnimBg="0"/>
      <p:bldP spid="523270" grpId="0" autoUpdateAnimBg="0"/>
      <p:bldP spid="523271" grpId="0" autoUpdateAnimBg="0"/>
      <p:bldP spid="523272" grpId="0" build="p" autoUpdateAnimBg="0"/>
      <p:bldP spid="523273" grpId="0" build="p" autoUpdateAnimBg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5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491552"/>
              </p:ext>
            </p:extLst>
          </p:nvPr>
        </p:nvGraphicFramePr>
        <p:xfrm>
          <a:off x="1001485" y="962005"/>
          <a:ext cx="7707086" cy="6077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29" name="Planilha" r:id="rId5" imgW="4610338" imgH="5429488" progId="Excel.Sheet.8">
                  <p:embed/>
                </p:oleObj>
              </mc:Choice>
              <mc:Fallback>
                <p:oleObj name="Planilha" r:id="rId5" imgW="4610338" imgH="5429488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485" y="962005"/>
                        <a:ext cx="7707086" cy="6077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4684939" y="369094"/>
            <a:ext cx="5122863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742" tIns="50870" rIns="101742" bIns="5087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Planilha Financeira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362" name="Picture 2" descr="s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815975"/>
            <a:ext cx="3546475" cy="59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7363" name="Text Box 3"/>
          <p:cNvSpPr txBox="1">
            <a:spLocks noChangeArrowheads="1"/>
          </p:cNvSpPr>
          <p:nvPr/>
        </p:nvSpPr>
        <p:spPr bwMode="auto">
          <a:xfrm>
            <a:off x="4972957" y="1089706"/>
            <a:ext cx="4032250" cy="1214437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74053" dir="7257825" algn="ctr" rotWithShape="0">
              <a:schemeClr val="folHlink"/>
            </a:outerShdw>
          </a:effec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2700" b="1">
                <a:solidFill>
                  <a:schemeClr val="bg1"/>
                </a:solidFill>
              </a:rPr>
              <a:t>Sinal vermelho </a:t>
            </a:r>
            <a:br>
              <a:rPr lang="pt-BR" sz="2700" b="1">
                <a:solidFill>
                  <a:schemeClr val="bg1"/>
                </a:solidFill>
              </a:rPr>
            </a:br>
            <a:r>
              <a:rPr lang="pt-BR" sz="2200" b="1">
                <a:solidFill>
                  <a:schemeClr val="bg1"/>
                </a:solidFill>
              </a:rPr>
              <a:t>mudar radicalmente hábitos (renegociar dívidas)</a:t>
            </a:r>
          </a:p>
        </p:txBody>
      </p:sp>
      <p:sp>
        <p:nvSpPr>
          <p:cNvPr id="527364" name="Text Box 4"/>
          <p:cNvSpPr txBox="1">
            <a:spLocks noChangeArrowheads="1"/>
          </p:cNvSpPr>
          <p:nvPr/>
        </p:nvSpPr>
        <p:spPr bwMode="auto">
          <a:xfrm>
            <a:off x="4972957" y="2600325"/>
            <a:ext cx="4032250" cy="120332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81320" dir="7719588" algn="ctr" rotWithShape="0">
              <a:schemeClr val="folHlink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2700" b="1"/>
              <a:t>Sinal amarelo</a:t>
            </a:r>
            <a:br>
              <a:rPr lang="pt-BR" sz="2700" b="1"/>
            </a:br>
            <a:r>
              <a:rPr lang="pt-BR" sz="2200" b="1"/>
              <a:t>- fazer algumas mudanças </a:t>
            </a:r>
            <a:br>
              <a:rPr lang="pt-BR" sz="2200" b="1"/>
            </a:br>
            <a:r>
              <a:rPr lang="pt-BR" sz="2200" b="1"/>
              <a:t>- começar a juntar dinheiro</a:t>
            </a:r>
          </a:p>
        </p:txBody>
      </p:sp>
      <p:sp>
        <p:nvSpPr>
          <p:cNvPr id="527365" name="Text Box 5"/>
          <p:cNvSpPr txBox="1">
            <a:spLocks noChangeArrowheads="1"/>
          </p:cNvSpPr>
          <p:nvPr/>
        </p:nvSpPr>
        <p:spPr bwMode="auto">
          <a:xfrm>
            <a:off x="4972957" y="4280127"/>
            <a:ext cx="3948112" cy="1547812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74053" dir="7257825" algn="ctr" rotWithShape="0">
              <a:schemeClr val="folHlink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2700" b="1" dirty="0"/>
              <a:t>Sinal verde</a:t>
            </a:r>
            <a:br>
              <a:rPr lang="pt-BR" sz="2700" b="1" dirty="0"/>
            </a:br>
            <a:r>
              <a:rPr lang="pt-BR" sz="2200" b="1" dirty="0"/>
              <a:t>avaliação e adequação dos investimentos para atingir objetivos</a:t>
            </a:r>
          </a:p>
        </p:txBody>
      </p:sp>
      <p:sp>
        <p:nvSpPr>
          <p:cNvPr id="527366" name="Line 6"/>
          <p:cNvSpPr>
            <a:spLocks noChangeShapeType="1"/>
          </p:cNvSpPr>
          <p:nvPr/>
        </p:nvSpPr>
        <p:spPr bwMode="auto">
          <a:xfrm flipV="1">
            <a:off x="3402352" y="1696924"/>
            <a:ext cx="1512888" cy="1028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7367" name="Line 7"/>
          <p:cNvSpPr>
            <a:spLocks noChangeShapeType="1"/>
          </p:cNvSpPr>
          <p:nvPr/>
        </p:nvSpPr>
        <p:spPr bwMode="auto">
          <a:xfrm>
            <a:off x="3306763" y="3245304"/>
            <a:ext cx="1597025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7368" name="Line 8"/>
          <p:cNvSpPr>
            <a:spLocks noChangeShapeType="1"/>
          </p:cNvSpPr>
          <p:nvPr/>
        </p:nvSpPr>
        <p:spPr bwMode="auto">
          <a:xfrm flipV="1">
            <a:off x="3306763" y="4837453"/>
            <a:ext cx="1512887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7370" name="Text Box 10"/>
          <p:cNvSpPr txBox="1">
            <a:spLocks noChangeArrowheads="1"/>
          </p:cNvSpPr>
          <p:nvPr/>
        </p:nvSpPr>
        <p:spPr bwMode="auto">
          <a:xfrm>
            <a:off x="3306763" y="223612"/>
            <a:ext cx="5122862" cy="4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742" tIns="50870" rIns="101742" bIns="5087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Diagnóstico</a:t>
            </a:r>
          </a:p>
        </p:txBody>
      </p:sp>
      <p:sp>
        <p:nvSpPr>
          <p:cNvPr id="13" name="CaixaDeTexto 12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2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52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52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2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3" grpId="0" animBg="1" autoUpdateAnimBg="0"/>
      <p:bldP spid="527364" grpId="0" animBg="1" autoUpdateAnimBg="0"/>
      <p:bldP spid="527365" grpId="0" animBg="1" autoUpdateAnimBg="0"/>
      <p:bldP spid="527366" grpId="0" animBg="1"/>
      <p:bldP spid="527367" grpId="0" animBg="1"/>
      <p:bldP spid="527368" grpId="0" animBg="1"/>
      <p:bldP spid="52737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410" name="Picture 2" descr="sinal-verme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976767"/>
            <a:ext cx="254317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9411" name="Rectangle 3"/>
          <p:cNvSpPr>
            <a:spLocks noChangeArrowheads="1"/>
          </p:cNvSpPr>
          <p:nvPr/>
        </p:nvSpPr>
        <p:spPr bwMode="auto">
          <a:xfrm>
            <a:off x="7785100" y="5981700"/>
            <a:ext cx="17891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/>
          <a:lstStyle/>
          <a:p>
            <a:pPr algn="ctr">
              <a:spcBef>
                <a:spcPct val="20000"/>
              </a:spcBef>
            </a:pPr>
            <a:r>
              <a:rPr lang="pt-BR" sz="1400">
                <a:solidFill>
                  <a:srgbClr val="333399"/>
                </a:solidFill>
              </a:rPr>
              <a:t>5.040,00/ano</a:t>
            </a:r>
          </a:p>
        </p:txBody>
      </p:sp>
      <p:sp>
        <p:nvSpPr>
          <p:cNvPr id="529412" name="Rectangle 4"/>
          <p:cNvSpPr>
            <a:spLocks noChangeArrowheads="1"/>
          </p:cNvSpPr>
          <p:nvPr/>
        </p:nvSpPr>
        <p:spPr bwMode="auto">
          <a:xfrm>
            <a:off x="6381750" y="5981700"/>
            <a:ext cx="14033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/>
          <a:lstStyle/>
          <a:p>
            <a:pPr algn="ctr">
              <a:spcBef>
                <a:spcPct val="20000"/>
              </a:spcBef>
            </a:pPr>
            <a:r>
              <a:rPr lang="pt-BR" sz="1400">
                <a:solidFill>
                  <a:srgbClr val="333399"/>
                </a:solidFill>
              </a:rPr>
              <a:t>20,00/dia</a:t>
            </a:r>
          </a:p>
        </p:txBody>
      </p:sp>
      <p:sp>
        <p:nvSpPr>
          <p:cNvPr id="529413" name="Rectangle 5"/>
          <p:cNvSpPr>
            <a:spLocks noChangeArrowheads="1"/>
          </p:cNvSpPr>
          <p:nvPr/>
        </p:nvSpPr>
        <p:spPr bwMode="auto">
          <a:xfrm>
            <a:off x="7785100" y="5568950"/>
            <a:ext cx="178911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/>
          <a:lstStyle/>
          <a:p>
            <a:pPr algn="ctr">
              <a:spcBef>
                <a:spcPct val="20000"/>
              </a:spcBef>
            </a:pPr>
            <a:r>
              <a:rPr lang="pt-BR" sz="1400">
                <a:solidFill>
                  <a:srgbClr val="333399"/>
                </a:solidFill>
              </a:rPr>
              <a:t>2.520,00/ano</a:t>
            </a:r>
          </a:p>
        </p:txBody>
      </p:sp>
      <p:sp>
        <p:nvSpPr>
          <p:cNvPr id="529414" name="Rectangle 6"/>
          <p:cNvSpPr>
            <a:spLocks noChangeArrowheads="1"/>
          </p:cNvSpPr>
          <p:nvPr/>
        </p:nvSpPr>
        <p:spPr bwMode="auto">
          <a:xfrm>
            <a:off x="6381750" y="5568950"/>
            <a:ext cx="14033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/>
          <a:lstStyle/>
          <a:p>
            <a:pPr algn="ctr">
              <a:spcBef>
                <a:spcPct val="20000"/>
              </a:spcBef>
            </a:pPr>
            <a:r>
              <a:rPr lang="pt-BR" sz="1400">
                <a:solidFill>
                  <a:srgbClr val="333399"/>
                </a:solidFill>
              </a:rPr>
              <a:t>10,00/dia</a:t>
            </a:r>
          </a:p>
        </p:txBody>
      </p:sp>
      <p:sp>
        <p:nvSpPr>
          <p:cNvPr id="529415" name="Rectangle 7"/>
          <p:cNvSpPr>
            <a:spLocks noChangeArrowheads="1"/>
          </p:cNvSpPr>
          <p:nvPr/>
        </p:nvSpPr>
        <p:spPr bwMode="auto">
          <a:xfrm>
            <a:off x="7785100" y="5157788"/>
            <a:ext cx="178911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/>
          <a:lstStyle/>
          <a:p>
            <a:pPr algn="ctr">
              <a:spcBef>
                <a:spcPct val="20000"/>
              </a:spcBef>
            </a:pPr>
            <a:r>
              <a:rPr lang="pt-BR" sz="1400">
                <a:solidFill>
                  <a:srgbClr val="333399"/>
                </a:solidFill>
              </a:rPr>
              <a:t>500,00/ano</a:t>
            </a:r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6381750" y="5157788"/>
            <a:ext cx="14033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/>
          <a:lstStyle/>
          <a:p>
            <a:pPr algn="ctr">
              <a:spcBef>
                <a:spcPct val="20000"/>
              </a:spcBef>
            </a:pPr>
            <a:r>
              <a:rPr lang="pt-BR" sz="1400">
                <a:solidFill>
                  <a:srgbClr val="333399"/>
                </a:solidFill>
              </a:rPr>
              <a:t>1,99/dia</a:t>
            </a:r>
          </a:p>
        </p:txBody>
      </p:sp>
      <p:grpSp>
        <p:nvGrpSpPr>
          <p:cNvPr id="529417" name="Group 9"/>
          <p:cNvGrpSpPr>
            <a:grpSpLocks/>
          </p:cNvGrpSpPr>
          <p:nvPr/>
        </p:nvGrpSpPr>
        <p:grpSpPr bwMode="auto">
          <a:xfrm>
            <a:off x="6188868" y="5157787"/>
            <a:ext cx="3192463" cy="1235075"/>
            <a:chOff x="3648" y="2880"/>
            <a:chExt cx="1824" cy="690"/>
          </a:xfrm>
        </p:grpSpPr>
        <p:sp>
          <p:nvSpPr>
            <p:cNvPr id="529418" name="Line 10"/>
            <p:cNvSpPr>
              <a:spLocks noChangeShapeType="1"/>
            </p:cNvSpPr>
            <p:nvPr/>
          </p:nvSpPr>
          <p:spPr bwMode="auto">
            <a:xfrm>
              <a:off x="3648" y="3570"/>
              <a:ext cx="1824" cy="0"/>
            </a:xfrm>
            <a:prstGeom prst="line">
              <a:avLst/>
            </a:prstGeom>
            <a:noFill/>
            <a:ln w="12700" cap="sq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529419" name="Group 11"/>
            <p:cNvGrpSpPr>
              <a:grpSpLocks/>
            </p:cNvGrpSpPr>
            <p:nvPr/>
          </p:nvGrpSpPr>
          <p:grpSpPr bwMode="auto">
            <a:xfrm>
              <a:off x="3648" y="2880"/>
              <a:ext cx="1824" cy="690"/>
              <a:chOff x="3648" y="2880"/>
              <a:chExt cx="1824" cy="690"/>
            </a:xfrm>
          </p:grpSpPr>
          <p:sp>
            <p:nvSpPr>
              <p:cNvPr id="529420" name="Line 12"/>
              <p:cNvSpPr>
                <a:spLocks noChangeShapeType="1"/>
              </p:cNvSpPr>
              <p:nvPr/>
            </p:nvSpPr>
            <p:spPr bwMode="auto">
              <a:xfrm>
                <a:off x="3648" y="2880"/>
                <a:ext cx="1824" cy="0"/>
              </a:xfrm>
              <a:prstGeom prst="line">
                <a:avLst/>
              </a:prstGeom>
              <a:noFill/>
              <a:ln w="12700" cap="sq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9421" name="Line 13"/>
              <p:cNvSpPr>
                <a:spLocks noChangeShapeType="1"/>
              </p:cNvSpPr>
              <p:nvPr/>
            </p:nvSpPr>
            <p:spPr bwMode="auto">
              <a:xfrm>
                <a:off x="3648" y="2880"/>
                <a:ext cx="0" cy="690"/>
              </a:xfrm>
              <a:prstGeom prst="line">
                <a:avLst/>
              </a:prstGeom>
              <a:noFill/>
              <a:ln w="12700" cap="sq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9422" name="Line 14"/>
              <p:cNvSpPr>
                <a:spLocks noChangeShapeType="1"/>
              </p:cNvSpPr>
              <p:nvPr/>
            </p:nvSpPr>
            <p:spPr bwMode="auto">
              <a:xfrm>
                <a:off x="5472" y="2880"/>
                <a:ext cx="0" cy="690"/>
              </a:xfrm>
              <a:prstGeom prst="line">
                <a:avLst/>
              </a:prstGeom>
              <a:noFill/>
              <a:ln w="12700" cap="sq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9423" name="Line 15"/>
              <p:cNvSpPr>
                <a:spLocks noChangeShapeType="1"/>
              </p:cNvSpPr>
              <p:nvPr/>
            </p:nvSpPr>
            <p:spPr bwMode="auto">
              <a:xfrm>
                <a:off x="4450" y="2880"/>
                <a:ext cx="0" cy="69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9424" name="Line 16"/>
              <p:cNvSpPr>
                <a:spLocks noChangeShapeType="1"/>
              </p:cNvSpPr>
              <p:nvPr/>
            </p:nvSpPr>
            <p:spPr bwMode="auto">
              <a:xfrm>
                <a:off x="3648" y="3110"/>
                <a:ext cx="1824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9425" name="Line 17"/>
              <p:cNvSpPr>
                <a:spLocks noChangeShapeType="1"/>
              </p:cNvSpPr>
              <p:nvPr/>
            </p:nvSpPr>
            <p:spPr bwMode="auto">
              <a:xfrm>
                <a:off x="3648" y="3340"/>
                <a:ext cx="1824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529427" name="Text Box 19"/>
          <p:cNvSpPr txBox="1">
            <a:spLocks noChangeArrowheads="1"/>
          </p:cNvSpPr>
          <p:nvPr/>
        </p:nvSpPr>
        <p:spPr bwMode="auto">
          <a:xfrm>
            <a:off x="3438524" y="210005"/>
            <a:ext cx="5122863" cy="48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742" tIns="50870" rIns="101742" bIns="5087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Sinal Vermelho</a:t>
            </a:r>
          </a:p>
        </p:txBody>
      </p:sp>
      <p:sp>
        <p:nvSpPr>
          <p:cNvPr id="529428" name="Text Box 20"/>
          <p:cNvSpPr txBox="1">
            <a:spLocks noChangeArrowheads="1"/>
          </p:cNvSpPr>
          <p:nvPr/>
        </p:nvSpPr>
        <p:spPr bwMode="auto">
          <a:xfrm>
            <a:off x="1181328" y="1101725"/>
            <a:ext cx="411638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2700" b="1" dirty="0">
                <a:solidFill>
                  <a:schemeClr val="tx2">
                    <a:lumMod val="75000"/>
                  </a:schemeClr>
                </a:solidFill>
              </a:rPr>
              <a:t>O que você pode cortar em cada item abaixo?</a:t>
            </a:r>
          </a:p>
        </p:txBody>
      </p:sp>
      <p:sp>
        <p:nvSpPr>
          <p:cNvPr id="529429" name="Text Box 21"/>
          <p:cNvSpPr txBox="1">
            <a:spLocks noChangeArrowheads="1"/>
          </p:cNvSpPr>
          <p:nvPr/>
        </p:nvSpPr>
        <p:spPr bwMode="auto">
          <a:xfrm>
            <a:off x="1433740" y="2435680"/>
            <a:ext cx="3863975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 Supermercado</a:t>
            </a:r>
          </a:p>
          <a:p>
            <a:pPr eaLnBrk="1" hangingPunct="1">
              <a:buFontTx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 Carro/moto</a:t>
            </a:r>
          </a:p>
          <a:p>
            <a:pPr eaLnBrk="1" hangingPunct="1">
              <a:buFontTx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 Telefone celular e fixo</a:t>
            </a:r>
          </a:p>
          <a:p>
            <a:pPr eaLnBrk="1" hangingPunct="1">
              <a:buFontTx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 Cheque pré-datado</a:t>
            </a:r>
          </a:p>
          <a:p>
            <a:pPr eaLnBrk="1" hangingPunct="1">
              <a:buFontTx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 Agiotas</a:t>
            </a:r>
          </a:p>
          <a:p>
            <a:pPr eaLnBrk="1" hangingPunct="1">
              <a:buFontTx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 Cartões de crédito</a:t>
            </a:r>
          </a:p>
          <a:p>
            <a:pPr eaLnBrk="1" hangingPunct="1">
              <a:buFontTx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 Liquidações e promoções</a:t>
            </a:r>
          </a:p>
          <a:p>
            <a:pPr eaLnBrk="1" hangingPunct="1">
              <a:buFontTx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 Gastos fantasmas</a:t>
            </a:r>
          </a:p>
        </p:txBody>
      </p:sp>
      <p:sp>
        <p:nvSpPr>
          <p:cNvPr id="22" name="CaixaDeTexto 21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52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2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52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29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529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529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529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529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529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529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2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2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2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2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2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2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2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1" grpId="0" autoUpdateAnimBg="0"/>
      <p:bldP spid="529412" grpId="0" autoUpdateAnimBg="0"/>
      <p:bldP spid="529413" grpId="0" autoUpdateAnimBg="0"/>
      <p:bldP spid="529414" grpId="0" autoUpdateAnimBg="0"/>
      <p:bldP spid="529415" grpId="0" autoUpdateAnimBg="0"/>
      <p:bldP spid="529416" grpId="0" autoUpdateAnimBg="0"/>
      <p:bldP spid="529427" grpId="0" autoUpdateAnimBg="0"/>
      <p:bldP spid="529428" grpId="0" autoUpdateAnimBg="0"/>
      <p:bldP spid="529429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8" name="Picture 2" descr="sinal-verme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1547813"/>
            <a:ext cx="2160587" cy="29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1459" name="Object 3"/>
          <p:cNvGraphicFramePr>
            <a:graphicFrameLocks noChangeAspect="1"/>
          </p:cNvGraphicFramePr>
          <p:nvPr/>
        </p:nvGraphicFramePr>
        <p:xfrm>
          <a:off x="839788" y="2663825"/>
          <a:ext cx="7138987" cy="371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75" name="Planilha" r:id="rId6" imgW="4153138" imgH="1848088" progId="Excel.Sheet.8">
                  <p:embed/>
                </p:oleObj>
              </mc:Choice>
              <mc:Fallback>
                <p:oleObj name="Planilha" r:id="rId6" imgW="4153138" imgH="1848088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2663825"/>
                        <a:ext cx="7138987" cy="371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1462" name="Text Box 6"/>
          <p:cNvSpPr txBox="1">
            <a:spLocks noChangeArrowheads="1"/>
          </p:cNvSpPr>
          <p:nvPr/>
        </p:nvSpPr>
        <p:spPr bwMode="auto">
          <a:xfrm>
            <a:off x="3438525" y="195490"/>
            <a:ext cx="5122863" cy="57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742" tIns="50870" rIns="101742" bIns="5087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Sinal Vermelho</a:t>
            </a: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06" name="Picture 2" descr="sinal-verme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1" y="1112157"/>
            <a:ext cx="1716088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3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978658"/>
              </p:ext>
            </p:extLst>
          </p:nvPr>
        </p:nvGraphicFramePr>
        <p:xfrm>
          <a:off x="497342" y="3322638"/>
          <a:ext cx="9153525" cy="337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28" name="Planilha" r:id="rId6" imgW="4153138" imgH="1495663" progId="Excel.Sheet.8">
                  <p:embed/>
                </p:oleObj>
              </mc:Choice>
              <mc:Fallback>
                <p:oleObj name="Planilha" r:id="rId6" imgW="4153138" imgH="149566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42" y="3322638"/>
                        <a:ext cx="9153525" cy="337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3510" name="Group 6"/>
          <p:cNvGrpSpPr>
            <a:grpSpLocks/>
          </p:cNvGrpSpPr>
          <p:nvPr/>
        </p:nvGrpSpPr>
        <p:grpSpPr bwMode="auto">
          <a:xfrm>
            <a:off x="1931988" y="1941513"/>
            <a:ext cx="5373687" cy="1047750"/>
            <a:chOff x="1104" y="1036"/>
            <a:chExt cx="3072" cy="585"/>
          </a:xfrm>
        </p:grpSpPr>
        <p:sp>
          <p:nvSpPr>
            <p:cNvPr id="533511" name="Text Box 7"/>
            <p:cNvSpPr txBox="1">
              <a:spLocks noChangeArrowheads="1"/>
            </p:cNvSpPr>
            <p:nvPr/>
          </p:nvSpPr>
          <p:spPr bwMode="auto">
            <a:xfrm>
              <a:off x="1104" y="1036"/>
              <a:ext cx="3072" cy="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1782" tIns="50891" rIns="101782" bIns="50891">
              <a:spAutoFit/>
            </a:bodyPr>
            <a:lstStyle>
              <a:lvl1pPr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509588"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017588"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527175"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35175"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492375" defTabSz="1017588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49575" defTabSz="1017588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06775" defTabSz="1017588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63975" defTabSz="1017588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pt-BR" sz="31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Taxa de juros da economia 8,75% aa     0,70% </a:t>
              </a:r>
              <a:r>
                <a:rPr lang="pt-BR" sz="3100" b="1" dirty="0" err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am</a:t>
              </a:r>
              <a:endParaRPr lang="pt-BR" sz="3100" b="1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grpSp>
          <p:nvGrpSpPr>
            <p:cNvPr id="533512" name="Group 8"/>
            <p:cNvGrpSpPr>
              <a:grpSpLocks/>
            </p:cNvGrpSpPr>
            <p:nvPr/>
          </p:nvGrpSpPr>
          <p:grpSpPr bwMode="auto">
            <a:xfrm>
              <a:off x="2525" y="1440"/>
              <a:ext cx="144" cy="96"/>
              <a:chOff x="2544" y="1440"/>
              <a:chExt cx="144" cy="96"/>
            </a:xfrm>
          </p:grpSpPr>
          <p:sp>
            <p:nvSpPr>
              <p:cNvPr id="533513" name="Line 9"/>
              <p:cNvSpPr>
                <a:spLocks noChangeShapeType="1"/>
              </p:cNvSpPr>
              <p:nvPr/>
            </p:nvSpPr>
            <p:spPr bwMode="auto">
              <a:xfrm>
                <a:off x="2544" y="1440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3514" name="Line 10"/>
              <p:cNvSpPr>
                <a:spLocks noChangeShapeType="1"/>
              </p:cNvSpPr>
              <p:nvPr/>
            </p:nvSpPr>
            <p:spPr bwMode="auto">
              <a:xfrm>
                <a:off x="2544" y="1488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3515" name="Line 11"/>
              <p:cNvSpPr>
                <a:spLocks noChangeShapeType="1"/>
              </p:cNvSpPr>
              <p:nvPr/>
            </p:nvSpPr>
            <p:spPr bwMode="auto">
              <a:xfrm>
                <a:off x="2544" y="1536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533516" name="Text Box 12"/>
          <p:cNvSpPr txBox="1">
            <a:spLocks noChangeArrowheads="1"/>
          </p:cNvSpPr>
          <p:nvPr/>
        </p:nvSpPr>
        <p:spPr bwMode="auto">
          <a:xfrm>
            <a:off x="3438525" y="192088"/>
            <a:ext cx="5122863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742" tIns="50870" rIns="101742" bIns="5087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Sinal Vermelho</a:t>
            </a:r>
          </a:p>
        </p:txBody>
      </p:sp>
      <p:sp>
        <p:nvSpPr>
          <p:cNvPr id="12" name="CaixaDeTexto 11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554" name="Picture 2" descr="sinal-verme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1189832"/>
            <a:ext cx="2414587" cy="326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5555" name="Text Box 3"/>
          <p:cNvSpPr txBox="1">
            <a:spLocks noChangeArrowheads="1"/>
          </p:cNvSpPr>
          <p:nvPr/>
        </p:nvSpPr>
        <p:spPr bwMode="auto">
          <a:xfrm>
            <a:off x="682169" y="1765981"/>
            <a:ext cx="8976179" cy="537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F9900"/>
              </a:buClr>
              <a:buFontTx/>
              <a:buChar char="•"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Marketing psicológico</a:t>
            </a:r>
          </a:p>
          <a:p>
            <a:pPr eaLnBrk="1" hangingPunct="1">
              <a:buClr>
                <a:srgbClr val="FF9900"/>
              </a:buClr>
              <a:buFontTx/>
              <a:buChar char="•"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Aprenda a dizer NÃO</a:t>
            </a:r>
          </a:p>
          <a:p>
            <a:pPr eaLnBrk="1" hangingPunct="1">
              <a:buClr>
                <a:srgbClr val="FF9900"/>
              </a:buClr>
              <a:buFontTx/>
              <a:buChar char="•"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Brasil tem a maior taxa de juros de real</a:t>
            </a:r>
            <a:b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do mundo</a:t>
            </a:r>
          </a:p>
          <a:p>
            <a:pPr eaLnBrk="1" hangingPunct="1">
              <a:buClr>
                <a:srgbClr val="FF9900"/>
              </a:buClr>
              <a:buFontTx/>
              <a:buChar char="•"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Compras a vista permitem negociação; desconto e evitam perda de controle (dívidas)</a:t>
            </a:r>
          </a:p>
          <a:p>
            <a:pPr eaLnBrk="1" hangingPunct="1">
              <a:buClr>
                <a:srgbClr val="FF9900"/>
              </a:buClr>
              <a:buFontTx/>
              <a:buChar char="•"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Não empreste seu nome para terceiros. Evite assumir</a:t>
            </a:r>
            <a:b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 compromisso cujo pagamento futuro será responsabilidade</a:t>
            </a:r>
            <a:b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 de outros.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535557" name="Text Box 5"/>
          <p:cNvSpPr txBox="1">
            <a:spLocks noChangeArrowheads="1"/>
          </p:cNvSpPr>
          <p:nvPr/>
        </p:nvSpPr>
        <p:spPr bwMode="auto">
          <a:xfrm>
            <a:off x="682171" y="296068"/>
            <a:ext cx="8505372" cy="89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742" tIns="50870" rIns="101742" bIns="5087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Sinal Vermelho – </a:t>
            </a:r>
            <a:endParaRPr lang="pt-BR" sz="32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</a:pP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Compras à 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vista ou a prazo</a:t>
            </a:r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3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53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5" grpId="0" build="p" autoUpdateAnimBg="0"/>
      <p:bldP spid="53555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02" name="Picture 2" descr="sinal-verme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633538"/>
            <a:ext cx="2224088" cy="30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7603" name="Text Box 3"/>
          <p:cNvSpPr txBox="1">
            <a:spLocks noChangeArrowheads="1"/>
          </p:cNvSpPr>
          <p:nvPr/>
        </p:nvSpPr>
        <p:spPr bwMode="auto">
          <a:xfrm>
            <a:off x="575583" y="1633538"/>
            <a:ext cx="8901113" cy="492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Cartão de crédito - CUIDADO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!!!</a:t>
            </a:r>
            <a:b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pt-BR" sz="24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Trabalhar preferencialmente com um único</a:t>
            </a:r>
            <a:b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Banco de Varejo (maior controle)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Evitar linha de cheque especial por longos </a:t>
            </a:r>
            <a:br>
              <a:rPr lang="pt-BR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períodos; usar somente em emergência</a:t>
            </a:r>
            <a:br>
              <a:rPr lang="pt-BR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pt-BR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Se precisar de dinheiro, usar Crédito Pessoal e incluir na </a:t>
            </a:r>
            <a:br>
              <a:rPr lang="pt-BR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Planilha Financeira para verificar capacidade de pagamento</a:t>
            </a:r>
            <a:br>
              <a:rPr lang="pt-BR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pt-BR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Toda compra a crédito deve ser planejada; evitar o IMPULSO!!!</a:t>
            </a:r>
          </a:p>
        </p:txBody>
      </p:sp>
      <p:sp>
        <p:nvSpPr>
          <p:cNvPr id="537605" name="Text Box 5"/>
          <p:cNvSpPr txBox="1">
            <a:spLocks noChangeArrowheads="1"/>
          </p:cNvSpPr>
          <p:nvPr/>
        </p:nvSpPr>
        <p:spPr bwMode="auto">
          <a:xfrm>
            <a:off x="3506788" y="165100"/>
            <a:ext cx="5122862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742" tIns="50870" rIns="101742" bIns="5087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Sinal Vermelho – Empréstimos e Financiamentos</a:t>
            </a: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3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53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53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53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3" grpId="0" build="p" autoUpdateAnimBg="0"/>
      <p:bldP spid="53760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650" name="Picture 2" descr="sinal-verme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547813"/>
            <a:ext cx="2032000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9651" name="Text Box 3"/>
          <p:cNvSpPr txBox="1">
            <a:spLocks noChangeArrowheads="1"/>
          </p:cNvSpPr>
          <p:nvPr/>
        </p:nvSpPr>
        <p:spPr bwMode="auto">
          <a:xfrm>
            <a:off x="581479" y="1846036"/>
            <a:ext cx="9153525" cy="467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pt-BR" sz="2200" b="1" dirty="0">
                <a:solidFill>
                  <a:schemeClr val="tx2">
                    <a:lumMod val="75000"/>
                  </a:schemeClr>
                </a:solidFill>
              </a:rPr>
              <a:t> Quando perceber que vai ficar difícil pagar seus </a:t>
            </a:r>
            <a:br>
              <a:rPr lang="pt-BR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200" b="1" dirty="0">
                <a:solidFill>
                  <a:schemeClr val="tx2">
                    <a:lumMod val="75000"/>
                  </a:schemeClr>
                </a:solidFill>
              </a:rPr>
              <a:t>   compromissos, faça imediatamente a planilha </a:t>
            </a:r>
            <a:br>
              <a:rPr lang="pt-BR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200" b="1" dirty="0">
                <a:solidFill>
                  <a:schemeClr val="tx2">
                    <a:lumMod val="75000"/>
                  </a:schemeClr>
                </a:solidFill>
              </a:rPr>
              <a:t>   financeira e um fluxo de caixa para se planejar e </a:t>
            </a:r>
            <a:br>
              <a:rPr lang="pt-BR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200" b="1" dirty="0">
                <a:solidFill>
                  <a:schemeClr val="tx2">
                    <a:lumMod val="75000"/>
                  </a:schemeClr>
                </a:solidFill>
              </a:rPr>
              <a:t>   poder negociar com Financeiras, Bancos, outros.</a:t>
            </a:r>
            <a:br>
              <a:rPr lang="pt-BR" sz="2200" b="1" dirty="0">
                <a:solidFill>
                  <a:schemeClr val="tx2">
                    <a:lumMod val="75000"/>
                  </a:schemeClr>
                </a:solidFill>
              </a:rPr>
            </a:br>
            <a:endParaRPr lang="pt-BR" sz="22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r>
              <a:rPr lang="pt-BR" sz="2200" b="1" dirty="0">
                <a:solidFill>
                  <a:schemeClr val="tx2">
                    <a:lumMod val="75000"/>
                  </a:schemeClr>
                </a:solidFill>
              </a:rPr>
              <a:t> Procure o credor antes do vencimento; apresente uma proposta </a:t>
            </a:r>
            <a:br>
              <a:rPr lang="pt-BR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200" b="1" dirty="0">
                <a:solidFill>
                  <a:schemeClr val="tx2">
                    <a:lumMod val="75000"/>
                  </a:schemeClr>
                </a:solidFill>
              </a:rPr>
              <a:t>  formal de pagamento, junto com as suas condições e proposta </a:t>
            </a:r>
            <a:br>
              <a:rPr lang="pt-BR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200" b="1" dirty="0">
                <a:solidFill>
                  <a:schemeClr val="tx2">
                    <a:lumMod val="75000"/>
                  </a:schemeClr>
                </a:solidFill>
              </a:rPr>
              <a:t>  de pagamento.</a:t>
            </a:r>
            <a:br>
              <a:rPr lang="pt-BR" sz="2200" b="1" dirty="0">
                <a:solidFill>
                  <a:schemeClr val="tx2">
                    <a:lumMod val="75000"/>
                  </a:schemeClr>
                </a:solidFill>
              </a:rPr>
            </a:br>
            <a:endParaRPr lang="pt-BR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9653" name="Text Box 5"/>
          <p:cNvSpPr txBox="1">
            <a:spLocks noChangeArrowheads="1"/>
          </p:cNvSpPr>
          <p:nvPr/>
        </p:nvSpPr>
        <p:spPr bwMode="auto">
          <a:xfrm>
            <a:off x="3703638" y="211367"/>
            <a:ext cx="512286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742" tIns="50870" rIns="101742" bIns="5087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Sinal Vermelho – Empréstimos e Financiamentos</a:t>
            </a: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3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53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53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1" grpId="0" build="p" autoUpdateAnimBg="0"/>
      <p:bldP spid="53965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Text Box 2"/>
          <p:cNvSpPr txBox="1">
            <a:spLocks noChangeArrowheads="1"/>
          </p:cNvSpPr>
          <p:nvPr/>
        </p:nvSpPr>
        <p:spPr bwMode="auto">
          <a:xfrm>
            <a:off x="5962650" y="2663825"/>
            <a:ext cx="3359150" cy="6540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3600" b="1"/>
              <a:t>Sinal Amarelo</a:t>
            </a:r>
          </a:p>
        </p:txBody>
      </p:sp>
      <p:pic>
        <p:nvPicPr>
          <p:cNvPr id="541700" name="Picture 4" descr="sinal-amre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19263"/>
            <a:ext cx="3417887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1701" name="Text Box 5"/>
          <p:cNvSpPr txBox="1">
            <a:spLocks noChangeArrowheads="1"/>
          </p:cNvSpPr>
          <p:nvPr/>
        </p:nvSpPr>
        <p:spPr bwMode="auto">
          <a:xfrm>
            <a:off x="3306763" y="220663"/>
            <a:ext cx="51228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742" tIns="50870" rIns="101742" bIns="5087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Diagnóstico</a:t>
            </a: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54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8" grpId="0" animBg="1" autoUpdateAnimBg="0"/>
      <p:bldP spid="54170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b="1" dirty="0" err="1" smtClean="0"/>
              <a:t>e-DSA</a:t>
            </a:r>
            <a:r>
              <a:rPr lang="pt-BR" sz="3600" b="1" dirty="0" smtClean="0"/>
              <a:t> </a:t>
            </a:r>
            <a:r>
              <a:rPr lang="pt-BR" sz="3600" b="1" dirty="0" smtClean="0"/>
              <a:t>– Planejamento Financeiro</a:t>
            </a:r>
            <a:endParaRPr lang="pt-BR" sz="3600" b="1" dirty="0"/>
          </a:p>
        </p:txBody>
      </p:sp>
      <p:pic>
        <p:nvPicPr>
          <p:cNvPr id="555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819275"/>
            <a:ext cx="8589962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41363" y="6845528"/>
            <a:ext cx="5464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Consultor: Éder Brito Amorim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</p:spTree>
    <p:extLst>
      <p:ext uri="{BB962C8B-B14F-4D97-AF65-F5344CB8AC3E}">
        <p14:creationId xmlns:p14="http://schemas.microsoft.com/office/powerpoint/2010/main" val="189569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Text Box 2"/>
          <p:cNvSpPr txBox="1">
            <a:spLocks noChangeArrowheads="1"/>
          </p:cNvSpPr>
          <p:nvPr/>
        </p:nvSpPr>
        <p:spPr bwMode="auto">
          <a:xfrm>
            <a:off x="671513" y="4899025"/>
            <a:ext cx="7307262" cy="928688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71842" dir="81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2700" b="1" dirty="0"/>
              <a:t>Não importa quanto dinheiro você ganha, mas quanto dinheiro você conserva.</a:t>
            </a:r>
          </a:p>
        </p:txBody>
      </p:sp>
      <p:sp>
        <p:nvSpPr>
          <p:cNvPr id="543747" name="Text Box 3"/>
          <p:cNvSpPr txBox="1">
            <a:spLocks noChangeArrowheads="1"/>
          </p:cNvSpPr>
          <p:nvPr/>
        </p:nvSpPr>
        <p:spPr bwMode="auto">
          <a:xfrm>
            <a:off x="1595438" y="2062163"/>
            <a:ext cx="56261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36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BALANÇO FINANCEIRO</a:t>
            </a:r>
          </a:p>
        </p:txBody>
      </p:sp>
      <p:sp>
        <p:nvSpPr>
          <p:cNvPr id="543749" name="Text Box 5"/>
          <p:cNvSpPr txBox="1">
            <a:spLocks noChangeArrowheads="1"/>
          </p:cNvSpPr>
          <p:nvPr/>
        </p:nvSpPr>
        <p:spPr bwMode="auto">
          <a:xfrm>
            <a:off x="3451225" y="234950"/>
            <a:ext cx="51228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742" tIns="50870" rIns="101742" bIns="5087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Sinal Amarelo</a:t>
            </a:r>
          </a:p>
        </p:txBody>
      </p:sp>
      <p:grpSp>
        <p:nvGrpSpPr>
          <p:cNvPr id="543750" name="Group 6"/>
          <p:cNvGrpSpPr>
            <a:grpSpLocks/>
          </p:cNvGrpSpPr>
          <p:nvPr/>
        </p:nvGrpSpPr>
        <p:grpSpPr bwMode="auto">
          <a:xfrm>
            <a:off x="1595438" y="3178175"/>
            <a:ext cx="2603500" cy="1200150"/>
            <a:chOff x="912" y="1775"/>
            <a:chExt cx="1488" cy="670"/>
          </a:xfrm>
        </p:grpSpPr>
        <p:sp>
          <p:nvSpPr>
            <p:cNvPr id="543751" name="Text Box 7"/>
            <p:cNvSpPr txBox="1">
              <a:spLocks noChangeArrowheads="1"/>
            </p:cNvSpPr>
            <p:nvPr/>
          </p:nvSpPr>
          <p:spPr bwMode="auto">
            <a:xfrm>
              <a:off x="912" y="1775"/>
              <a:ext cx="1488" cy="333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1782" tIns="50891" rIns="101782" bIns="50891">
              <a:spAutoFit/>
            </a:bodyPr>
            <a:lstStyle>
              <a:lvl1pPr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509588"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017588"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527175"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35175"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492375" defTabSz="1017588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49575" defTabSz="1017588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06775" defTabSz="1017588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63975" defTabSz="1017588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pt-BR" sz="3100" b="1">
                  <a:solidFill>
                    <a:schemeClr val="bg1"/>
                  </a:solidFill>
                </a:rPr>
                <a:t>Ativos</a:t>
              </a:r>
              <a:endParaRPr lang="en-US" sz="3100" b="1">
                <a:solidFill>
                  <a:schemeClr val="bg1"/>
                </a:solidFill>
              </a:endParaRPr>
            </a:p>
          </p:txBody>
        </p:sp>
        <p:sp>
          <p:nvSpPr>
            <p:cNvPr id="543752" name="Text Box 8"/>
            <p:cNvSpPr txBox="1">
              <a:spLocks noChangeArrowheads="1"/>
            </p:cNvSpPr>
            <p:nvPr/>
          </p:nvSpPr>
          <p:spPr bwMode="auto">
            <a:xfrm>
              <a:off x="912" y="2112"/>
              <a:ext cx="1488" cy="333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1782" tIns="50891" rIns="101782" bIns="50891">
              <a:spAutoFit/>
            </a:bodyPr>
            <a:lstStyle>
              <a:lvl1pPr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509588"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017588"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527175"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35175"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492375" defTabSz="1017588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49575" defTabSz="1017588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06775" defTabSz="1017588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63975" defTabSz="1017588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pt-BR" sz="3100" b="1">
                  <a:solidFill>
                    <a:schemeClr val="bg1"/>
                  </a:solidFill>
                </a:rPr>
                <a:t>BENS</a:t>
              </a:r>
              <a:endParaRPr lang="en-US" sz="31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43753" name="Group 9"/>
          <p:cNvGrpSpPr>
            <a:grpSpLocks/>
          </p:cNvGrpSpPr>
          <p:nvPr/>
        </p:nvGrpSpPr>
        <p:grpSpPr bwMode="auto">
          <a:xfrm>
            <a:off x="4619625" y="3186113"/>
            <a:ext cx="2601913" cy="1198562"/>
            <a:chOff x="2640" y="1779"/>
            <a:chExt cx="1488" cy="670"/>
          </a:xfrm>
        </p:grpSpPr>
        <p:sp>
          <p:nvSpPr>
            <p:cNvPr id="543754" name="Text Box 10"/>
            <p:cNvSpPr txBox="1">
              <a:spLocks noChangeArrowheads="1"/>
            </p:cNvSpPr>
            <p:nvPr/>
          </p:nvSpPr>
          <p:spPr bwMode="auto">
            <a:xfrm>
              <a:off x="2640" y="1779"/>
              <a:ext cx="1488" cy="333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1782" tIns="50891" rIns="101782" bIns="50891">
              <a:spAutoFit/>
            </a:bodyPr>
            <a:lstStyle>
              <a:lvl1pPr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509588"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017588"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527175"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35175"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492375" defTabSz="1017588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49575" defTabSz="1017588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06775" defTabSz="1017588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63975" defTabSz="1017588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pt-BR" sz="3100" b="1">
                  <a:solidFill>
                    <a:schemeClr val="bg1"/>
                  </a:solidFill>
                </a:rPr>
                <a:t>Passivos</a:t>
              </a:r>
              <a:endParaRPr lang="en-US" sz="3100" b="1">
                <a:solidFill>
                  <a:schemeClr val="bg1"/>
                </a:solidFill>
              </a:endParaRPr>
            </a:p>
          </p:txBody>
        </p:sp>
        <p:sp>
          <p:nvSpPr>
            <p:cNvPr id="543755" name="Text Box 11"/>
            <p:cNvSpPr txBox="1">
              <a:spLocks noChangeArrowheads="1"/>
            </p:cNvSpPr>
            <p:nvPr/>
          </p:nvSpPr>
          <p:spPr bwMode="auto">
            <a:xfrm>
              <a:off x="2640" y="2116"/>
              <a:ext cx="1488" cy="333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1782" tIns="50891" rIns="101782" bIns="50891">
              <a:spAutoFit/>
            </a:bodyPr>
            <a:lstStyle>
              <a:lvl1pPr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509588"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017588"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527175"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35175" defTabSz="1017588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492375" defTabSz="1017588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49575" defTabSz="1017588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06775" defTabSz="1017588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63975" defTabSz="1017588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pt-BR" sz="3100" b="1">
                  <a:solidFill>
                    <a:schemeClr val="bg1"/>
                  </a:solidFill>
                </a:rPr>
                <a:t>DÍVIDAS</a:t>
              </a:r>
              <a:endParaRPr lang="en-US" sz="3100" b="1">
                <a:solidFill>
                  <a:schemeClr val="bg1"/>
                </a:solidFill>
              </a:endParaRPr>
            </a:p>
          </p:txBody>
        </p:sp>
      </p:grpSp>
      <p:pic>
        <p:nvPicPr>
          <p:cNvPr id="543757" name="Picture 13" descr="sinal-marelo-p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547813"/>
            <a:ext cx="2232025" cy="326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4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54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54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54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54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54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6" grpId="0" animBg="1" autoUpdateAnimBg="0"/>
      <p:bldP spid="543747" grpId="0" autoUpdateAnimBg="0"/>
      <p:bldP spid="54374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842" name="Picture 2" descr="sinal-marelo-p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1010557"/>
            <a:ext cx="223202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7843" name="Text Box 3"/>
          <p:cNvSpPr txBox="1">
            <a:spLocks noChangeArrowheads="1"/>
          </p:cNvSpPr>
          <p:nvPr/>
        </p:nvSpPr>
        <p:spPr bwMode="auto">
          <a:xfrm>
            <a:off x="779462" y="1732642"/>
            <a:ext cx="7726363" cy="398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F9900"/>
              </a:buClr>
              <a:buFontTx/>
              <a:buChar char="•"/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Revisar a planilha financeira</a:t>
            </a:r>
          </a:p>
          <a:p>
            <a:pPr eaLnBrk="1" hangingPunct="1">
              <a:buClr>
                <a:srgbClr val="FF9900"/>
              </a:buClr>
              <a:buFontTx/>
              <a:buChar char="•"/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Envolver a família</a:t>
            </a:r>
          </a:p>
          <a:p>
            <a:pPr eaLnBrk="1" hangingPunct="1">
              <a:buClr>
                <a:srgbClr val="FF9900"/>
              </a:buClr>
              <a:buFontTx/>
              <a:buChar char="•"/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Definir valor de investimento mensal</a:t>
            </a:r>
            <a:br>
              <a:rPr lang="pt-BR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para criar ativos</a:t>
            </a:r>
          </a:p>
          <a:p>
            <a:pPr eaLnBrk="1" hangingPunct="1">
              <a:buClr>
                <a:srgbClr val="FF9900"/>
              </a:buClr>
              <a:buFontTx/>
              <a:buChar char="•"/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Concentrar as economias num único Banco</a:t>
            </a:r>
          </a:p>
          <a:p>
            <a:pPr eaLnBrk="1" hangingPunct="1">
              <a:buClr>
                <a:srgbClr val="FF9900"/>
              </a:buClr>
              <a:buFontTx/>
              <a:buChar char="•"/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Evitar o uso de empréstimos e financiamentos; </a:t>
            </a:r>
            <a:br>
              <a:rPr lang="pt-BR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priorizar compras a vista</a:t>
            </a:r>
          </a:p>
        </p:txBody>
      </p:sp>
      <p:sp>
        <p:nvSpPr>
          <p:cNvPr id="547846" name="Text Box 6"/>
          <p:cNvSpPr txBox="1">
            <a:spLocks noChangeArrowheads="1"/>
          </p:cNvSpPr>
          <p:nvPr/>
        </p:nvSpPr>
        <p:spPr bwMode="auto">
          <a:xfrm>
            <a:off x="3451225" y="234950"/>
            <a:ext cx="51228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742" tIns="50870" rIns="101742" bIns="5087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Sinal Amarelo</a:t>
            </a: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4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54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3" grpId="0" build="p" autoUpdateAnimBg="0"/>
      <p:bldP spid="54784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1" name="Text Box 3"/>
          <p:cNvSpPr txBox="1">
            <a:spLocks noChangeArrowheads="1"/>
          </p:cNvSpPr>
          <p:nvPr/>
        </p:nvSpPr>
        <p:spPr bwMode="auto">
          <a:xfrm>
            <a:off x="5962650" y="2663825"/>
            <a:ext cx="3359150" cy="654050"/>
          </a:xfrm>
          <a:prstGeom prst="rect">
            <a:avLst/>
          </a:prstGeom>
          <a:solidFill>
            <a:srgbClr val="00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3600" b="1"/>
              <a:t>Sinal Verde</a:t>
            </a:r>
          </a:p>
        </p:txBody>
      </p:sp>
      <p:pic>
        <p:nvPicPr>
          <p:cNvPr id="549892" name="Picture 4" descr="sinal-VER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973263"/>
            <a:ext cx="3355975" cy="48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3306763" y="220663"/>
            <a:ext cx="51228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742" tIns="50870" rIns="101742" bIns="5087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Diagnóstico</a:t>
            </a: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54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1" grpId="0" animBg="1" autoUpdateAnimBg="0"/>
      <p:bldP spid="54989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815" name="Text Box 23"/>
          <p:cNvSpPr txBox="1">
            <a:spLocks noChangeArrowheads="1"/>
          </p:cNvSpPr>
          <p:nvPr/>
        </p:nvSpPr>
        <p:spPr bwMode="auto">
          <a:xfrm>
            <a:off x="2510970" y="294481"/>
            <a:ext cx="692331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742" tIns="50870" rIns="101742" bIns="5087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Fluxo de Caixa – Receitas / Despesas</a:t>
            </a:r>
          </a:p>
        </p:txBody>
      </p:sp>
      <p:sp>
        <p:nvSpPr>
          <p:cNvPr id="545832" name="Rectangle 40"/>
          <p:cNvSpPr>
            <a:spLocks noChangeArrowheads="1"/>
          </p:cNvSpPr>
          <p:nvPr/>
        </p:nvSpPr>
        <p:spPr bwMode="auto">
          <a:xfrm>
            <a:off x="5395913" y="1443718"/>
            <a:ext cx="38735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742" tIns="50870" rIns="101742" bIns="50870">
            <a:spAutoFit/>
          </a:bodyPr>
          <a:lstStyle/>
          <a:p>
            <a:pPr defTabSz="912813"/>
            <a:r>
              <a:rPr lang="pt-BR" dirty="0"/>
              <a:t>• Definições práticas</a:t>
            </a:r>
          </a:p>
          <a:p>
            <a:pPr defTabSz="912813"/>
            <a:r>
              <a:rPr lang="pt-BR" dirty="0"/>
              <a:t>focadas no fluxo de</a:t>
            </a:r>
          </a:p>
          <a:p>
            <a:pPr defTabSz="912813"/>
            <a:r>
              <a:rPr lang="pt-BR" dirty="0"/>
              <a:t>caixa (</a:t>
            </a:r>
            <a:r>
              <a:rPr lang="pt-BR" i="1" dirty="0"/>
              <a:t>cash </a:t>
            </a:r>
            <a:r>
              <a:rPr lang="pt-BR" i="1" dirty="0" err="1"/>
              <a:t>flow</a:t>
            </a:r>
            <a:r>
              <a:rPr lang="pt-BR" dirty="0"/>
              <a:t>)</a:t>
            </a:r>
          </a:p>
          <a:p>
            <a:pPr defTabSz="912813"/>
            <a:r>
              <a:rPr lang="pt-BR" dirty="0"/>
              <a:t>– Ativo: é o que põe</a:t>
            </a:r>
          </a:p>
          <a:p>
            <a:pPr defTabSz="912813"/>
            <a:r>
              <a:rPr lang="pt-BR" dirty="0"/>
              <a:t>dinheiro no seu bolso</a:t>
            </a:r>
          </a:p>
          <a:p>
            <a:pPr defTabSz="912813"/>
            <a:r>
              <a:rPr lang="pt-BR" dirty="0"/>
              <a:t>– Passivo: é o que tira</a:t>
            </a:r>
          </a:p>
          <a:p>
            <a:pPr defTabSz="912813"/>
            <a:r>
              <a:rPr lang="pt-BR" dirty="0"/>
              <a:t>dinheiro no seu bolso</a:t>
            </a:r>
          </a:p>
          <a:p>
            <a:pPr defTabSz="912813"/>
            <a:r>
              <a:rPr lang="pt-BR" dirty="0"/>
              <a:t>• Teste: seu imóvel é um</a:t>
            </a:r>
          </a:p>
          <a:p>
            <a:pPr defTabSz="912813"/>
            <a:r>
              <a:rPr lang="pt-BR" dirty="0"/>
              <a:t>ativo ou um passivo?</a:t>
            </a:r>
          </a:p>
        </p:txBody>
      </p:sp>
      <p:graphicFrame>
        <p:nvGraphicFramePr>
          <p:cNvPr id="545834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017688"/>
              </p:ext>
            </p:extLst>
          </p:nvPr>
        </p:nvGraphicFramePr>
        <p:xfrm>
          <a:off x="812574" y="1227818"/>
          <a:ext cx="3587750" cy="4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47" name="Imagem de Bitmap" r:id="rId4" imgW="1781424" imgH="2172003" progId="Paint.Picture">
                  <p:embed/>
                </p:oleObj>
              </mc:Choice>
              <mc:Fallback>
                <p:oleObj name="Imagem de Bitmap" r:id="rId4" imgW="1781424" imgH="2172003" progId="Paint.Picture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574" y="1227818"/>
                        <a:ext cx="3587750" cy="437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5835" name="Text Box 43"/>
          <p:cNvSpPr txBox="1">
            <a:spLocks noChangeArrowheads="1"/>
          </p:cNvSpPr>
          <p:nvPr/>
        </p:nvSpPr>
        <p:spPr bwMode="auto">
          <a:xfrm>
            <a:off x="1374775" y="5827712"/>
            <a:ext cx="7307263" cy="955675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71842" dir="81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sz="2800" b="1" dirty="0"/>
              <a:t>O seus negócios devem fazer aumentar seus ativos.</a:t>
            </a:r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4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4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815" grpId="0" autoUpdateAnimBg="0"/>
      <p:bldP spid="54583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Text Box 2"/>
          <p:cNvSpPr txBox="1">
            <a:spLocks noChangeArrowheads="1"/>
          </p:cNvSpPr>
          <p:nvPr/>
        </p:nvSpPr>
        <p:spPr bwMode="auto">
          <a:xfrm>
            <a:off x="521151" y="2328183"/>
            <a:ext cx="8651877" cy="430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F9900"/>
              </a:buClr>
              <a:buFontTx/>
              <a:buChar char="•"/>
            </a:pPr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Diversifique investimentos</a:t>
            </a:r>
          </a:p>
          <a:p>
            <a:pPr eaLnBrk="1" hangingPunct="1">
              <a:buClr>
                <a:srgbClr val="FF9900"/>
              </a:buClr>
              <a:buFontTx/>
              <a:buChar char="•"/>
            </a:pPr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Inicie a educação financeira do(a) namorado (a)</a:t>
            </a:r>
          </a:p>
          <a:p>
            <a:pPr eaLnBrk="1" hangingPunct="1">
              <a:buClr>
                <a:srgbClr val="FF9900"/>
              </a:buClr>
              <a:buFontTx/>
              <a:buChar char="•"/>
            </a:pPr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Viva a simplicidade voluntária</a:t>
            </a:r>
          </a:p>
          <a:p>
            <a:pPr eaLnBrk="1" hangingPunct="1">
              <a:buClr>
                <a:srgbClr val="FF9900"/>
              </a:buClr>
              <a:buFontTx/>
              <a:buChar char="•"/>
            </a:pPr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Utilize a sua vocação com novas atividades </a:t>
            </a:r>
          </a:p>
          <a:p>
            <a:pPr eaLnBrk="1" hangingPunct="1">
              <a:buClr>
                <a:srgbClr val="FF9900"/>
              </a:buClr>
              <a:buFontTx/>
              <a:buChar char="•"/>
            </a:pPr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Selecione os investimentos, observando o seu momento de </a:t>
            </a:r>
            <a:br>
              <a:rPr lang="pt-BR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 vida: idade dos filhos, tempo para se aposentar, previsão </a:t>
            </a:r>
            <a:br>
              <a:rPr lang="pt-BR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 de renda na aposentadoria.</a:t>
            </a:r>
          </a:p>
          <a:p>
            <a:pPr eaLnBrk="1" hangingPunct="1">
              <a:buClr>
                <a:srgbClr val="FF9900"/>
              </a:buClr>
              <a:buFontTx/>
              <a:buChar char="•"/>
            </a:pPr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Cultive o seu equilíbrio em busca de qualidade de vida</a:t>
            </a:r>
          </a:p>
        </p:txBody>
      </p:sp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3467100" y="177800"/>
            <a:ext cx="51228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742" tIns="50870" rIns="101742" bIns="5087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Sinal Verde</a:t>
            </a:r>
          </a:p>
        </p:txBody>
      </p:sp>
      <p:pic>
        <p:nvPicPr>
          <p:cNvPr id="551941" name="Picture 5" descr="sinal-VERDE-p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1547813"/>
            <a:ext cx="2017712" cy="30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5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55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5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551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551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551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551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551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8" grpId="0" build="p" autoUpdateAnimBg="0"/>
      <p:bldP spid="55194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986" name="Object 2"/>
          <p:cNvGraphicFramePr>
            <a:graphicFrameLocks noChangeAspect="1"/>
          </p:cNvGraphicFramePr>
          <p:nvPr/>
        </p:nvGraphicFramePr>
        <p:xfrm>
          <a:off x="962025" y="5227638"/>
          <a:ext cx="853598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86" name="Planilha" r:id="rId5" imgW="4153138" imgH="1981438" progId="Excel.Sheet.8">
                  <p:embed/>
                </p:oleObj>
              </mc:Choice>
              <mc:Fallback>
                <p:oleObj name="Planilha" r:id="rId5" imgW="4153138" imgH="1981438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6" t="75636" r="166"/>
                      <a:stretch>
                        <a:fillRect/>
                      </a:stretch>
                    </p:blipFill>
                    <p:spPr bwMode="auto">
                      <a:xfrm>
                        <a:off x="962025" y="5227638"/>
                        <a:ext cx="8535988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4168" name="Rectangle 184"/>
          <p:cNvSpPr>
            <a:spLocks noChangeArrowheads="1"/>
          </p:cNvSpPr>
          <p:nvPr/>
        </p:nvSpPr>
        <p:spPr bwMode="auto">
          <a:xfrm>
            <a:off x="5461000" y="4981575"/>
            <a:ext cx="30765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1742" tIns="50870" rIns="101742" bIns="50870" anchor="ctr"/>
          <a:lstStyle/>
          <a:p>
            <a:endParaRPr lang="pt-BR"/>
          </a:p>
        </p:txBody>
      </p:sp>
      <p:sp>
        <p:nvSpPr>
          <p:cNvPr id="554169" name="Rectangle 185"/>
          <p:cNvSpPr>
            <a:spLocks noChangeArrowheads="1"/>
          </p:cNvSpPr>
          <p:nvPr/>
        </p:nvSpPr>
        <p:spPr bwMode="auto">
          <a:xfrm>
            <a:off x="5272088" y="4951413"/>
            <a:ext cx="31496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1742" tIns="50870" rIns="101742" bIns="50870" anchor="ctr"/>
          <a:lstStyle/>
          <a:p>
            <a:endParaRPr lang="pt-BR"/>
          </a:p>
        </p:txBody>
      </p:sp>
      <p:pic>
        <p:nvPicPr>
          <p:cNvPr id="554170" name="Picture 18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322513"/>
            <a:ext cx="4840287" cy="261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171" name="Picture 18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2322513"/>
            <a:ext cx="4840288" cy="261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4172" name="Text Box 188"/>
          <p:cNvSpPr txBox="1">
            <a:spLocks noChangeArrowheads="1"/>
          </p:cNvSpPr>
          <p:nvPr/>
        </p:nvSpPr>
        <p:spPr bwMode="auto">
          <a:xfrm>
            <a:off x="4967287" y="381794"/>
            <a:ext cx="512286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42" tIns="50870" rIns="101742" bIns="5087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Sinal Verde</a:t>
            </a:r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Mensagem final</a:t>
            </a:r>
          </a:p>
        </p:txBody>
      </p:sp>
      <p:sp>
        <p:nvSpPr>
          <p:cNvPr id="560132" name="Text Box 4"/>
          <p:cNvSpPr txBox="1">
            <a:spLocks noChangeArrowheads="1"/>
          </p:cNvSpPr>
          <p:nvPr/>
        </p:nvSpPr>
        <p:spPr bwMode="auto">
          <a:xfrm>
            <a:off x="1016000" y="2735263"/>
            <a:ext cx="8164513" cy="309245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71842" dir="81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sz="2800" dirty="0">
                <a:solidFill>
                  <a:srgbClr val="4D4D4D"/>
                </a:solidFill>
              </a:rPr>
              <a:t>De nada adianta a informação se não colocamos em prática nossos conhecimentos;</a:t>
            </a:r>
          </a:p>
          <a:p>
            <a:pPr algn="ctr"/>
            <a:r>
              <a:rPr lang="pt-BR" sz="2800" dirty="0">
                <a:solidFill>
                  <a:srgbClr val="4D4D4D"/>
                </a:solidFill>
              </a:rPr>
              <a:t>O planejamento e a disciplina são os fatores chave para conquistarmos nossos objetivos;</a:t>
            </a:r>
          </a:p>
          <a:p>
            <a:pPr algn="ctr"/>
            <a:r>
              <a:rPr lang="pt-BR" sz="2800" dirty="0">
                <a:solidFill>
                  <a:srgbClr val="4D4D4D"/>
                </a:solidFill>
              </a:rPr>
              <a:t>Não trabalhe pelo dinheiro. Faça o dinheiro trabalhar por você (foco na geração de ativos).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Referências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>
                <a:hlinkClick r:id="rId3"/>
              </a:rPr>
              <a:t>http://www.granaforte.com.br</a:t>
            </a:r>
            <a:endParaRPr lang="pt-BR" smtClean="0"/>
          </a:p>
          <a:p>
            <a:r>
              <a:rPr lang="pt-BR" smtClean="0">
                <a:hlinkClick r:id="rId4"/>
              </a:rPr>
              <a:t>http://www.financassaudaveis.com.br/</a:t>
            </a:r>
            <a:endParaRPr lang="pt-BR" smtClean="0"/>
          </a:p>
          <a:p>
            <a:r>
              <a:rPr lang="pt-BR" smtClean="0">
                <a:hlinkClick r:id="rId5"/>
              </a:rPr>
              <a:t>http://queroficarrico.com/downloads/</a:t>
            </a:r>
            <a:endParaRPr lang="pt-BR" smtClean="0"/>
          </a:p>
          <a:p>
            <a:r>
              <a:rPr lang="pt-BR" smtClean="0"/>
              <a:t>Investimentos: Como Administrar Melhor Seu Dinheiro – Mauro Halfeld</a:t>
            </a:r>
          </a:p>
          <a:p>
            <a:r>
              <a:rPr lang="pt-BR" smtClean="0"/>
              <a:t>Pai Rico Pai Pobre -  Kiyosaki, Robert T.</a:t>
            </a:r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81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/>
            <a:r>
              <a:rPr lang="pt-BR" sz="3600" b="1" dirty="0" smtClean="0"/>
              <a:t>PLANEJAMENTO FINANCEIRO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defTabSz="914400">
              <a:buNone/>
            </a:pPr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</a:rPr>
              <a:t>O que é planejamento financeiro pessoal ou familiar ?</a:t>
            </a:r>
          </a:p>
          <a:p>
            <a:pPr marL="0" indent="0" algn="just" defTabSz="914400">
              <a:buNone/>
            </a:pPr>
            <a:endParaRPr lang="pt-BR" sz="3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defTabSz="914400">
              <a:buNone/>
            </a:pPr>
            <a:r>
              <a:rPr lang="pt-BR" sz="2600" dirty="0" smtClean="0">
                <a:solidFill>
                  <a:schemeClr val="tx2">
                    <a:lumMod val="75000"/>
                  </a:schemeClr>
                </a:solidFill>
              </a:rPr>
              <a:t>Planejamento financeiro  significa estabelecer e seguir uma estratégia precisa, deliberada e dirigida para a acumulação de bens e valores que irão formar o patrimônio de uma pessoa e de sua família.</a:t>
            </a:r>
          </a:p>
          <a:p>
            <a:pPr marL="0" indent="0" algn="just" defTabSz="914400">
              <a:buNone/>
            </a:pPr>
            <a:endParaRPr lang="pt-BR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defTabSz="914400">
              <a:buNone/>
            </a:pPr>
            <a:r>
              <a:rPr lang="pt-BR" sz="2600" dirty="0" smtClean="0">
                <a:solidFill>
                  <a:schemeClr val="tx2">
                    <a:lumMod val="75000"/>
                  </a:schemeClr>
                </a:solidFill>
              </a:rPr>
              <a:t>Por que ele é árdua ? Por causa dos inúmeros imprevistos e incertezas da vida. Ai vem a necessidade de focar em que consideramos mais importante.     </a:t>
            </a:r>
          </a:p>
          <a:p>
            <a:pPr marL="0" indent="0" algn="just" defTabSz="914400">
              <a:buNone/>
            </a:pPr>
            <a:r>
              <a:rPr lang="pt-BR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 algn="just" defTabSz="914400">
              <a:buNone/>
            </a:pPr>
            <a:r>
              <a:rPr lang="pt-BR" sz="11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459427" y="4644003"/>
            <a:ext cx="1220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USO INTERNO</a:t>
            </a:r>
            <a:endParaRPr lang="pt-BR" sz="900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592" y="319314"/>
            <a:ext cx="8566150" cy="10318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Mandamentos da prosperidade </a:t>
            </a:r>
            <a:br>
              <a:rPr lang="pt-BR" sz="2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segundo Abraham Lincoln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idx="1"/>
          </p:nvPr>
        </p:nvSpPr>
        <p:spPr>
          <a:xfrm>
            <a:off x="683078" y="1215117"/>
            <a:ext cx="8566150" cy="4641850"/>
          </a:xfrm>
        </p:spPr>
        <p:txBody>
          <a:bodyPr/>
          <a:lstStyle/>
          <a:p>
            <a:pPr marL="342900" indent="-342900" algn="ctr" defTabSz="914400">
              <a:buFontTx/>
              <a:buNone/>
            </a:pP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</a:p>
          <a:p>
            <a:pPr marL="342900" indent="-342900" algn="ctr" defTabSz="914400">
              <a:buFontTx/>
              <a:buNone/>
            </a:pP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“Não criarás prosperidade se desestimulares a poupança.”</a:t>
            </a:r>
          </a:p>
          <a:p>
            <a:pPr marL="342900" indent="-342900" algn="ctr" defTabSz="914400">
              <a:buFontTx/>
              <a:buNone/>
            </a:pP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II</a:t>
            </a:r>
          </a:p>
          <a:p>
            <a:pPr marL="342900" indent="-342900" algn="ctr" defTabSz="914400">
              <a:buFontTx/>
              <a:buNone/>
            </a:pP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“Não criarás estabilidade permanente baseada em dinheiro emprestado.”</a:t>
            </a:r>
          </a:p>
          <a:p>
            <a:pPr marL="342900" indent="-342900" algn="ctr" defTabSz="914400">
              <a:buFontTx/>
              <a:buNone/>
            </a:pP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III</a:t>
            </a:r>
          </a:p>
          <a:p>
            <a:pPr marL="342900" indent="-342900" algn="ctr" defTabSz="914400">
              <a:buFontTx/>
              <a:buNone/>
            </a:pP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“Não evitarás dificuldades financeiras se gastares mais do que ganhas.”</a:t>
            </a:r>
          </a:p>
          <a:p>
            <a:pPr marL="342900" indent="-342900" algn="ctr" defTabSz="914400">
              <a:buFontTx/>
              <a:buNone/>
            </a:pP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IV</a:t>
            </a:r>
          </a:p>
          <a:p>
            <a:pPr marL="342900" indent="-342900" algn="ctr" defTabSz="914400">
              <a:buFontTx/>
              <a:buNone/>
            </a:pP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“Não poderás ajudar os homens de maneira permanente se fizeres por eles aquilo que eles podem e devem fazer por si próprios.”  </a:t>
            </a:r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459427" y="4644003"/>
            <a:ext cx="1220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USO INTERNO</a:t>
            </a:r>
            <a:endParaRPr lang="pt-BR" sz="900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83" name="Rectangle 2"/>
          <p:cNvSpPr>
            <a:spLocks noChangeArrowheads="1"/>
          </p:cNvSpPr>
          <p:nvPr/>
        </p:nvSpPr>
        <p:spPr bwMode="auto">
          <a:xfrm>
            <a:off x="425450" y="352652"/>
            <a:ext cx="8566150" cy="866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42" tIns="50870" rIns="101742" bIns="50870"/>
          <a:lstStyle/>
          <a:p>
            <a:pPr algn="ctr" eaLnBrk="1" hangingPunct="1">
              <a:spcBef>
                <a:spcPct val="0"/>
              </a:spcBef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Planejamento Financeiro</a:t>
            </a:r>
          </a:p>
        </p:txBody>
      </p:sp>
      <p:sp>
        <p:nvSpPr>
          <p:cNvPr id="434197" name="Rectangle 21"/>
          <p:cNvSpPr>
            <a:spLocks noChangeArrowheads="1"/>
          </p:cNvSpPr>
          <p:nvPr/>
        </p:nvSpPr>
        <p:spPr bwMode="auto">
          <a:xfrm>
            <a:off x="3048000" y="2382837"/>
            <a:ext cx="2743200" cy="2667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4198" name="Text Box 22"/>
          <p:cNvSpPr txBox="1">
            <a:spLocks noChangeArrowheads="1"/>
          </p:cNvSpPr>
          <p:nvPr/>
        </p:nvSpPr>
        <p:spPr bwMode="auto">
          <a:xfrm>
            <a:off x="6019798" y="1748063"/>
            <a:ext cx="2906713" cy="4667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1" hangingPunct="1"/>
            <a:r>
              <a:rPr lang="pt-BR" sz="2400">
                <a:solidFill>
                  <a:schemeClr val="bg1"/>
                </a:solidFill>
              </a:rPr>
              <a:t>Crédito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34199" name="Text Box 23"/>
          <p:cNvSpPr txBox="1">
            <a:spLocks noChangeArrowheads="1"/>
          </p:cNvSpPr>
          <p:nvPr/>
        </p:nvSpPr>
        <p:spPr bwMode="auto">
          <a:xfrm>
            <a:off x="3048000" y="1748064"/>
            <a:ext cx="2732087" cy="4667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1" hangingPunct="1"/>
            <a:r>
              <a:rPr lang="pt-BR" sz="2400">
                <a:solidFill>
                  <a:schemeClr val="bg1"/>
                </a:solidFill>
              </a:rPr>
              <a:t>Investimento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34200" name="Text Box 24"/>
          <p:cNvSpPr txBox="1">
            <a:spLocks noChangeArrowheads="1"/>
          </p:cNvSpPr>
          <p:nvPr/>
        </p:nvSpPr>
        <p:spPr bwMode="auto">
          <a:xfrm>
            <a:off x="2590800" y="2603499"/>
            <a:ext cx="3276600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b="1" dirty="0">
                <a:solidFill>
                  <a:schemeClr val="bg1"/>
                </a:solidFill>
              </a:rPr>
              <a:t> Poupança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b="1" dirty="0">
                <a:solidFill>
                  <a:schemeClr val="bg1"/>
                </a:solidFill>
              </a:rPr>
              <a:t> Fundo Renda Fixa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b="1" dirty="0">
                <a:solidFill>
                  <a:schemeClr val="bg1"/>
                </a:solidFill>
              </a:rPr>
              <a:t> Fundo DI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b="1" dirty="0">
                <a:solidFill>
                  <a:schemeClr val="bg1"/>
                </a:solidFill>
              </a:rPr>
              <a:t> Tesouro Direto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b="1" dirty="0">
                <a:solidFill>
                  <a:schemeClr val="bg1"/>
                </a:solidFill>
              </a:rPr>
              <a:t> PGBL/VGBL</a:t>
            </a:r>
            <a:endParaRPr lang="en-US" b="1" dirty="0">
              <a:solidFill>
                <a:schemeClr val="bg1"/>
              </a:solidFill>
            </a:endParaRP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b="1" dirty="0">
                <a:solidFill>
                  <a:schemeClr val="bg1"/>
                </a:solidFill>
              </a:rPr>
              <a:t> RDC – </a:t>
            </a:r>
            <a:r>
              <a:rPr lang="pt-BR" b="1" dirty="0" err="1">
                <a:solidFill>
                  <a:schemeClr val="bg1"/>
                </a:solidFill>
              </a:rPr>
              <a:t>Pré</a:t>
            </a:r>
            <a:r>
              <a:rPr lang="pt-BR" b="1" dirty="0">
                <a:solidFill>
                  <a:schemeClr val="bg1"/>
                </a:solidFill>
              </a:rPr>
              <a:t> e DI</a:t>
            </a:r>
            <a:endParaRPr lang="en-US" b="1" dirty="0">
              <a:solidFill>
                <a:schemeClr val="bg1"/>
              </a:solidFill>
            </a:endParaRP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34201" name="Rectangle 25"/>
          <p:cNvSpPr>
            <a:spLocks noChangeArrowheads="1"/>
          </p:cNvSpPr>
          <p:nvPr/>
        </p:nvSpPr>
        <p:spPr bwMode="auto">
          <a:xfrm>
            <a:off x="6019797" y="2379662"/>
            <a:ext cx="2906713" cy="26701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pt-BR" sz="2800" dirty="0">
                <a:solidFill>
                  <a:schemeClr val="bg1"/>
                </a:solidFill>
              </a:rPr>
              <a:t>	</a:t>
            </a:r>
          </a:p>
          <a:p>
            <a:pPr marL="742950" lvl="1" indent="-285750" eaLnBrk="1" hangingPunct="1">
              <a:spcBef>
                <a:spcPct val="20000"/>
              </a:spcBef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434202" name="Text Box 26"/>
          <p:cNvSpPr txBox="1">
            <a:spLocks noChangeArrowheads="1"/>
          </p:cNvSpPr>
          <p:nvPr/>
        </p:nvSpPr>
        <p:spPr bwMode="auto">
          <a:xfrm>
            <a:off x="5562600" y="2603499"/>
            <a:ext cx="34290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b="1" dirty="0">
                <a:solidFill>
                  <a:schemeClr val="bg1"/>
                </a:solidFill>
              </a:rPr>
              <a:t> Cheque especial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b="1" dirty="0">
                <a:solidFill>
                  <a:schemeClr val="bg1"/>
                </a:solidFill>
              </a:rPr>
              <a:t> Cartão de crédito</a:t>
            </a:r>
            <a:endParaRPr lang="en-US" b="1" dirty="0">
              <a:solidFill>
                <a:schemeClr val="bg1"/>
              </a:solidFill>
            </a:endParaRP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b="1" dirty="0">
                <a:solidFill>
                  <a:schemeClr val="bg1"/>
                </a:solidFill>
              </a:rPr>
              <a:t> Financeiras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b="1" dirty="0">
                <a:solidFill>
                  <a:schemeClr val="bg1"/>
                </a:solidFill>
              </a:rPr>
              <a:t> Crédito Pessoal</a:t>
            </a:r>
            <a:endParaRPr lang="en-US" b="1" dirty="0">
              <a:solidFill>
                <a:schemeClr val="bg1"/>
              </a:solidFill>
            </a:endParaRP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b="1" dirty="0">
                <a:solidFill>
                  <a:schemeClr val="bg1"/>
                </a:solidFill>
              </a:rPr>
              <a:t> Crédito consignado</a:t>
            </a:r>
            <a:endParaRPr lang="en-US" b="1" dirty="0">
              <a:solidFill>
                <a:schemeClr val="bg1"/>
              </a:solidFill>
            </a:endParaRP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34203" name="Picture 27" descr="conectivid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39900"/>
            <a:ext cx="2686050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4206" name="Text Box 30"/>
          <p:cNvSpPr txBox="1">
            <a:spLocks noChangeArrowheads="1"/>
          </p:cNvSpPr>
          <p:nvPr/>
        </p:nvSpPr>
        <p:spPr bwMode="auto">
          <a:xfrm>
            <a:off x="398463" y="5248275"/>
            <a:ext cx="8977312" cy="135255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sz="2600" b="1" dirty="0">
                <a:solidFill>
                  <a:srgbClr val="003399"/>
                </a:solidFill>
                <a:latin typeface="+mn-lt"/>
              </a:rPr>
              <a:t>Sua </a:t>
            </a:r>
            <a:r>
              <a:rPr lang="pt-BR" sz="2600" b="1" dirty="0" smtClean="0">
                <a:solidFill>
                  <a:srgbClr val="003399"/>
                </a:solidFill>
                <a:latin typeface="+mn-lt"/>
              </a:rPr>
              <a:t>tranquilidade </a:t>
            </a:r>
            <a:r>
              <a:rPr lang="pt-BR" sz="2600" b="1" dirty="0">
                <a:solidFill>
                  <a:srgbClr val="003399"/>
                </a:solidFill>
                <a:latin typeface="+mn-lt"/>
              </a:rPr>
              <a:t>financeira não depende da sorte. Depende de um bom planejamento Financeiro.</a:t>
            </a:r>
          </a:p>
          <a:p>
            <a:pPr algn="r"/>
            <a:r>
              <a:rPr lang="pt-BR" dirty="0">
                <a:solidFill>
                  <a:srgbClr val="003399"/>
                </a:solidFill>
              </a:rPr>
              <a:t>Louis </a:t>
            </a:r>
            <a:r>
              <a:rPr lang="pt-BR" dirty="0" err="1">
                <a:solidFill>
                  <a:srgbClr val="003399"/>
                </a:solidFill>
              </a:rPr>
              <a:t>Frankenberg</a:t>
            </a:r>
            <a:endParaRPr lang="pt-BR" sz="2700" b="1" dirty="0"/>
          </a:p>
        </p:txBody>
      </p:sp>
      <p:sp>
        <p:nvSpPr>
          <p:cNvPr id="16" name="CaixaDeTexto 15"/>
          <p:cNvSpPr txBox="1"/>
          <p:nvPr/>
        </p:nvSpPr>
        <p:spPr>
          <a:xfrm rot="16200000">
            <a:off x="-459427" y="4644003"/>
            <a:ext cx="1220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USO INTERNO</a:t>
            </a:r>
            <a:endParaRPr lang="pt-BR" sz="900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3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3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3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43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43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3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43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7" grpId="0" animBg="1"/>
      <p:bldP spid="434198" grpId="0" animBg="1" autoUpdateAnimBg="0"/>
      <p:bldP spid="434200" grpId="0" autoUpdateAnimBg="0"/>
      <p:bldP spid="434201" grpId="0" animBg="1" autoUpdateAnimBg="0"/>
      <p:bldP spid="434202" grpId="0" autoUpdateAnimBg="0"/>
      <p:bldP spid="43420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Text Box 2"/>
          <p:cNvSpPr txBox="1">
            <a:spLocks noChangeArrowheads="1"/>
          </p:cNvSpPr>
          <p:nvPr/>
        </p:nvSpPr>
        <p:spPr bwMode="auto">
          <a:xfrm>
            <a:off x="3862388" y="2751138"/>
            <a:ext cx="5459412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v"/>
            </a:pPr>
            <a:r>
              <a:rPr lang="pt-BR" sz="29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Aposentadoria</a:t>
            </a:r>
          </a:p>
        </p:txBody>
      </p:sp>
      <p:sp>
        <p:nvSpPr>
          <p:cNvPr id="510980" name="Text Box 4"/>
          <p:cNvSpPr txBox="1">
            <a:spLocks noChangeArrowheads="1"/>
          </p:cNvSpPr>
          <p:nvPr/>
        </p:nvSpPr>
        <p:spPr bwMode="auto">
          <a:xfrm>
            <a:off x="3309257" y="592251"/>
            <a:ext cx="3526972" cy="5979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01742" tIns="50870" rIns="101742" bIns="5087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LONGEVIDADE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10981" name="Picture 5" descr="longevid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83" y="2276475"/>
            <a:ext cx="2444750" cy="3181350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0982" name="Text Box 6"/>
          <p:cNvSpPr txBox="1">
            <a:spLocks noChangeArrowheads="1"/>
          </p:cNvSpPr>
          <p:nvPr/>
        </p:nvSpPr>
        <p:spPr bwMode="auto">
          <a:xfrm>
            <a:off x="3862388" y="3316288"/>
            <a:ext cx="5459412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v"/>
            </a:pPr>
            <a:r>
              <a:rPr lang="pt-BR" sz="2900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Qualidade de vida</a:t>
            </a:r>
          </a:p>
        </p:txBody>
      </p:sp>
      <p:sp>
        <p:nvSpPr>
          <p:cNvPr id="510983" name="Text Box 7"/>
          <p:cNvSpPr txBox="1">
            <a:spLocks noChangeArrowheads="1"/>
          </p:cNvSpPr>
          <p:nvPr/>
        </p:nvSpPr>
        <p:spPr bwMode="auto">
          <a:xfrm>
            <a:off x="3862388" y="3929063"/>
            <a:ext cx="54594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v"/>
            </a:pPr>
            <a:r>
              <a:rPr lang="pt-BR" sz="29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Independência financeira</a:t>
            </a:r>
          </a:p>
        </p:txBody>
      </p:sp>
      <p:sp>
        <p:nvSpPr>
          <p:cNvPr id="510984" name="Text Box 8"/>
          <p:cNvSpPr txBox="1">
            <a:spLocks noChangeArrowheads="1"/>
          </p:cNvSpPr>
          <p:nvPr/>
        </p:nvSpPr>
        <p:spPr bwMode="auto">
          <a:xfrm>
            <a:off x="3862388" y="4556125"/>
            <a:ext cx="5459412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v"/>
            </a:pPr>
            <a:r>
              <a:rPr lang="pt-BR" sz="29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Compra de imóvel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v"/>
            </a:pPr>
            <a:endParaRPr lang="pt-BR" sz="2900">
              <a:solidFill>
                <a:srgbClr val="3399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0985" name="Text Box 9"/>
          <p:cNvSpPr txBox="1">
            <a:spLocks noChangeArrowheads="1"/>
          </p:cNvSpPr>
          <p:nvPr/>
        </p:nvSpPr>
        <p:spPr bwMode="auto">
          <a:xfrm>
            <a:off x="827313" y="6429375"/>
            <a:ext cx="8491311" cy="498475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sz="2600" b="1">
                <a:solidFill>
                  <a:srgbClr val="003399"/>
                </a:solidFill>
              </a:rPr>
              <a:t>Dê sentido à poupança</a:t>
            </a:r>
            <a:endParaRPr lang="pt-BR" sz="2700" b="1"/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1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1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51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51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51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8" grpId="0" autoUpdateAnimBg="0"/>
      <p:bldP spid="510980" grpId="0" autoUpdateAnimBg="0"/>
      <p:bldP spid="510982" grpId="0" autoUpdateAnimBg="0"/>
      <p:bldP spid="510983" grpId="0" autoUpdateAnimBg="0"/>
      <p:bldP spid="510984" grpId="0" autoUpdateAnimBg="0"/>
      <p:bldP spid="5109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Text Box 2"/>
          <p:cNvSpPr txBox="1">
            <a:spLocks noChangeArrowheads="1"/>
          </p:cNvSpPr>
          <p:nvPr/>
        </p:nvSpPr>
        <p:spPr bwMode="auto">
          <a:xfrm>
            <a:off x="1427163" y="2390662"/>
            <a:ext cx="7642225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F9933"/>
              </a:buClr>
              <a:buSzPct val="125000"/>
              <a:buFont typeface="Arial" charset="0"/>
              <a:buChar char="$"/>
            </a:pPr>
            <a:r>
              <a:rPr lang="pt-BR" sz="2800" dirty="0">
                <a:solidFill>
                  <a:srgbClr val="000099"/>
                </a:solidFill>
              </a:rPr>
              <a:t>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Objetivos e metas bem definidos</a:t>
            </a:r>
          </a:p>
        </p:txBody>
      </p:sp>
      <p:sp>
        <p:nvSpPr>
          <p:cNvPr id="513028" name="Text Box 4"/>
          <p:cNvSpPr txBox="1">
            <a:spLocks noChangeArrowheads="1"/>
          </p:cNvSpPr>
          <p:nvPr/>
        </p:nvSpPr>
        <p:spPr bwMode="auto">
          <a:xfrm>
            <a:off x="2283390" y="672420"/>
            <a:ext cx="5122863" cy="6919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01742" tIns="50870" rIns="101742" bIns="5087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COMO PENSAM OS RICOS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13029" name="Text Box 5"/>
          <p:cNvSpPr txBox="1">
            <a:spLocks noChangeArrowheads="1"/>
          </p:cNvSpPr>
          <p:nvPr/>
        </p:nvSpPr>
        <p:spPr bwMode="auto">
          <a:xfrm>
            <a:off x="1427163" y="3408136"/>
            <a:ext cx="764222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F9933"/>
              </a:buClr>
              <a:buSzPct val="125000"/>
              <a:buFont typeface="Arial" charset="0"/>
              <a:buChar char="$"/>
            </a:pPr>
            <a:r>
              <a:rPr lang="pt-BR" sz="2800" dirty="0">
                <a:solidFill>
                  <a:srgbClr val="000099"/>
                </a:solidFill>
              </a:rPr>
              <a:t>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Controle sobre o dinheiro: sabem exatamente onde desejam gastar</a:t>
            </a:r>
          </a:p>
        </p:txBody>
      </p:sp>
      <p:sp>
        <p:nvSpPr>
          <p:cNvPr id="513030" name="Text Box 6"/>
          <p:cNvSpPr txBox="1">
            <a:spLocks noChangeArrowheads="1"/>
          </p:cNvSpPr>
          <p:nvPr/>
        </p:nvSpPr>
        <p:spPr bwMode="auto">
          <a:xfrm>
            <a:off x="1343025" y="4710113"/>
            <a:ext cx="7642225" cy="139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F9933"/>
              </a:buClr>
              <a:buSzPct val="125000"/>
              <a:buFont typeface="Arial" charset="0"/>
              <a:buChar char="$"/>
            </a:pPr>
            <a:r>
              <a:rPr lang="pt-BR" sz="2800" dirty="0">
                <a:solidFill>
                  <a:srgbClr val="000099"/>
                </a:solidFill>
              </a:rPr>
              <a:t>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Não gastam dinheiro em miudezas; poupam </a:t>
            </a:r>
            <a:br>
              <a:rPr lang="pt-BR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cada real e o investem para adquirir bens ou </a:t>
            </a:r>
            <a:br>
              <a:rPr lang="pt-BR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metas de maior valor.</a:t>
            </a: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1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1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1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1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6" grpId="0" autoUpdateAnimBg="0"/>
      <p:bldP spid="513028" grpId="0" autoUpdateAnimBg="0"/>
      <p:bldP spid="513029" grpId="0" autoUpdateAnimBg="0"/>
      <p:bldP spid="51303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ChangeArrowheads="1"/>
          </p:cNvSpPr>
          <p:nvPr/>
        </p:nvSpPr>
        <p:spPr bwMode="auto">
          <a:xfrm>
            <a:off x="2860675" y="384175"/>
            <a:ext cx="5495925" cy="654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42" tIns="50870" rIns="101742" bIns="50870"/>
          <a:lstStyle/>
          <a:p>
            <a:pPr algn="ctr" eaLnBrk="1" hangingPunct="1">
              <a:spcBef>
                <a:spcPct val="0"/>
              </a:spcBef>
            </a:pP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PLANEJAMENTO FINANCEIRO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15076" name="Rectangle 4"/>
          <p:cNvSpPr>
            <a:spLocks noChangeArrowheads="1"/>
          </p:cNvSpPr>
          <p:nvPr/>
        </p:nvSpPr>
        <p:spPr bwMode="auto">
          <a:xfrm>
            <a:off x="839788" y="3352800"/>
            <a:ext cx="4451350" cy="3952875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/>
          <a:lstStyle/>
          <a:p>
            <a:pPr marL="381000" indent="-381000" defTabSz="1017588" eaLnBrk="1" hangingPunct="1">
              <a:spcBef>
                <a:spcPct val="20000"/>
              </a:spcBef>
            </a:pPr>
            <a:r>
              <a:rPr lang="pt-BR" sz="3100">
                <a:solidFill>
                  <a:schemeClr val="bg1"/>
                </a:solidFill>
              </a:rPr>
              <a:t>	</a:t>
            </a:r>
          </a:p>
          <a:p>
            <a:pPr marL="827088" lvl="1" indent="-317500" defTabSz="1017588" eaLnBrk="1" hangingPunct="1">
              <a:spcBef>
                <a:spcPct val="20000"/>
              </a:spcBef>
            </a:pPr>
            <a:endParaRPr lang="pt-BR" sz="2700">
              <a:solidFill>
                <a:schemeClr val="bg1"/>
              </a:solidFill>
            </a:endParaRPr>
          </a:p>
        </p:txBody>
      </p:sp>
      <p:sp>
        <p:nvSpPr>
          <p:cNvPr id="515077" name="Text Box 5"/>
          <p:cNvSpPr txBox="1">
            <a:spLocks noChangeArrowheads="1"/>
          </p:cNvSpPr>
          <p:nvPr/>
        </p:nvSpPr>
        <p:spPr bwMode="auto">
          <a:xfrm>
            <a:off x="839788" y="2751138"/>
            <a:ext cx="2182812" cy="525462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2700">
                <a:solidFill>
                  <a:schemeClr val="bg1"/>
                </a:solidFill>
              </a:rPr>
              <a:t>Importante</a:t>
            </a:r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515078" name="Text Box 6"/>
          <p:cNvSpPr txBox="1">
            <a:spLocks noChangeArrowheads="1"/>
          </p:cNvSpPr>
          <p:nvPr/>
        </p:nvSpPr>
        <p:spPr bwMode="auto">
          <a:xfrm>
            <a:off x="839788" y="3424238"/>
            <a:ext cx="4535487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b="1">
                <a:solidFill>
                  <a:schemeClr val="bg1"/>
                </a:solidFill>
              </a:rPr>
              <a:t> Disciplina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b="1">
                <a:solidFill>
                  <a:schemeClr val="bg1"/>
                </a:solidFill>
              </a:rPr>
              <a:t> Disciplina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b="1">
                <a:solidFill>
                  <a:schemeClr val="bg1"/>
                </a:solidFill>
              </a:rPr>
              <a:t> Disciplina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b="1">
                <a:solidFill>
                  <a:schemeClr val="bg1"/>
                </a:solidFill>
              </a:rPr>
              <a:t> Auto conhecimento – habilidade em assumir riscos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b="1">
                <a:solidFill>
                  <a:schemeClr val="bg1"/>
                </a:solidFill>
              </a:rPr>
              <a:t> Ter honestidade nas negociações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b="1">
                <a:solidFill>
                  <a:schemeClr val="bg1"/>
                </a:solidFill>
              </a:rPr>
              <a:t> Organização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b="1">
                <a:solidFill>
                  <a:schemeClr val="bg1"/>
                </a:solidFill>
              </a:rPr>
              <a:t> Saber escutar a opinião de </a:t>
            </a:r>
            <a:br>
              <a:rPr lang="pt-BR" b="1">
                <a:solidFill>
                  <a:schemeClr val="bg1"/>
                </a:solidFill>
              </a:rPr>
            </a:br>
            <a:r>
              <a:rPr lang="pt-BR" b="1">
                <a:solidFill>
                  <a:schemeClr val="bg1"/>
                </a:solidFill>
              </a:rPr>
              <a:t>pessoas mais qualificadas, porém assumindo responsabilidades das próprias escolhas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515079" name="Picture 7" descr="importa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1141413"/>
            <a:ext cx="2100262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80" name="Picture 8" descr="nao-importa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1142774"/>
            <a:ext cx="2435225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081" name="Text Box 9"/>
          <p:cNvSpPr txBox="1">
            <a:spLocks noChangeArrowheads="1"/>
          </p:cNvSpPr>
          <p:nvPr/>
        </p:nvSpPr>
        <p:spPr bwMode="auto">
          <a:xfrm>
            <a:off x="5608637" y="3352800"/>
            <a:ext cx="2603500" cy="5270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2700" dirty="0">
                <a:solidFill>
                  <a:schemeClr val="bg1"/>
                </a:solidFill>
              </a:rPr>
              <a:t>Não Importante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515082" name="Rectangle 10"/>
          <p:cNvSpPr>
            <a:spLocks noChangeArrowheads="1"/>
          </p:cNvSpPr>
          <p:nvPr/>
        </p:nvSpPr>
        <p:spPr bwMode="auto">
          <a:xfrm>
            <a:off x="5608637" y="4037466"/>
            <a:ext cx="4032250" cy="26638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5083" name="Text Box 11"/>
          <p:cNvSpPr txBox="1">
            <a:spLocks noChangeArrowheads="1"/>
          </p:cNvSpPr>
          <p:nvPr/>
        </p:nvSpPr>
        <p:spPr bwMode="auto">
          <a:xfrm>
            <a:off x="5207000" y="4112986"/>
            <a:ext cx="45339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pt-BR" b="1" dirty="0">
                <a:solidFill>
                  <a:schemeClr val="bg1"/>
                </a:solidFill>
              </a:rPr>
              <a:t> Ter muito estudo ou ter sido 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   um dos melhores na escola</a:t>
            </a:r>
          </a:p>
        </p:txBody>
      </p:sp>
      <p:sp>
        <p:nvSpPr>
          <p:cNvPr id="515084" name="Text Box 12"/>
          <p:cNvSpPr txBox="1">
            <a:spLocks noChangeArrowheads="1"/>
          </p:cNvSpPr>
          <p:nvPr/>
        </p:nvSpPr>
        <p:spPr bwMode="auto">
          <a:xfrm>
            <a:off x="5207000" y="4946878"/>
            <a:ext cx="45339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pt-BR" b="1" dirty="0">
                <a:solidFill>
                  <a:schemeClr val="bg1"/>
                </a:solidFill>
              </a:rPr>
              <a:t> O fator sorte</a:t>
            </a:r>
          </a:p>
        </p:txBody>
      </p:sp>
      <p:sp>
        <p:nvSpPr>
          <p:cNvPr id="515085" name="Text Box 13"/>
          <p:cNvSpPr txBox="1">
            <a:spLocks noChangeArrowheads="1"/>
          </p:cNvSpPr>
          <p:nvPr/>
        </p:nvSpPr>
        <p:spPr bwMode="auto">
          <a:xfrm>
            <a:off x="5207000" y="5512027"/>
            <a:ext cx="45339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pt-BR" b="1" dirty="0">
                <a:solidFill>
                  <a:schemeClr val="bg1"/>
                </a:solidFill>
              </a:rPr>
              <a:t> Herança</a:t>
            </a:r>
          </a:p>
        </p:txBody>
      </p:sp>
      <p:sp>
        <p:nvSpPr>
          <p:cNvPr id="515086" name="Text Box 14"/>
          <p:cNvSpPr txBox="1">
            <a:spLocks noChangeArrowheads="1"/>
          </p:cNvSpPr>
          <p:nvPr/>
        </p:nvSpPr>
        <p:spPr bwMode="auto">
          <a:xfrm>
            <a:off x="5207000" y="6090444"/>
            <a:ext cx="45339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pt-BR" b="1" dirty="0">
                <a:solidFill>
                  <a:schemeClr val="bg1"/>
                </a:solidFill>
              </a:rPr>
              <a:t> Ser esperto em negociações</a:t>
            </a:r>
          </a:p>
        </p:txBody>
      </p:sp>
      <p:sp>
        <p:nvSpPr>
          <p:cNvPr id="515087" name="Text Box 15"/>
          <p:cNvSpPr txBox="1">
            <a:spLocks noChangeArrowheads="1"/>
          </p:cNvSpPr>
          <p:nvPr/>
        </p:nvSpPr>
        <p:spPr bwMode="auto">
          <a:xfrm>
            <a:off x="5207000" y="6704013"/>
            <a:ext cx="45339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pt-BR" b="1">
                <a:solidFill>
                  <a:schemeClr val="bg1"/>
                </a:solidFill>
              </a:rPr>
              <a:t> Ambição sem limites</a:t>
            </a:r>
          </a:p>
        </p:txBody>
      </p:sp>
      <p:sp>
        <p:nvSpPr>
          <p:cNvPr id="15" name="CaixaDeTexto 14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51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51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5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5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5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5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5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5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5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1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51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51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1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15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15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15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15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6" grpId="0" animBg="1" autoUpdateAnimBg="0"/>
      <p:bldP spid="515077" grpId="0" animBg="1" autoUpdateAnimBg="0"/>
      <p:bldP spid="515078" grpId="0" build="p" autoUpdateAnimBg="0" advAuto="0"/>
      <p:bldP spid="515081" grpId="0" animBg="1" autoUpdateAnimBg="0"/>
      <p:bldP spid="515082" grpId="0" animBg="1"/>
      <p:bldP spid="515083" grpId="0" autoUpdateAnimBg="0"/>
      <p:bldP spid="515084" grpId="0" build="p" autoUpdateAnimBg="0" advAuto="0"/>
      <p:bldP spid="515085" grpId="0" build="p" autoUpdateAnimBg="0" advAuto="0"/>
      <p:bldP spid="515086" grpId="0" build="p" autoUpdateAnimBg="0" advAuto="0"/>
      <p:bldP spid="515087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224" name="Picture 8" descr="tela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8" t="14233" r="10869" b="42529"/>
          <a:stretch>
            <a:fillRect/>
          </a:stretch>
        </p:blipFill>
        <p:spPr bwMode="auto">
          <a:xfrm>
            <a:off x="3683680" y="1032783"/>
            <a:ext cx="5003800" cy="3349625"/>
          </a:xfrm>
          <a:prstGeom prst="ellipse">
            <a:avLst/>
          </a:prstGeom>
          <a:solidFill>
            <a:schemeClr val="bg1"/>
          </a:solidFill>
        </p:spPr>
      </p:pic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1176338" y="2600325"/>
            <a:ext cx="8732837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 lIns="101782" tIns="50891" rIns="101782" bIns="50891">
            <a:spAutoFit/>
          </a:bodyPr>
          <a:lstStyle/>
          <a:p>
            <a:pPr marL="509588" indent="-509588" defTabSz="1017588" eaLnBrk="1" hangingPunct="1">
              <a:spcBef>
                <a:spcPct val="0"/>
              </a:spcBef>
              <a:buClr>
                <a:srgbClr val="FF5050"/>
              </a:buClr>
              <a:buFont typeface="Wingdings" pitchFamily="2" charset="2"/>
              <a:buChar char="ü"/>
            </a:pPr>
            <a:r>
              <a:rPr lang="pt-BR" sz="27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Casa própria</a:t>
            </a:r>
          </a:p>
          <a:p>
            <a:pPr marL="509588" indent="-509588" defTabSz="1017588" eaLnBrk="1" hangingPunct="1">
              <a:spcBef>
                <a:spcPct val="0"/>
              </a:spcBef>
              <a:buClr>
                <a:srgbClr val="FF5050"/>
              </a:buClr>
              <a:buFont typeface="Wingdings" pitchFamily="2" charset="2"/>
              <a:buChar char="ü"/>
            </a:pPr>
            <a:r>
              <a:rPr lang="pt-BR" sz="27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Viajar</a:t>
            </a:r>
          </a:p>
          <a:p>
            <a:pPr marL="509588" indent="-509588" defTabSz="1017588" eaLnBrk="1" hangingPunct="1">
              <a:spcBef>
                <a:spcPct val="0"/>
              </a:spcBef>
              <a:buClr>
                <a:srgbClr val="FF5050"/>
              </a:buClr>
              <a:buFont typeface="Wingdings" pitchFamily="2" charset="2"/>
              <a:buChar char="ü"/>
            </a:pPr>
            <a:r>
              <a:rPr lang="pt-BR" sz="27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 filhos na universidade ou em curso de mestrado</a:t>
            </a:r>
          </a:p>
          <a:p>
            <a:pPr marL="509588" indent="-509588" defTabSz="1017588" eaLnBrk="1" hangingPunct="1">
              <a:spcBef>
                <a:spcPct val="0"/>
              </a:spcBef>
              <a:buClr>
                <a:srgbClr val="FF5050"/>
              </a:buClr>
              <a:buFont typeface="Wingdings" pitchFamily="2" charset="2"/>
              <a:buChar char="ü"/>
            </a:pPr>
            <a:r>
              <a:rPr lang="pt-BR" sz="27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Comprar um carro</a:t>
            </a:r>
          </a:p>
          <a:p>
            <a:pPr marL="509588" indent="-509588" defTabSz="1017588" eaLnBrk="1" hangingPunct="1">
              <a:spcBef>
                <a:spcPct val="0"/>
              </a:spcBef>
              <a:buClr>
                <a:srgbClr val="FF5050"/>
              </a:buClr>
              <a:buFont typeface="Wingdings" pitchFamily="2" charset="2"/>
              <a:buChar char="ü"/>
            </a:pPr>
            <a:r>
              <a:rPr lang="pt-BR" sz="27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 a aposentadoria</a:t>
            </a:r>
            <a:br>
              <a:rPr lang="pt-BR" sz="27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27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 ter uma velhice digna  </a:t>
            </a:r>
          </a:p>
          <a:p>
            <a:pPr marL="509588" indent="-509588" defTabSz="1017588" eaLnBrk="1" hangingPunct="1">
              <a:spcBef>
                <a:spcPct val="0"/>
              </a:spcBef>
              <a:buClr>
                <a:srgbClr val="FF5050"/>
              </a:buClr>
              <a:buFont typeface="Wingdings" pitchFamily="2" charset="2"/>
              <a:buChar char="ü"/>
            </a:pPr>
            <a:r>
              <a:rPr lang="pt-BR" sz="27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Outros ...</a:t>
            </a:r>
            <a:r>
              <a:rPr lang="pt-BR" sz="27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</a:t>
            </a:r>
          </a:p>
        </p:txBody>
      </p:sp>
      <p:sp>
        <p:nvSpPr>
          <p:cNvPr id="521221" name="Text Box 5"/>
          <p:cNvSpPr txBox="1">
            <a:spLocks noChangeArrowheads="1"/>
          </p:cNvSpPr>
          <p:nvPr/>
        </p:nvSpPr>
        <p:spPr bwMode="auto">
          <a:xfrm>
            <a:off x="893082" y="5942693"/>
            <a:ext cx="8231188" cy="960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101782" tIns="50891" rIns="101782" bIns="50891">
            <a:spAutoFit/>
          </a:bodyPr>
          <a:lstStyle>
            <a:lvl1pPr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09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7588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7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5175" defTabSz="101758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23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95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7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3975" defTabSz="10175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2700" b="1" dirty="0">
                <a:solidFill>
                  <a:schemeClr val="tx2">
                    <a:lumMod val="75000"/>
                  </a:schemeClr>
                </a:solidFill>
              </a:rPr>
              <a:t>Você já partilhou o sonho com a família, para</a:t>
            </a:r>
            <a:br>
              <a:rPr lang="pt-BR" sz="27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700" b="1" dirty="0">
                <a:solidFill>
                  <a:schemeClr val="tx2">
                    <a:lumMod val="75000"/>
                  </a:schemeClr>
                </a:solidFill>
              </a:rPr>
              <a:t>que ele se torne um sonho conjunto?</a:t>
            </a:r>
          </a:p>
        </p:txBody>
      </p:sp>
      <p:sp>
        <p:nvSpPr>
          <p:cNvPr id="521223" name="Text Box 7"/>
          <p:cNvSpPr txBox="1">
            <a:spLocks noChangeArrowheads="1"/>
          </p:cNvSpPr>
          <p:nvPr/>
        </p:nvSpPr>
        <p:spPr bwMode="auto">
          <a:xfrm>
            <a:off x="2148114" y="413997"/>
            <a:ext cx="5480845" cy="6187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42" tIns="50870" rIns="101742" bIns="5087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QUAL É O SEU SONHO?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21225" name="Picture 9" descr="tela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5" t="56938" r="14319" b="25133"/>
          <a:stretch>
            <a:fillRect/>
          </a:stretch>
        </p:blipFill>
        <p:spPr bwMode="auto">
          <a:xfrm>
            <a:off x="6701066" y="4382408"/>
            <a:ext cx="1855787" cy="13890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aixaDeTexto 7"/>
          <p:cNvSpPr txBox="1"/>
          <p:nvPr/>
        </p:nvSpPr>
        <p:spPr>
          <a:xfrm rot="16200000">
            <a:off x="-522150" y="5241471"/>
            <a:ext cx="1376936" cy="254396"/>
          </a:xfrm>
          <a:prstGeom prst="rect">
            <a:avLst/>
          </a:prstGeom>
          <a:noFill/>
        </p:spPr>
        <p:txBody>
          <a:bodyPr wrap="square" lIns="101772" tIns="50885" rIns="101772" bIns="50885" rtlCol="0">
            <a:spAutoFit/>
          </a:bodyPr>
          <a:lstStyle/>
          <a:p>
            <a:pPr defTabSz="1017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USO INTERNO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2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21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521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521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2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521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521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2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0" grpId="0" uiExpand="1" build="p" autoUpdateAnimBg="0"/>
      <p:bldP spid="521221" grpId="0" animBg="1" autoUpdateAnimBg="0"/>
      <p:bldP spid="521223" grpId="0" autoUpdateAnimBg="0"/>
    </p:bldLst>
  </p:timing>
</p:sld>
</file>

<file path=ppt/theme/theme1.xml><?xml version="1.0" encoding="utf-8"?>
<a:theme xmlns:a="http://schemas.openxmlformats.org/drawingml/2006/main" name="Comitê Exc Operacional reunião 14 ver02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F9D48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F9D48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mitê Exc Operacional reunião 14 ver02">
  <a:themeElements>
    <a:clrScheme name="1_Comitê Exc Operacional reunião 14 ver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mitê Exc Operacional reunião 14 ver02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mitê Exc Operacional reunião 14 ver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itê Exc Operacional reunião 14 ver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itê Exc Operacional reunião 14 ver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itê Exc Operacional reunião 14 ver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itê Exc Operacional reunião 14 ver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itê Exc Operacional reunião 14 ver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mitê Exc Operacional reunião 14 ver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mitê Exc Operacional reunião 14 ver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mitê Exc Operacional reunião 14 ver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mitê Exc Operacional reunião 14 ver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mitê Exc Operacional reunião 14 ver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mitê Exc Operacional reunião 14 ver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-DSA_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resentação Padrão Place (new)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Comitê Exc Operacional reunião 14 ver02</Template>
  <TotalTime>3536</TotalTime>
  <Words>792</Words>
  <Application>Microsoft Office PowerPoint</Application>
  <PresentationFormat>Personalizar</PresentationFormat>
  <Paragraphs>193</Paragraphs>
  <Slides>27</Slides>
  <Notes>25</Notes>
  <HiddenSlides>1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Comitê Exc Operacional reunião 14 ver02</vt:lpstr>
      <vt:lpstr>1_Comitê Exc Operacional reunião 14 ver02</vt:lpstr>
      <vt:lpstr>Tema1</vt:lpstr>
      <vt:lpstr>e-DSA_1</vt:lpstr>
      <vt:lpstr>Apresentação Padrão Place (new)</vt:lpstr>
      <vt:lpstr>Planilha</vt:lpstr>
      <vt:lpstr>Imagem de Bitmap</vt:lpstr>
      <vt:lpstr>Apresentação do PowerPoint</vt:lpstr>
      <vt:lpstr>e-DSA – Planejamento Financeiro</vt:lpstr>
      <vt:lpstr>PLANEJAMENTO FINANCEIRO</vt:lpstr>
      <vt:lpstr>Mandamentos da prosperidade  segundo Abraham Lincoln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Mensagem final</vt:lpstr>
      <vt:lpstr>Referências</vt:lpstr>
    </vt:vector>
  </TitlesOfParts>
  <Company>Suzano Papel e Celulose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lschuch</dc:creator>
  <cp:lastModifiedBy>Éder 7994</cp:lastModifiedBy>
  <cp:revision>207</cp:revision>
  <dcterms:created xsi:type="dcterms:W3CDTF">2009-04-17T13:49:50Z</dcterms:created>
  <dcterms:modified xsi:type="dcterms:W3CDTF">2011-04-26T11:09:09Z</dcterms:modified>
</cp:coreProperties>
</file>