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3"/>
  </p:notesMasterIdLst>
  <p:handoutMasterIdLst>
    <p:handoutMasterId r:id="rId14"/>
  </p:handoutMasterIdLst>
  <p:sldIdLst>
    <p:sldId id="256" r:id="rId2"/>
    <p:sldId id="257" r:id="rId3"/>
    <p:sldId id="260" r:id="rId4"/>
    <p:sldId id="261" r:id="rId5"/>
    <p:sldId id="262" r:id="rId6"/>
    <p:sldId id="263" r:id="rId7"/>
    <p:sldId id="264" r:id="rId8"/>
    <p:sldId id="265" r:id="rId9"/>
    <p:sldId id="266" r:id="rId10"/>
    <p:sldId id="267" r:id="rId11"/>
    <p:sldId id="259" r:id="rId12"/>
  </p:sldIdLst>
  <p:sldSz cx="9144000" cy="6858000" type="screen4x3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86EA"/>
    <a:srgbClr val="92ACF6"/>
    <a:srgbClr val="83A1F5"/>
    <a:srgbClr val="4D51F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 autoAdjust="0"/>
    <p:restoredTop sz="65424" autoAdjust="0"/>
  </p:normalViewPr>
  <p:slideViewPr>
    <p:cSldViewPr>
      <p:cViewPr>
        <p:scale>
          <a:sx n="70" d="100"/>
          <a:sy n="70" d="100"/>
        </p:scale>
        <p:origin x="-859" y="-9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handoutMaster" Target="handoutMasters/handoutMaster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2A48ED3-6F5B-48E9-978E-4026E5337CFA}" type="datetimeFigureOut">
              <a:rPr lang="pt-BR" smtClean="0"/>
              <a:t>13/01/2012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A38D904-DF55-4BBF-A7F8-C705E60C39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9689554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5249212-0A3A-4B10-8891-0C3C5A1F6C23}" type="datetimeFigureOut">
              <a:rPr lang="pt-BR" smtClean="0"/>
              <a:pPr/>
              <a:t>13/01/2012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os estilos do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02D5714-F017-41D1-8BF8-F3476E42AE25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63709986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5910" y="0"/>
            <a:ext cx="2345662" cy="6858000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1259632" y="6309320"/>
            <a:ext cx="784887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1800" b="1" dirty="0" smtClean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www.place.com.br</a:t>
            </a:r>
            <a:endParaRPr lang="pt-BR" sz="1800" b="1" dirty="0">
              <a:solidFill>
                <a:schemeClr val="tx2"/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9" name="CaixaDeTexto 8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0" hasCustomPrompt="1"/>
          </p:nvPr>
        </p:nvSpPr>
        <p:spPr>
          <a:xfrm>
            <a:off x="1835696" y="3465252"/>
            <a:ext cx="6696744" cy="539812"/>
          </a:xfrm>
          <a:prstGeom prst="rect">
            <a:avLst/>
          </a:prstGeom>
        </p:spPr>
        <p:txBody>
          <a:bodyPr/>
          <a:lstStyle>
            <a:lvl1pPr marL="0" algn="ctr" defTabSz="914400" rtl="0" eaLnBrk="1" latinLnBrk="0" hangingPunct="1">
              <a:buNone/>
              <a:defRPr lang="pt-BR" sz="2800" b="1" kern="1200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seu tema</a:t>
            </a:r>
          </a:p>
        </p:txBody>
      </p:sp>
      <p:sp>
        <p:nvSpPr>
          <p:cNvPr id="19" name="Espaço Reservado para Texto 18"/>
          <p:cNvSpPr>
            <a:spLocks noGrp="1"/>
          </p:cNvSpPr>
          <p:nvPr>
            <p:ph type="body" sz="quarter" idx="11" hasCustomPrompt="1"/>
          </p:nvPr>
        </p:nvSpPr>
        <p:spPr>
          <a:xfrm>
            <a:off x="2411760" y="4005064"/>
            <a:ext cx="5688632" cy="288032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a descrição</a:t>
            </a:r>
            <a:endParaRPr lang="pt-BR" dirty="0"/>
          </a:p>
        </p:txBody>
      </p:sp>
      <p:sp>
        <p:nvSpPr>
          <p:cNvPr id="13" name="CaixaDeTexto 12"/>
          <p:cNvSpPr txBox="1"/>
          <p:nvPr userDrawn="1"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91920" y="1415147"/>
            <a:ext cx="5416143" cy="1581805"/>
          </a:xfrm>
          <a:prstGeom prst="rect">
            <a:avLst/>
          </a:prstGeom>
          <a:noFill/>
          <a:ln>
            <a:noFill/>
          </a:ln>
        </p:spPr>
      </p:pic>
      <p:sp>
        <p:nvSpPr>
          <p:cNvPr id="4" name="Retângulo 3"/>
          <p:cNvSpPr/>
          <p:nvPr userDrawn="1"/>
        </p:nvSpPr>
        <p:spPr>
          <a:xfrm>
            <a:off x="2339752" y="1561376"/>
            <a:ext cx="5544616" cy="1435576"/>
          </a:xfrm>
          <a:prstGeom prst="rect">
            <a:avLst/>
          </a:prstGeom>
          <a:solidFill>
            <a:schemeClr val="bg1">
              <a:alpha val="74000"/>
            </a:schemeClr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228184" y="116632"/>
            <a:ext cx="2808312" cy="965849"/>
          </a:xfrm>
          <a:prstGeom prst="rect">
            <a:avLst/>
          </a:prstGeom>
        </p:spPr>
      </p:pic>
      <p:pic>
        <p:nvPicPr>
          <p:cNvPr id="5" name="Imagem 4"/>
          <p:cNvPicPr>
            <a:picLocks noChangeAspect="1"/>
          </p:cNvPicPr>
          <p:nvPr userDrawn="1"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4368" y="6306300"/>
            <a:ext cx="1016386" cy="414952"/>
          </a:xfrm>
          <a:prstGeom prst="rect">
            <a:avLst/>
          </a:prstGeom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m 5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 flipV="1">
            <a:off x="0" y="5768765"/>
            <a:ext cx="7164287" cy="1089233"/>
          </a:xfrm>
          <a:prstGeom prst="rect">
            <a:avLst/>
          </a:prstGeom>
        </p:spPr>
      </p:pic>
      <p:sp>
        <p:nvSpPr>
          <p:cNvPr id="3" name="Espaço Reservado para Conteúdo 2"/>
          <p:cNvSpPr>
            <a:spLocks noGrp="1"/>
          </p:cNvSpPr>
          <p:nvPr>
            <p:ph idx="1" hasCustomPrompt="1"/>
          </p:nvPr>
        </p:nvSpPr>
        <p:spPr>
          <a:xfrm>
            <a:off x="395536" y="1268760"/>
            <a:ext cx="8219256" cy="4500005"/>
          </a:xfrm>
          <a:prstGeom prst="rect">
            <a:avLst/>
          </a:prstGeom>
        </p:spPr>
        <p:txBody>
          <a:bodyPr/>
          <a:lstStyle>
            <a:lvl1pPr>
              <a:lnSpc>
                <a:spcPct val="150000"/>
              </a:lnSpc>
              <a:defRPr sz="24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>
              <a:lnSpc>
                <a:spcPct val="150000"/>
              </a:lnSpc>
              <a:defRPr sz="20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>
              <a:lnSpc>
                <a:spcPct val="150000"/>
              </a:lnSpc>
              <a:defRPr sz="18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>
              <a:lnSpc>
                <a:spcPct val="150000"/>
              </a:lnSpc>
              <a:defRPr sz="16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</a:lstStyle>
          <a:p>
            <a:pPr lvl="0"/>
            <a:r>
              <a:rPr lang="pt-BR" dirty="0" smtClean="0"/>
              <a:t>Clique para editar o texto</a:t>
            </a:r>
          </a:p>
          <a:p>
            <a:pPr lvl="1"/>
            <a:r>
              <a:rPr lang="pt-BR" dirty="0" smtClean="0"/>
              <a:t>Segundo nível</a:t>
            </a:r>
          </a:p>
          <a:p>
            <a:pPr lvl="2"/>
            <a:r>
              <a:rPr lang="pt-BR" dirty="0" smtClean="0"/>
              <a:t>Terceiro nível</a:t>
            </a:r>
          </a:p>
          <a:p>
            <a:pPr lvl="3"/>
            <a:r>
              <a:rPr lang="pt-BR" dirty="0" smtClean="0"/>
              <a:t>Quarto nível</a:t>
            </a:r>
          </a:p>
          <a:p>
            <a:pPr lvl="4"/>
            <a:r>
              <a:rPr lang="pt-BR" dirty="0" smtClean="0"/>
              <a:t>Quinto nível</a:t>
            </a:r>
            <a:endParaRPr lang="pt-BR" dirty="0"/>
          </a:p>
        </p:txBody>
      </p:sp>
      <p:pic>
        <p:nvPicPr>
          <p:cNvPr id="5" name="Imagem 4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04248" y="6064170"/>
            <a:ext cx="2308142" cy="793829"/>
          </a:xfrm>
          <a:prstGeom prst="rect">
            <a:avLst/>
          </a:prstGeom>
        </p:spPr>
      </p:pic>
      <p:sp>
        <p:nvSpPr>
          <p:cNvPr id="2" name="Título 1"/>
          <p:cNvSpPr>
            <a:spLocks noGrp="1"/>
          </p:cNvSpPr>
          <p:nvPr>
            <p:ph type="title" hasCustomPrompt="1"/>
          </p:nvPr>
        </p:nvSpPr>
        <p:spPr>
          <a:xfrm>
            <a:off x="0" y="188640"/>
            <a:ext cx="9144000" cy="634082"/>
          </a:xfrm>
          <a:prstGeom prst="rect">
            <a:avLst/>
          </a:prstGeom>
        </p:spPr>
        <p:txBody>
          <a:bodyPr anchor="ctr"/>
          <a:lstStyle>
            <a:lvl1pPr algn="l">
              <a:defRPr sz="2800" b="1" cap="small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r>
              <a:rPr lang="pt-BR" dirty="0" smtClean="0"/>
              <a:t>Clique para editar o título</a:t>
            </a:r>
            <a:endParaRPr lang="pt-BR" dirty="0"/>
          </a:p>
        </p:txBody>
      </p:sp>
      <p:grpSp>
        <p:nvGrpSpPr>
          <p:cNvPr id="17" name="Grupo 16"/>
          <p:cNvGrpSpPr/>
          <p:nvPr userDrawn="1"/>
        </p:nvGrpSpPr>
        <p:grpSpPr>
          <a:xfrm flipV="1">
            <a:off x="0" y="836734"/>
            <a:ext cx="9144000" cy="71988"/>
            <a:chOff x="-36512" y="1268774"/>
            <a:chExt cx="9144000" cy="60596"/>
          </a:xfrm>
        </p:grpSpPr>
        <p:cxnSp>
          <p:nvCxnSpPr>
            <p:cNvPr id="18" name="Conector reto 17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Conector reto 18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4" name="Grupo 23"/>
          <p:cNvGrpSpPr/>
          <p:nvPr userDrawn="1"/>
        </p:nvGrpSpPr>
        <p:grpSpPr>
          <a:xfrm flipV="1">
            <a:off x="0" y="188640"/>
            <a:ext cx="9144000" cy="71989"/>
            <a:chOff x="-36512" y="1268774"/>
            <a:chExt cx="9144000" cy="60596"/>
          </a:xfrm>
        </p:grpSpPr>
        <p:cxnSp>
          <p:nvCxnSpPr>
            <p:cNvPr id="25" name="Conector reto 24"/>
            <p:cNvCxnSpPr/>
            <p:nvPr userDrawn="1"/>
          </p:nvCxnSpPr>
          <p:spPr>
            <a:xfrm flipV="1">
              <a:off x="-36512" y="1268774"/>
              <a:ext cx="9144000" cy="26128"/>
            </a:xfrm>
            <a:prstGeom prst="line">
              <a:avLst/>
            </a:prstGeom>
            <a:ln w="50800">
              <a:solidFill>
                <a:schemeClr val="tx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Conector reto 25"/>
            <p:cNvCxnSpPr/>
            <p:nvPr userDrawn="1"/>
          </p:nvCxnSpPr>
          <p:spPr>
            <a:xfrm flipV="1">
              <a:off x="-36512" y="1303242"/>
              <a:ext cx="9144000" cy="26128"/>
            </a:xfrm>
            <a:prstGeom prst="line">
              <a:avLst/>
            </a:prstGeom>
            <a:ln w="50800">
              <a:solidFill>
                <a:schemeClr val="bg1">
                  <a:lumMod val="6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7" name="CaixaDeTexto 26"/>
          <p:cNvSpPr txBox="1"/>
          <p:nvPr userDrawn="1"/>
        </p:nvSpPr>
        <p:spPr>
          <a:xfrm>
            <a:off x="251520" y="6236349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3" name="Imagem 12"/>
          <p:cNvPicPr>
            <a:picLocks noChangeAspect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9749" b="13226"/>
          <a:stretch/>
        </p:blipFill>
        <p:spPr>
          <a:xfrm>
            <a:off x="6948264" y="332656"/>
            <a:ext cx="2096822" cy="42680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Espaço Reservado para Texto 5"/>
          <p:cNvSpPr>
            <a:spLocks noGrp="1"/>
          </p:cNvSpPr>
          <p:nvPr>
            <p:ph type="body" sz="quarter" idx="10" hasCustomPrompt="1"/>
          </p:nvPr>
        </p:nvSpPr>
        <p:spPr>
          <a:xfrm>
            <a:off x="1056622" y="1626025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nome</a:t>
            </a:r>
            <a:endParaRPr lang="pt-BR" dirty="0"/>
          </a:p>
        </p:txBody>
      </p:sp>
      <p:sp>
        <p:nvSpPr>
          <p:cNvPr id="14" name="Espaço Reservado para Texto 13"/>
          <p:cNvSpPr>
            <a:spLocks noGrp="1"/>
          </p:cNvSpPr>
          <p:nvPr>
            <p:ph type="body" sz="quarter" idx="13" hasCustomPrompt="1"/>
          </p:nvPr>
        </p:nvSpPr>
        <p:spPr>
          <a:xfrm>
            <a:off x="1060389" y="2420888"/>
            <a:ext cx="7158089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u="none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e-mail</a:t>
            </a:r>
            <a:endParaRPr lang="pt-BR" dirty="0"/>
          </a:p>
        </p:txBody>
      </p:sp>
      <p:sp>
        <p:nvSpPr>
          <p:cNvPr id="17" name="Espaço Reservado para Texto 16"/>
          <p:cNvSpPr>
            <a:spLocks noGrp="1"/>
          </p:cNvSpPr>
          <p:nvPr>
            <p:ph type="body" sz="quarter" idx="14" hasCustomPrompt="1"/>
          </p:nvPr>
        </p:nvSpPr>
        <p:spPr>
          <a:xfrm>
            <a:off x="1060389" y="2060848"/>
            <a:ext cx="7158089" cy="360362"/>
          </a:xfrm>
          <a:prstGeom prst="rect">
            <a:avLst/>
          </a:prstGeom>
        </p:spPr>
        <p:txBody>
          <a:bodyPr/>
          <a:lstStyle>
            <a:lvl1pPr algn="ctr">
              <a:buNone/>
              <a:defRPr sz="2000" baseline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seu telefone</a:t>
            </a:r>
            <a:endParaRPr lang="pt-BR" dirty="0"/>
          </a:p>
        </p:txBody>
      </p:sp>
      <p:pic>
        <p:nvPicPr>
          <p:cNvPr id="7" name="Imagem 6"/>
          <p:cNvPicPr>
            <a:picLocks noChangeAspect="1"/>
          </p:cNvPicPr>
          <p:nvPr userDrawn="1"/>
        </p:nvPicPr>
        <p:blipFill rotWithShape="1">
          <a:blip r:embed="rId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878"/>
          <a:stretch/>
        </p:blipFill>
        <p:spPr>
          <a:xfrm>
            <a:off x="2133" y="0"/>
            <a:ext cx="9250387" cy="1647071"/>
          </a:xfrm>
          <a:prstGeom prst="rect">
            <a:avLst/>
          </a:prstGeom>
        </p:spPr>
      </p:pic>
      <p:pic>
        <p:nvPicPr>
          <p:cNvPr id="8" name="Imagem 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84168" y="5733256"/>
            <a:ext cx="2757436" cy="948352"/>
          </a:xfrm>
          <a:prstGeom prst="rect">
            <a:avLst/>
          </a:prstGeom>
        </p:spPr>
      </p:pic>
      <p:sp>
        <p:nvSpPr>
          <p:cNvPr id="2" name="CaixaDeTexto 1"/>
          <p:cNvSpPr txBox="1"/>
          <p:nvPr userDrawn="1"/>
        </p:nvSpPr>
        <p:spPr>
          <a:xfrm>
            <a:off x="611560" y="683985"/>
            <a:ext cx="23762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Obrigado!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2" name="CaixaDeTexto 11"/>
          <p:cNvSpPr txBox="1"/>
          <p:nvPr userDrawn="1"/>
        </p:nvSpPr>
        <p:spPr>
          <a:xfrm>
            <a:off x="611560" y="3636313"/>
            <a:ext cx="777686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pt-BR" sz="3200" b="1" cap="small" baseline="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Apresentador da semana seguinte:</a:t>
            </a:r>
            <a:endParaRPr lang="pt-BR" sz="3200" b="1" cap="small" baseline="0" dirty="0">
              <a:solidFill>
                <a:schemeClr val="tx1">
                  <a:lumMod val="50000"/>
                  <a:lumOff val="50000"/>
                </a:schemeClr>
              </a:solidFill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  <p:sp>
        <p:nvSpPr>
          <p:cNvPr id="18" name="Espaço Reservado para Texto 5"/>
          <p:cNvSpPr>
            <a:spLocks noGrp="1"/>
          </p:cNvSpPr>
          <p:nvPr>
            <p:ph type="body" sz="quarter" idx="15" hasCustomPrompt="1"/>
          </p:nvPr>
        </p:nvSpPr>
        <p:spPr>
          <a:xfrm>
            <a:off x="1115616" y="4509120"/>
            <a:ext cx="7141407" cy="431800"/>
          </a:xfrm>
          <a:prstGeom prst="rect">
            <a:avLst/>
          </a:prstGeom>
        </p:spPr>
        <p:txBody>
          <a:bodyPr/>
          <a:lstStyle>
            <a:lvl1pPr algn="ctr">
              <a:buNone/>
              <a:defRPr sz="1800" b="1" baseline="0">
                <a:solidFill>
                  <a:schemeClr val="tx2"/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</a:lstStyle>
          <a:p>
            <a:pPr lvl="0"/>
            <a:r>
              <a:rPr lang="pt-BR" dirty="0" smtClean="0"/>
              <a:t>Clique para editar o nome do próximo (vide lista abaixo)</a:t>
            </a:r>
            <a:endParaRPr lang="pt-BR" dirty="0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 rot="16200000">
            <a:off x="8316706" y="3364976"/>
            <a:ext cx="15121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700" b="1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DOCUMENTO</a:t>
            </a:r>
            <a:r>
              <a:rPr lang="pt-BR" sz="700" b="1" baseline="0" dirty="0" smtClean="0">
                <a:solidFill>
                  <a:schemeClr val="tx1">
                    <a:lumMod val="65000"/>
                    <a:lumOff val="35000"/>
                  </a:schemeClr>
                </a:solidFill>
                <a:latin typeface="Verdana" pitchFamily="34" charset="0"/>
                <a:ea typeface="Verdana" pitchFamily="34" charset="0"/>
                <a:cs typeface="Verdana" pitchFamily="34" charset="0"/>
              </a:rPr>
              <a:t> INTERNO</a:t>
            </a:r>
            <a:endParaRPr lang="pt-BR" sz="700" b="1" dirty="0" smtClean="0">
              <a:solidFill>
                <a:schemeClr val="tx1">
                  <a:lumMod val="65000"/>
                  <a:lumOff val="35000"/>
                </a:schemeClr>
              </a:solidFill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9512" y="6381328"/>
            <a:ext cx="504056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8B186AD9-7061-4251-BA8A-3DC2AAB57E7E}" type="slidenum">
              <a:rPr lang="pt-BR" sz="1100" b="1" smtClean="0">
                <a:solidFill>
                  <a:schemeClr val="tx1">
                    <a:lumMod val="50000"/>
                    <a:lumOff val="50000"/>
                  </a:schemeClr>
                </a:solidFill>
                <a:effectLst/>
                <a:latin typeface="Tahoma" pitchFamily="34" charset="0"/>
                <a:ea typeface="Tahoma" pitchFamily="34" charset="0"/>
                <a:cs typeface="Tahoma" pitchFamily="34" charset="0"/>
              </a:rPr>
              <a:t>‹nº›</a:t>
            </a:fld>
            <a:endParaRPr lang="pt-BR" sz="1100" b="1" dirty="0">
              <a:solidFill>
                <a:schemeClr val="tx1">
                  <a:lumMod val="50000"/>
                  <a:lumOff val="50000"/>
                </a:schemeClr>
              </a:solidFill>
              <a:effectLst/>
              <a:latin typeface="Tahoma" pitchFamily="34" charset="0"/>
              <a:ea typeface="Tahoma" pitchFamily="34" charset="0"/>
              <a:cs typeface="Tahoma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Planilha_do_Microsoft_Excel1.xlsx"/><Relationship Id="rId2" Type="http://schemas.openxmlformats.org/officeDocument/2006/relationships/slideLayout" Target="../slideLayouts/slideLayout3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14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>
          <a:xfrm>
            <a:off x="1835696" y="2889188"/>
            <a:ext cx="6696744" cy="539812"/>
          </a:xfrm>
        </p:spPr>
        <p:txBody>
          <a:bodyPr/>
          <a:lstStyle/>
          <a:p>
            <a:r>
              <a:rPr lang="pt-BR" dirty="0" err="1" smtClean="0"/>
              <a:t>LinkedIn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1"/>
          </p:nvPr>
        </p:nvSpPr>
        <p:spPr>
          <a:xfrm>
            <a:off x="2339752" y="5157192"/>
            <a:ext cx="5688632" cy="288032"/>
          </a:xfrm>
        </p:spPr>
        <p:txBody>
          <a:bodyPr/>
          <a:lstStyle/>
          <a:p>
            <a:r>
              <a:rPr lang="pt-BR" dirty="0"/>
              <a:t>7 erros ao fazer networking no </a:t>
            </a:r>
            <a:r>
              <a:rPr lang="pt-BR" dirty="0" err="1"/>
              <a:t>LinkedIn</a:t>
            </a:r>
            <a:endParaRPr lang="pt-BR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05014" y="2852936"/>
            <a:ext cx="2025471" cy="22482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126082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593291"/>
            <a:ext cx="8219256" cy="4500005"/>
          </a:xfrm>
        </p:spPr>
        <p:txBody>
          <a:bodyPr/>
          <a:lstStyle/>
          <a:p>
            <a:pPr algn="just"/>
            <a:r>
              <a:rPr lang="pt-BR" sz="1600" dirty="0" smtClean="0"/>
              <a:t>Abrantes</a:t>
            </a:r>
            <a:r>
              <a:rPr lang="pt-BR" sz="1600" dirty="0"/>
              <a:t>, </a:t>
            </a:r>
            <a:r>
              <a:rPr lang="pt-BR" sz="1600" dirty="0" smtClean="0"/>
              <a:t>Talita</a:t>
            </a:r>
            <a:r>
              <a:rPr lang="pt-BR" sz="1600" dirty="0"/>
              <a:t>. </a:t>
            </a:r>
            <a:r>
              <a:rPr lang="pt-BR" sz="1600" b="1" dirty="0"/>
              <a:t>7 erros ao fazer networking no </a:t>
            </a:r>
            <a:r>
              <a:rPr lang="pt-BR" sz="1600" b="1" dirty="0" err="1" smtClean="0"/>
              <a:t>LinkedIn</a:t>
            </a:r>
            <a:r>
              <a:rPr lang="pt-BR" sz="1600" dirty="0" smtClean="0"/>
              <a:t>. São Paulo: INFO EXAME; 2011 </a:t>
            </a:r>
            <a:r>
              <a:rPr lang="pt-BR" sz="1600" dirty="0"/>
              <a:t>[acesso em </a:t>
            </a:r>
            <a:r>
              <a:rPr lang="pt-BR" sz="1600" dirty="0" smtClean="0"/>
              <a:t>13/01/12]. </a:t>
            </a:r>
            <a:r>
              <a:rPr lang="pt-BR" sz="1600" dirty="0"/>
              <a:t>Disponível em: http://info.abril.com.br/noticias/carreira/7-erros-ao-fazer-networking-no-linkedin-14072011-27.shl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Referências Bibliográficas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1944182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exto 1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pt-BR" dirty="0" smtClean="0"/>
              <a:t>HEITOR HENRIQUE PINHOLATO</a:t>
            </a:r>
            <a:endParaRPr lang="pt-BR" dirty="0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pt-BR" dirty="0" smtClean="0"/>
              <a:t>hpinholato@place.com.br</a:t>
            </a:r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quarter" idx="14"/>
          </p:nvPr>
        </p:nvSpPr>
        <p:spPr/>
        <p:txBody>
          <a:bodyPr/>
          <a:lstStyle/>
          <a:p>
            <a:r>
              <a:rPr lang="pt-BR" dirty="0" smtClean="0"/>
              <a:t>11 86615763</a:t>
            </a:r>
            <a:endParaRPr lang="pt-BR" dirty="0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15"/>
          </p:nvPr>
        </p:nvSpPr>
        <p:spPr/>
        <p:txBody>
          <a:bodyPr/>
          <a:lstStyle/>
          <a:p>
            <a:r>
              <a:rPr lang="pt-BR" dirty="0"/>
              <a:t>ALEX ARANTES DIMA </a:t>
            </a:r>
          </a:p>
          <a:p>
            <a:endParaRPr lang="pt-BR" dirty="0"/>
          </a:p>
        </p:txBody>
      </p:sp>
      <p:graphicFrame>
        <p:nvGraphicFramePr>
          <p:cNvPr id="6" name="Objeto 5"/>
          <p:cNvGraphicFramePr>
            <a:graphicFrameLocks noChangeAspect="1"/>
          </p:cNvGraphicFramePr>
          <p:nvPr userDrawn="1">
            <p:extLst>
              <p:ext uri="{D42A27DB-BD31-4B8C-83A1-F6EECF244321}">
                <p14:modId xmlns:p14="http://schemas.microsoft.com/office/powerpoint/2010/main" val="2365712175"/>
              </p:ext>
            </p:extLst>
          </p:nvPr>
        </p:nvGraphicFramePr>
        <p:xfrm>
          <a:off x="652463" y="5665788"/>
          <a:ext cx="1152525" cy="9858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Planilha" showAsIcon="1" r:id="rId3" imgW="905760" imgH="776520" progId="Excel.Sheet.12">
                  <p:embed/>
                </p:oleObj>
              </mc:Choice>
              <mc:Fallback>
                <p:oleObj name="Planilha" showAsIcon="1" r:id="rId3" imgW="905760" imgH="776520" progId="Excel.Sheet.12">
                  <p:embed/>
                  <p:pic>
                    <p:nvPicPr>
                      <p:cNvPr id="0" name="Objeto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2463" y="5665788"/>
                        <a:ext cx="1152525" cy="98583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4866677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3573016"/>
            <a:ext cx="3181351" cy="2690813"/>
          </a:xfrm>
          <a:prstGeom prst="rect">
            <a:avLst/>
          </a:prstGeom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95536" y="1628800"/>
            <a:ext cx="8352928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Com mais de 3 milhões de profissionais brasileiros cadastrados, o </a:t>
            </a:r>
            <a:r>
              <a:rPr lang="pt-BR" sz="1600" dirty="0" err="1"/>
              <a:t>LinkedIn</a:t>
            </a:r>
            <a:r>
              <a:rPr lang="pt-BR" sz="1600" dirty="0"/>
              <a:t> é um espaço fértil para a germinação de novos relacionamentos de carreira</a:t>
            </a:r>
            <a:r>
              <a:rPr lang="pt-BR" sz="1600" dirty="0" smtClean="0"/>
              <a:t>.</a:t>
            </a:r>
          </a:p>
          <a:p>
            <a:pPr marL="0" indent="0" algn="just">
              <a:buNone/>
            </a:pPr>
            <a:r>
              <a:rPr lang="pt-BR" sz="1600" dirty="0" smtClean="0"/>
              <a:t/>
            </a:r>
            <a:br>
              <a:rPr lang="pt-BR" sz="1600" dirty="0" smtClean="0"/>
            </a:br>
            <a:r>
              <a:rPr lang="pt-BR" sz="1600" dirty="0" smtClean="0"/>
              <a:t>No </a:t>
            </a:r>
            <a:r>
              <a:rPr lang="pt-BR" sz="1600" dirty="0"/>
              <a:t>entanto, diante das milhões de possibilidades de parcerias, há quem se empolgue além da conta e acumule alguns erros de networking clássicos para o currículo.</a:t>
            </a:r>
          </a:p>
          <a:p>
            <a:pPr algn="just"/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/>
              <a:t>O </a:t>
            </a:r>
            <a:r>
              <a:rPr lang="pt-BR" dirty="0" err="1" smtClean="0"/>
              <a:t>LinkedIn</a:t>
            </a:r>
            <a:endParaRPr lang="pt-BR" dirty="0"/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3347864" y="3933056"/>
            <a:ext cx="5472608" cy="1656184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1600" dirty="0" smtClean="0"/>
              <a:t>Algumas vezes, a lista de escorregões está ligada a um conceito equivocado sobre networking. Em outras, por uma noção errada sobre comportamento em redes sociais - à exemplo da enxurrada e estilo dos convites de desconhecidos que todos recebem.</a:t>
            </a:r>
          </a:p>
          <a:p>
            <a:pPr marL="0" indent="0" algn="just">
              <a:buFont typeface="Arial" pitchFamily="34" charset="0"/>
              <a:buNone/>
            </a:pP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4774903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41437" y="1700808"/>
            <a:ext cx="3530763" cy="3530763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>
            <a:bevelT h="63500"/>
          </a:sp3d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5192" y="1017227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O ato de disparar convites para </a:t>
            </a:r>
            <a:r>
              <a:rPr lang="pt-BR" sz="1600" dirty="0" smtClean="0"/>
              <a:t>todos foi </a:t>
            </a:r>
            <a:r>
              <a:rPr lang="pt-BR" sz="1600" dirty="0"/>
              <a:t>mania nos tempos de Orkut e, para horror dos mais discretos, agora também está se espalhando pelo </a:t>
            </a:r>
            <a:r>
              <a:rPr lang="pt-BR" sz="1600" dirty="0" err="1"/>
              <a:t>LinkedIn</a:t>
            </a:r>
            <a:r>
              <a:rPr lang="pt-BR" sz="1600" dirty="0"/>
              <a:t>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Se você é adepto dessa cultura nacional, alerta vermelho. Segundo especialistas, o  hábito evidencia uma concepção equivocada sobre o significado de networking profissional.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Você até pode ficar mais feliz ao ver seu número de contatos na rede social extrapolar a casa dos milhares. Na vida real, contudo, isso tem pouco sentido prático.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Muitas conexões e pouco relacionamento concreto (mesmo que virtual) não garantem indicações para emprego, lembranças de novas parcerias ou simplesmente um ‘charme’ a mais para os olhos do recrutador. Nada disso.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1 - Ser um caçador de conexões</a:t>
            </a:r>
          </a:p>
        </p:txBody>
      </p:sp>
    </p:spTree>
    <p:extLst>
      <p:ext uri="{BB962C8B-B14F-4D97-AF65-F5344CB8AC3E}">
        <p14:creationId xmlns:p14="http://schemas.microsoft.com/office/powerpoint/2010/main" val="37142623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462372" y="1178997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Por trás desse hábito de disparar convites para o universo inteiro do </a:t>
            </a:r>
            <a:r>
              <a:rPr lang="pt-BR" sz="1600" dirty="0" err="1"/>
              <a:t>LinkedIn</a:t>
            </a:r>
            <a:r>
              <a:rPr lang="pt-BR" sz="1600" dirty="0"/>
              <a:t> está o pecado mortal de não ter planos definidos para a carreira.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“Antes de qualquer ação propriamente dita, o profissional precisa definir qual o propósito daquilo”, diz Rogerio </a:t>
            </a:r>
            <a:r>
              <a:rPr lang="pt-BR" sz="1600" dirty="0" err="1"/>
              <a:t>Sepa</a:t>
            </a:r>
            <a:r>
              <a:rPr lang="pt-BR" sz="1600" dirty="0"/>
              <a:t>, especialista em gerenciamento de carreiras no mundo virtual da DBM.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Isso significa que você precisa adotar uma postura estratégica diante de cada futura conexão no </a:t>
            </a:r>
            <a:r>
              <a:rPr lang="pt-BR" sz="1600" dirty="0" err="1"/>
              <a:t>LinkedIn</a:t>
            </a:r>
            <a:r>
              <a:rPr lang="pt-BR" sz="1600" dirty="0"/>
              <a:t>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Pergunte-se sobre as razões para adicionar esse novo contato, como você irá justificar isso para ele e de que maneira essa relação também pode ser útil para o profissional do outro lado da rede.</a:t>
            </a:r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7584" y="2096740"/>
            <a:ext cx="7493000" cy="3492500"/>
          </a:xfrm>
          <a:prstGeom prst="rect">
            <a:avLst/>
          </a:prstGeom>
          <a:ln>
            <a:noFill/>
          </a:ln>
          <a:effectLst/>
          <a:scene3d>
            <a:camera prst="orthographicFront">
              <a:rot lat="0" lon="0" rev="0"/>
            </a:camera>
            <a:lightRig rig="chilly" dir="t">
              <a:rot lat="0" lon="0" rev="18480000"/>
            </a:lightRig>
          </a:scene3d>
          <a:sp3d prstMaterial="clear"/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2 - Ter propósitos difusos</a:t>
            </a:r>
          </a:p>
        </p:txBody>
      </p:sp>
    </p:spTree>
    <p:extLst>
      <p:ext uri="{BB962C8B-B14F-4D97-AF65-F5344CB8AC3E}">
        <p14:creationId xmlns:p14="http://schemas.microsoft.com/office/powerpoint/2010/main" val="1706470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5192" y="1017227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 smtClean="0"/>
              <a:t>Esse aspecto lança luz sobre outro deslize comum entre os usuários do </a:t>
            </a:r>
            <a:r>
              <a:rPr lang="pt-BR" sz="1600" dirty="0" err="1" smtClean="0"/>
              <a:t>LinkedIn</a:t>
            </a:r>
            <a:r>
              <a:rPr lang="pt-BR" sz="1600" dirty="0" smtClean="0"/>
              <a:t> no Brasil. Na hora de enviar convites para novas conexões, o site oferece a opção de envio de uma mensagem padrão.</a:t>
            </a:r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É essencial redigir uma mensagem personalizada para cada contato mostrando quem você é e quais seus objetivos em manter contato com ela.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3 - Mandar o convite padrão</a:t>
            </a: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0" t="28108" r="45986" b="17989"/>
          <a:stretch/>
        </p:blipFill>
        <p:spPr bwMode="auto">
          <a:xfrm>
            <a:off x="5612797" y="2222033"/>
            <a:ext cx="3135667" cy="2503111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152400" dist="12000" dir="900000" sy="98000" kx="110000" ky="200000" algn="tl" rotWithShape="0">
              <a:srgbClr val="000000">
                <a:alpha val="30000"/>
              </a:srgbClr>
            </a:outerShdw>
          </a:effectLst>
          <a:scene3d>
            <a:camera prst="perspectiveRelaxed">
              <a:rot lat="19800000" lon="1200000" rev="20820000"/>
            </a:camera>
            <a:lightRig rig="threePt" dir="t"/>
          </a:scene3d>
          <a:sp3d contourW="6350" prstMaterial="matte">
            <a:bevelT w="101600" h="101600"/>
            <a:contourClr>
              <a:srgbClr val="969696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Espaço Reservado para Conteúdo 1"/>
          <p:cNvSpPr txBox="1">
            <a:spLocks/>
          </p:cNvSpPr>
          <p:nvPr/>
        </p:nvSpPr>
        <p:spPr>
          <a:xfrm>
            <a:off x="323528" y="2253436"/>
            <a:ext cx="5083589" cy="45000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r>
              <a:rPr lang="pt-BR" sz="1600" dirty="0" smtClean="0"/>
              <a:t>Sucumbir à tentação de encaminhar o convite dessa forma é quase uma fórmula também pronta para matar seus planos de expansão de networking.</a:t>
            </a:r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r>
              <a:rPr lang="pt-BR" sz="1600" dirty="0" smtClean="0"/>
              <a:t>“Muitas pessoas não se esforçam para mudar uma vírgula do texto”, diz o especialista. “Esse tipo de forma de contato é vista com muita reserva por quem recebe”.</a:t>
            </a:r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</p:txBody>
      </p:sp>
    </p:spTree>
    <p:extLst>
      <p:ext uri="{BB962C8B-B14F-4D97-AF65-F5344CB8AC3E}">
        <p14:creationId xmlns:p14="http://schemas.microsoft.com/office/powerpoint/2010/main" val="1300225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3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0" t="27016" r="45986" b="17990"/>
          <a:stretch/>
        </p:blipFill>
        <p:spPr bwMode="auto">
          <a:xfrm>
            <a:off x="2038925" y="1708212"/>
            <a:ext cx="5472608" cy="445709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85192" y="1521283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Agora, não vale esbanjar toda a sua prolixidade adormecida nessa mensagem. A dica é ir direto ao ponto. “A mensagem deve ser curta. Logo de cara, você deve estabelecer seu objetivo”, diz </a:t>
            </a:r>
            <a:r>
              <a:rPr lang="pt-BR" sz="1600" dirty="0" err="1"/>
              <a:t>Sepa</a:t>
            </a:r>
            <a:r>
              <a:rPr lang="pt-BR" sz="1600" dirty="0" smtClean="0"/>
              <a:t>.</a:t>
            </a:r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r>
              <a:rPr lang="pt-BR" sz="1600" dirty="0"/>
              <a:t>Exemplo: Se a pessoa do lado de lá é um </a:t>
            </a:r>
            <a:r>
              <a:rPr lang="pt-BR" sz="1600" dirty="0" err="1"/>
              <a:t>headhunter</a:t>
            </a:r>
            <a:r>
              <a:rPr lang="pt-BR" sz="1600" dirty="0"/>
              <a:t> que está à procura de um profissional com o seu perfil, basta mencionar isso e argumentar, de maneira objetiva, porque você é uma boa opção para a oportunidade em questão.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4 - Encher linguiça</a:t>
            </a:r>
          </a:p>
        </p:txBody>
      </p:sp>
    </p:spTree>
    <p:extLst>
      <p:ext uri="{BB962C8B-B14F-4D97-AF65-F5344CB8AC3E}">
        <p14:creationId xmlns:p14="http://schemas.microsoft.com/office/powerpoint/2010/main" val="36022181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 noChangeArrowheads="1"/>
          </p:cNvPicPr>
          <p:nvPr/>
        </p:nvPicPr>
        <p:blipFill rotWithShape="1">
          <a:blip r:embed="rId2">
            <a:duotone>
              <a:schemeClr val="bg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10" t="27016" r="45986" b="17990"/>
          <a:stretch/>
        </p:blipFill>
        <p:spPr bwMode="auto">
          <a:xfrm>
            <a:off x="1979712" y="1196752"/>
            <a:ext cx="5472608" cy="4457092"/>
          </a:xfrm>
          <a:prstGeom prst="rect">
            <a:avLst/>
          </a:prstGeom>
          <a:solidFill>
            <a:srgbClr val="FFFFFF">
              <a:shade val="85000"/>
            </a:srgbClr>
          </a:solidFill>
          <a:ln w="101600" cap="sq">
            <a:solidFill>
              <a:srgbClr val="FDFDFD"/>
            </a:solidFill>
            <a:miter lim="800000"/>
          </a:ln>
          <a:effectLst>
            <a:outerShdw blurRad="57150" dist="37500" dir="7560000" sy="98000" kx="110000" ky="200000" algn="tl" rotWithShape="0">
              <a:srgbClr val="000000">
                <a:alpha val="20000"/>
              </a:srgbClr>
            </a:outerShdw>
          </a:effectLst>
          <a:scene3d>
            <a:camera prst="perspectiveRelaxed">
              <a:rot lat="18960000" lon="0" rev="0"/>
            </a:camera>
            <a:lightRig rig="twoPt" dir="t">
              <a:rot lat="0" lon="0" rev="7200000"/>
            </a:lightRig>
          </a:scene3d>
          <a:sp3d prstMaterial="matte">
            <a:bevelT w="22860" h="12700"/>
            <a:contourClr>
              <a:srgbClr val="FFFFFF"/>
            </a:contourClr>
          </a:sp3d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3528" y="1124744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As opções para adicionar novos contatos da maneira mais tradicional no </a:t>
            </a:r>
            <a:r>
              <a:rPr lang="pt-BR" sz="1600" dirty="0" err="1"/>
              <a:t>LinkedIn</a:t>
            </a:r>
            <a:r>
              <a:rPr lang="pt-BR" sz="1600" dirty="0"/>
              <a:t> são restritas. Apenas amigos, colegas de classe, colegas de trabalho ou pessoas que fizeram algum negócio em comum podem se conectar pelo caminho mais simples.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/>
              <a:t>O problema é que, muitas vezes, o novo contato não cabe em nenhuma dessas alternativas. Diante disso, muita gente decidi estabelecer um vínculo anterior falso.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r>
              <a:rPr lang="pt-BR" sz="1600" dirty="0" smtClean="0"/>
              <a:t>Há duas </a:t>
            </a:r>
            <a:r>
              <a:rPr lang="pt-BR" sz="1600" dirty="0"/>
              <a:t>maneiras para driblar essa estratégia </a:t>
            </a:r>
            <a:r>
              <a:rPr lang="pt-BR" sz="1600" dirty="0" smtClean="0"/>
              <a:t>mentirosa: Buscar </a:t>
            </a:r>
            <a:r>
              <a:rPr lang="pt-BR" sz="1600" dirty="0"/>
              <a:t>em sua rede de contatos alguma pessoa em comum e pedir para que esse contato apresente você, virtualmente, para a conexão </a:t>
            </a:r>
            <a:r>
              <a:rPr lang="pt-BR" sz="1600" dirty="0" smtClean="0"/>
              <a:t>alvo. Outra </a:t>
            </a:r>
            <a:r>
              <a:rPr lang="pt-BR" sz="1600" dirty="0"/>
              <a:t>maneira mais discreta é participar dos mesmos grupos que a pessoa em questão participa. Esse ponto em comum dentro da rede social, abre espaço para que você adicione o outro profissional a sua rede de contatos.</a:t>
            </a:r>
          </a:p>
        </p:txBody>
      </p:sp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5 - Criar vínculos falsos</a:t>
            </a:r>
          </a:p>
        </p:txBody>
      </p:sp>
    </p:spTree>
    <p:extLst>
      <p:ext uri="{BB962C8B-B14F-4D97-AF65-F5344CB8AC3E}">
        <p14:creationId xmlns:p14="http://schemas.microsoft.com/office/powerpoint/2010/main" val="28493558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13303" y="1700808"/>
            <a:ext cx="8219256" cy="2152148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/>
              <a:t>O </a:t>
            </a:r>
            <a:r>
              <a:rPr lang="pt-BR" sz="1600" dirty="0" err="1"/>
              <a:t>LinkedIn</a:t>
            </a:r>
            <a:r>
              <a:rPr lang="pt-BR" sz="1600" dirty="0"/>
              <a:t> dispõe de um aplicativo que permite que todas as mensagens postadas </a:t>
            </a:r>
            <a:r>
              <a:rPr lang="pt-BR" sz="1600" dirty="0" err="1"/>
              <a:t>Twitter</a:t>
            </a:r>
            <a:r>
              <a:rPr lang="pt-BR" sz="1600" dirty="0"/>
              <a:t> também sejam publicadas na rede social profissional. O problema é que, se a ideia é expandir sua rede de contatos de carreira, não pega bem pipocar seu mural do </a:t>
            </a:r>
            <a:r>
              <a:rPr lang="pt-BR" sz="1600" dirty="0" err="1"/>
              <a:t>LinkedIn</a:t>
            </a:r>
            <a:r>
              <a:rPr lang="pt-BR" sz="1600" dirty="0"/>
              <a:t> com tuites de cunho mais pessoal</a:t>
            </a:r>
            <a:r>
              <a:rPr lang="pt-BR" sz="1600" dirty="0" smtClean="0"/>
              <a:t>.</a:t>
            </a:r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 smtClean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/>
          </a:p>
          <a:p>
            <a:pPr marL="0" indent="0" algn="just">
              <a:buNone/>
            </a:pPr>
            <a:endParaRPr lang="pt-BR" sz="1600" dirty="0"/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323528" y="1997356"/>
            <a:ext cx="8136904" cy="45000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endParaRPr lang="pt-BR" sz="1600" dirty="0" smtClean="0"/>
          </a:p>
          <a:p>
            <a:pPr marL="0" indent="0" algn="just">
              <a:buFont typeface="Arial" pitchFamily="34" charset="0"/>
              <a:buNone/>
            </a:pPr>
            <a:r>
              <a:rPr lang="pt-BR" sz="1600" dirty="0" smtClean="0"/>
              <a:t>Se decidir usar esse aplicativo, prefira conectar apenas uma conta no </a:t>
            </a:r>
            <a:r>
              <a:rPr lang="pt-BR" sz="1600" dirty="0" err="1" smtClean="0"/>
              <a:t>Twitter</a:t>
            </a:r>
            <a:r>
              <a:rPr lang="pt-BR" sz="1600" dirty="0" smtClean="0"/>
              <a:t> que tenha um cunho mais profissional.</a:t>
            </a:r>
            <a:endParaRPr lang="pt-BR" sz="1600" dirty="0"/>
          </a:p>
        </p:txBody>
      </p:sp>
      <p:pic>
        <p:nvPicPr>
          <p:cNvPr id="6" name="Imagem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91880" y="3284984"/>
            <a:ext cx="2081596" cy="1224136"/>
          </a:xfrm>
          <a:prstGeom prst="rect">
            <a:avLst/>
          </a:prstGeom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6 - Não ter papas nas </a:t>
            </a:r>
            <a:r>
              <a:rPr lang="pt-BR" dirty="0" smtClean="0"/>
              <a:t>língua</a:t>
            </a:r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val="2295609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onteúdo 1"/>
          <p:cNvSpPr>
            <a:spLocks noGrp="1"/>
          </p:cNvSpPr>
          <p:nvPr>
            <p:ph idx="1"/>
          </p:nvPr>
        </p:nvSpPr>
        <p:spPr>
          <a:xfrm>
            <a:off x="326777" y="1323013"/>
            <a:ext cx="8219256" cy="4500005"/>
          </a:xfrm>
        </p:spPr>
        <p:txBody>
          <a:bodyPr/>
          <a:lstStyle/>
          <a:p>
            <a:pPr marL="0" indent="0" algn="just">
              <a:buNone/>
            </a:pPr>
            <a:r>
              <a:rPr lang="pt-BR" sz="1600" dirty="0" smtClean="0"/>
              <a:t>Passar horas </a:t>
            </a:r>
            <a:r>
              <a:rPr lang="pt-BR" sz="1600" dirty="0"/>
              <a:t>no </a:t>
            </a:r>
            <a:r>
              <a:rPr lang="pt-BR" sz="1600" dirty="0" err="1"/>
              <a:t>Facebook</a:t>
            </a:r>
            <a:r>
              <a:rPr lang="pt-BR" sz="1600" dirty="0"/>
              <a:t> ou </a:t>
            </a:r>
            <a:r>
              <a:rPr lang="pt-BR" sz="1600" dirty="0" err="1"/>
              <a:t>Twitter</a:t>
            </a:r>
            <a:r>
              <a:rPr lang="pt-BR" sz="1600" dirty="0"/>
              <a:t> pode até ser mais divertido do que investir mais tempo no </a:t>
            </a:r>
            <a:r>
              <a:rPr lang="pt-BR" sz="1600" dirty="0" err="1"/>
              <a:t>LinkedIn</a:t>
            </a:r>
            <a:r>
              <a:rPr lang="pt-BR" sz="1600" dirty="0"/>
              <a:t>. Mas, como na vida fora da web, a rede de contatos profissional deve ser cultivada. Isso significa que você pode desde participar ativamente dos grupos de discussão, páginas de perguntas ou, simplesmente, retomar o contato periodicamente com cada pessoa da sua lista de contatos.</a:t>
            </a:r>
          </a:p>
          <a:p>
            <a:pPr marL="0" indent="0" algn="just">
              <a:buNone/>
            </a:pPr>
            <a:endParaRPr lang="pt-BR" sz="1600" dirty="0"/>
          </a:p>
        </p:txBody>
      </p:sp>
      <p:pic>
        <p:nvPicPr>
          <p:cNvPr id="4" name="Imagem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3573016"/>
            <a:ext cx="2993584" cy="1995722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ítulo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7 - </a:t>
            </a:r>
            <a:r>
              <a:rPr lang="pt-BR" dirty="0" smtClean="0"/>
              <a:t>Ostracismo </a:t>
            </a:r>
            <a:r>
              <a:rPr lang="pt-BR" dirty="0"/>
              <a:t>virtual</a:t>
            </a:r>
          </a:p>
        </p:txBody>
      </p:sp>
      <p:sp>
        <p:nvSpPr>
          <p:cNvPr id="5" name="Espaço Reservado para Conteúdo 1"/>
          <p:cNvSpPr txBox="1">
            <a:spLocks/>
          </p:cNvSpPr>
          <p:nvPr/>
        </p:nvSpPr>
        <p:spPr>
          <a:xfrm>
            <a:off x="323528" y="3537507"/>
            <a:ext cx="4905213" cy="4500005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1pPr>
            <a:lvl2pPr marL="742950" indent="-28575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•"/>
              <a:defRPr sz="18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–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ct val="20000"/>
              </a:spcBef>
              <a:buFont typeface="Arial" pitchFamily="34" charset="0"/>
              <a:buChar char="»"/>
              <a:defRPr sz="1600" kern="1200">
                <a:solidFill>
                  <a:schemeClr val="tx1">
                    <a:lumMod val="65000"/>
                    <a:lumOff val="35000"/>
                  </a:schemeClr>
                </a:solidFill>
                <a:latin typeface="Tahoma" pitchFamily="34" charset="0"/>
                <a:ea typeface="Tahoma" pitchFamily="34" charset="0"/>
                <a:cs typeface="Tahoma" pitchFamily="34" charset="0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just">
              <a:buNone/>
            </a:pPr>
            <a:r>
              <a:rPr lang="pt-BR" sz="1600" dirty="0"/>
              <a:t>Novamente, cuidado com a falta de objetivo. “Não vale mandar uma mensagem apenas perguntando se está tudo bem. Você precisa ter algo para compartilhar”, diz </a:t>
            </a:r>
            <a:r>
              <a:rPr lang="pt-BR" sz="1600" dirty="0" err="1"/>
              <a:t>Sepa</a:t>
            </a:r>
            <a:r>
              <a:rPr lang="pt-BR" sz="1600" dirty="0"/>
              <a:t>. “Ninguém tem muito tempo a perder hoje em dia. É preciso ter um propósito”.</a:t>
            </a:r>
            <a:endParaRPr lang="pt-BR" sz="1600" dirty="0"/>
          </a:p>
        </p:txBody>
      </p:sp>
    </p:spTree>
    <p:extLst>
      <p:ext uri="{BB962C8B-B14F-4D97-AF65-F5344CB8AC3E}">
        <p14:creationId xmlns:p14="http://schemas.microsoft.com/office/powerpoint/2010/main" val="21320364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>
        <p14:flash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delo_e-DSA r 00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Modelo_e-DSA r 00</Template>
  <TotalTime>50</TotalTime>
  <Words>938</Words>
  <Application>Microsoft Office PowerPoint</Application>
  <PresentationFormat>Apresentação na tela (4:3)</PresentationFormat>
  <Paragraphs>70</Paragraphs>
  <Slides>11</Slides>
  <Notes>0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Servidores OLE incorporados</vt:lpstr>
      </vt:variant>
      <vt:variant>
        <vt:i4>1</vt:i4>
      </vt:variant>
      <vt:variant>
        <vt:lpstr>Títulos de slides</vt:lpstr>
      </vt:variant>
      <vt:variant>
        <vt:i4>11</vt:i4>
      </vt:variant>
    </vt:vector>
  </HeadingPairs>
  <TitlesOfParts>
    <vt:vector size="13" baseType="lpstr">
      <vt:lpstr>Modelo_e-DSA r 00</vt:lpstr>
      <vt:lpstr>Planilha</vt:lpstr>
      <vt:lpstr>Apresentação do PowerPoint</vt:lpstr>
      <vt:lpstr>O LinkedIn</vt:lpstr>
      <vt:lpstr>1 - Ser um caçador de conexões</vt:lpstr>
      <vt:lpstr>2 - Ter propósitos difusos</vt:lpstr>
      <vt:lpstr>3 - Mandar o convite padrão</vt:lpstr>
      <vt:lpstr>4 - Encher linguiça</vt:lpstr>
      <vt:lpstr>5 - Criar vínculos falsos</vt:lpstr>
      <vt:lpstr>6 - Não ter papas nas língua</vt:lpstr>
      <vt:lpstr>7 - Ostracismo virtual</vt:lpstr>
      <vt:lpstr>Referências Bibliográficas</vt:lpstr>
      <vt:lpstr>Apresentação do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Heitor Henrique Pinholato</dc:creator>
  <cp:lastModifiedBy>Heitor Henrique Pinholato</cp:lastModifiedBy>
  <cp:revision>23</cp:revision>
  <dcterms:created xsi:type="dcterms:W3CDTF">2012-01-13T11:43:39Z</dcterms:created>
  <dcterms:modified xsi:type="dcterms:W3CDTF">2012-01-13T12:39:36Z</dcterms:modified>
</cp:coreProperties>
</file>