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4" r:id="rId3"/>
    <p:sldId id="265" r:id="rId4"/>
    <p:sldId id="266" r:id="rId5"/>
    <p:sldId id="269" r:id="rId6"/>
    <p:sldId id="273" r:id="rId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9F9A-6AA8-43B4-B30C-A0CB33A138C4}" type="datetimeFigureOut">
              <a:rPr lang="pt-BR" smtClean="0"/>
              <a:t>17/08/2011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FCD6-5BD2-48A1-95BE-D84BA89E7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6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416800" cy="935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5651500" y="3284538"/>
            <a:ext cx="2665413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EDE0-EFD8-4DBD-9C1F-C9DEC46C17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drosa@place.com.b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96" y="1641103"/>
            <a:ext cx="719593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b="1" dirty="0" err="1" smtClean="0">
                <a:solidFill>
                  <a:srgbClr val="17375E"/>
                </a:solidFill>
              </a:rPr>
              <a:t>e-DSA</a:t>
            </a:r>
            <a:r>
              <a:rPr lang="pt-BR" b="1" dirty="0" smtClean="0">
                <a:solidFill>
                  <a:srgbClr val="17375E"/>
                </a:solidFill>
              </a:rPr>
              <a:t> - </a:t>
            </a:r>
            <a:r>
              <a:rPr lang="pt-BR" b="1" dirty="0" smtClean="0">
                <a:solidFill>
                  <a:srgbClr val="17375E"/>
                </a:solidFill>
              </a:rPr>
              <a:t>Diego</a:t>
            </a:r>
            <a:endParaRPr lang="pt-BR" b="1" dirty="0" smtClean="0">
              <a:solidFill>
                <a:srgbClr val="17375E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1807" y="5949280"/>
            <a:ext cx="82296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>
                <a:solidFill>
                  <a:srgbClr val="17375E"/>
                </a:solidFill>
              </a:rPr>
              <a:t>A Evolução da Tecnologia</a:t>
            </a:r>
            <a:endParaRPr lang="pt-BR" sz="2400" b="1" dirty="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3200" b="1" dirty="0" smtClean="0"/>
              <a:t>Introdução</a:t>
            </a:r>
            <a:endParaRPr lang="pt-BR" sz="3200" b="1" dirty="0"/>
          </a:p>
        </p:txBody>
      </p:sp>
      <p:cxnSp>
        <p:nvCxnSpPr>
          <p:cNvPr id="20483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0484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0485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54199" y="1178168"/>
            <a:ext cx="7894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Tecnologia</a:t>
            </a:r>
            <a:r>
              <a:rPr lang="pt-BR" sz="1400" dirty="0"/>
              <a:t> (do grego </a:t>
            </a:r>
            <a:r>
              <a:rPr lang="pt-BR" sz="1400" dirty="0" err="1"/>
              <a:t>τεχνη</a:t>
            </a:r>
            <a:r>
              <a:rPr lang="pt-BR" sz="1400" dirty="0"/>
              <a:t> — "técnica, arte, ofício" e </a:t>
            </a:r>
            <a:r>
              <a:rPr lang="pt-BR" sz="1400" dirty="0" err="1"/>
              <a:t>λογι</a:t>
            </a:r>
            <a:r>
              <a:rPr lang="pt-BR" sz="1400" dirty="0"/>
              <a:t>α — "estudo") é um termo que envolve o conhecimento técnico e científico e as ferramentas, processos e materiais criados e/ou utilizados a partir de tal conhecimento.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4159" y="2128788"/>
            <a:ext cx="78942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</a:t>
            </a:r>
            <a:r>
              <a:rPr lang="pt-BR" sz="1400" b="1" dirty="0"/>
              <a:t>tecnologia</a:t>
            </a:r>
            <a:r>
              <a:rPr lang="pt-BR" sz="1400" dirty="0"/>
              <a:t> é, de uma forma geral, o encontro entre ciência e engenharia. Sendo um termo que inclui desde as ferramentas e processos simples, tais como uma colher de madeira e a fermentação da uva, até as ferramentas e processos mais complexos já criados pelo ser humano, tal como a Estação Espacial Internacional e a dessalinização da água do mar.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/>
              <a:t>Frequentemente</a:t>
            </a:r>
            <a:r>
              <a:rPr lang="pt-BR" sz="1400" dirty="0" smtClean="0"/>
              <a:t>, </a:t>
            </a:r>
            <a:r>
              <a:rPr lang="pt-BR" sz="1400" dirty="0"/>
              <a:t>a tecnologia entra em conflito com algumas preocupações naturais de nossa sociedade, como o desemprego, a poluição e outras muitas questões ecológicas, filosóficas e </a:t>
            </a:r>
            <a:r>
              <a:rPr lang="pt-BR" sz="1400" dirty="0" smtClean="0"/>
              <a:t>sociológicas.</a:t>
            </a:r>
            <a:endParaRPr lang="pt-BR" sz="1400" dirty="0"/>
          </a:p>
        </p:txBody>
      </p:sp>
      <p:pic>
        <p:nvPicPr>
          <p:cNvPr id="1026" name="Picture 2" descr="D:\Usuários\drosa.place\Desktop\imagens\TI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8207"/>
            <a:ext cx="4248472" cy="273713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12700" prstMaterial="dkEdge">
            <a:bevelT/>
            <a:contourClr>
              <a:schemeClr val="tx2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3200" b="1" dirty="0"/>
              <a:t>História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cxnSp>
        <p:nvCxnSpPr>
          <p:cNvPr id="20483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0484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0485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7446" y="1484784"/>
            <a:ext cx="843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história da tecnologia é quase tão antiga quanto a história da humanidade, e se segue desde quando os seres humanos começaram a usar ferramentas de caça e de proteção. A história da tecnologia tem, consequentemente, embutida a cronologia do uso dos recursos naturais, porque, para serem criadas, todas as ferramentas necessitaram, antes de qualquer coisa, do uso de um recurso natural </a:t>
            </a:r>
            <a:r>
              <a:rPr lang="pt-BR" sz="1400" dirty="0" smtClean="0"/>
              <a:t>adequado.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446" y="2636912"/>
            <a:ext cx="8227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descoberta e o </a:t>
            </a:r>
            <a:r>
              <a:rPr lang="pt-BR" sz="1400" dirty="0" smtClean="0"/>
              <a:t>uso </a:t>
            </a:r>
            <a:r>
              <a:rPr lang="pt-BR" sz="1400" dirty="0"/>
              <a:t>do fogo foi um ponto chave na evolução tecnológica do homem, permitindo um melhor aproveitamento dos alimentos e o aproveitamento dos recursos naturais que necessitam do calor para serem úteis. A madeira e o carvão de lenha estão entre os primeiros materiais usados como combustível. </a:t>
            </a:r>
          </a:p>
        </p:txBody>
      </p:sp>
      <p:pic>
        <p:nvPicPr>
          <p:cNvPr id="7" name="Picture 2" descr="D:\Usuários\drosa.place\Desktop\imagens\CoolClips_cart06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33" y="4221088"/>
            <a:ext cx="2209427" cy="15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35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5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sz="3200" b="1" dirty="0"/>
              <a:t>Ciência e </a:t>
            </a:r>
            <a:r>
              <a:rPr lang="pt-PT" sz="3200" b="1" dirty="0" smtClean="0"/>
              <a:t>a Tecnologia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cxnSp>
        <p:nvCxnSpPr>
          <p:cNvPr id="20483" name="Straight Connector 169"/>
          <p:cNvCxnSpPr>
            <a:cxnSpLocks noChangeShapeType="1"/>
          </p:cNvCxnSpPr>
          <p:nvPr/>
        </p:nvCxnSpPr>
        <p:spPr bwMode="auto">
          <a:xfrm flipV="1">
            <a:off x="150813" y="1828800"/>
            <a:ext cx="7586662" cy="4886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0484" name="Straight Connector 171"/>
          <p:cNvCxnSpPr>
            <a:cxnSpLocks noChangeShapeType="1"/>
          </p:cNvCxnSpPr>
          <p:nvPr/>
        </p:nvCxnSpPr>
        <p:spPr bwMode="auto">
          <a:xfrm>
            <a:off x="387350" y="654367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0485" name="Retângulo de cantos arredondados 2"/>
          <p:cNvSpPr>
            <a:spLocks noChangeArrowheads="1"/>
          </p:cNvSpPr>
          <p:nvPr/>
        </p:nvSpPr>
        <p:spPr bwMode="auto">
          <a:xfrm>
            <a:off x="638175" y="1287463"/>
            <a:ext cx="5691188" cy="96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69875" indent="-269875"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Clr>
                <a:srgbClr val="004566"/>
              </a:buClr>
              <a:buFont typeface="Symbol" pitchFamily="18" charset="2"/>
              <a:buChar char="¨"/>
              <a:tabLst>
                <a:tab pos="446088" algn="l"/>
                <a:tab pos="515938" algn="l"/>
                <a:tab pos="539750" algn="l"/>
                <a:tab pos="984250" algn="l"/>
              </a:tabLst>
            </a:pPr>
            <a:endParaRPr lang="pt-BR" b="1" smtClean="0">
              <a:solidFill>
                <a:srgbClr val="00254A"/>
              </a:solidFill>
              <a:latin typeface="Arial Narrow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233825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ciência e a tecnologia sempre estiveram muito próximas uma da outra. Geralmente, a ciência é o estudo da natureza rigorosamente de acordo com o método científico. A tecnologia, por sua vez, é a aplicação de tal conhecimento científico para conseguir um resultado prático.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4992" y="2132855"/>
            <a:ext cx="8227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maior parte das novidades tecnológicas costumam ser primeiramente empregadas na engenharia, na medicina, na informática e no ramo militar. Com isso, o público doméstico acaba sendo o último a se beneficiar da alta tecnologia, já que ferramentas complexas requerem uma manufatura complexa, aumentando drasticamente o preço final do produto.</a:t>
            </a:r>
          </a:p>
        </p:txBody>
      </p:sp>
      <p:pic>
        <p:nvPicPr>
          <p:cNvPr id="2050" name="Picture 2" descr="D:\Usuários\drosa.place\Desktop\imagens\tecnologia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48" y="3230978"/>
            <a:ext cx="2355053" cy="178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RightUp">
              <a:rot lat="1200000" lon="1920000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uários\drosa.place\Desktop\imagens\12896668835erjF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0" y="3140968"/>
            <a:ext cx="2667874" cy="172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uários\drosa.place\Desktop\imagens\1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25" y="4319526"/>
            <a:ext cx="3322483" cy="21158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dbl">
            <a:solidFill>
              <a:schemeClr val="tx1"/>
            </a:solidFill>
            <a:miter lim="800000"/>
          </a:ln>
          <a:effectLst>
            <a:glow rad="1257300">
              <a:schemeClr val="tx2">
                <a:lumMod val="60000"/>
                <a:lumOff val="40000"/>
                <a:alpha val="21000"/>
              </a:schemeClr>
            </a:glow>
            <a:outerShdw blurRad="57150" dist="37500" dir="7560000" sx="96000" sy="96000" kx="110000" ky="200000" algn="tl" rotWithShape="0">
              <a:srgbClr val="000000">
                <a:alpha val="20000"/>
              </a:srgbClr>
            </a:outerShdw>
            <a:softEdge rad="533400"/>
          </a:effectLst>
          <a:scene3d>
            <a:camera prst="perspectiveRelaxed">
              <a:rot lat="19860001" lon="0" rev="0"/>
            </a:camera>
            <a:lightRig rig="twoPt" dir="t">
              <a:rot lat="0" lon="0" rev="7200000"/>
            </a:lightRig>
          </a:scene3d>
          <a:sp3d prstMaterial="matte">
            <a:bevelT w="22860" h="1270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2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 smtClean="0"/>
              <a:t>Sistemas Digitais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268760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Nos tempos atuais, os denominados </a:t>
            </a:r>
            <a:r>
              <a:rPr lang="pt-BR" sz="1400" b="1" dirty="0"/>
              <a:t>sistemas digitais </a:t>
            </a:r>
            <a:r>
              <a:rPr lang="pt-BR" sz="1400" dirty="0"/>
              <a:t>tem ganhado cada vez mais espaço entre as inovações tecnológicas. Grande parte dos instrumentos tecnológicos de hoje envolvem sistemas digitais, principalmente no caso dos </a:t>
            </a:r>
            <a:r>
              <a:rPr lang="pt-BR" sz="1400" dirty="0" smtClean="0"/>
              <a:t>computadores.</a:t>
            </a:r>
          </a:p>
          <a:p>
            <a:endParaRPr lang="pt-BR" sz="1400" dirty="0"/>
          </a:p>
          <a:p>
            <a:endParaRPr lang="pt-BR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/>
              <a:t>Cada vez mais Compactos;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/>
              <a:t>Com alto desempenho;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/>
              <a:t>Com tecnologia renovada a cada instante;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/>
              <a:t>Adequado para cada tipo de atividade;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1400" dirty="0"/>
          </a:p>
          <a:p>
            <a:r>
              <a:rPr lang="pt-BR" sz="1400" dirty="0" smtClean="0"/>
              <a:t>Os sistemas digitais estão cada vez mais interligados com as pessoas.   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1400" dirty="0"/>
          </a:p>
        </p:txBody>
      </p:sp>
      <p:pic>
        <p:nvPicPr>
          <p:cNvPr id="3075" name="Picture 3" descr="D:\Usuários\drosa.place\Desktop\imagens\celul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004566" cy="18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uários\drosa.place\Desktop\imagens\hp-tx1000-tabletpc-noteboo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8" y="4445521"/>
            <a:ext cx="2122068" cy="20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20099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:\Usuários\drosa.place\Desktop\imagens\300px-Table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40" y="4425111"/>
            <a:ext cx="2006592" cy="2100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b="1" dirty="0"/>
              <a:t>Prós</a:t>
            </a:r>
            <a:r>
              <a:rPr lang="pt-BR" sz="3200" b="1" dirty="0"/>
              <a:t> e Contras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3407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Existe um equilíbrio grande entre as vantagens e as desvantagens que o avanço da tecnologia traz para a </a:t>
            </a:r>
            <a:r>
              <a:rPr lang="pt-BR" sz="1400" dirty="0" smtClean="0"/>
              <a:t>sociedade.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21328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400" dirty="0"/>
              <a:t>A principal vantagem é refletida na produção industrial: a tecnologia torna a produção mais rápida e maior e, sendo assim, o resultado final é um produto mais barato e com maior </a:t>
            </a:r>
            <a:r>
              <a:rPr lang="pt-BR" sz="1400" dirty="0" smtClean="0"/>
              <a:t>qualidade.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2852936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/>
              <a:t>Desvantagem </a:t>
            </a:r>
            <a:r>
              <a:rPr lang="pt-BR" sz="1400" dirty="0"/>
              <a:t>é quanto ao desemprego gerado pelo uso intensivo das máquinas na indústria, na agricultura e no comércio. A este tipo de desemprego, no qual o trabalho do homem é substituído pelo trabalho das máquinas, denominado desemprego estrutural.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27784" y="5228032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Obrigado, pela atenção!</a:t>
            </a:r>
            <a:br>
              <a:rPr lang="pt-BR" sz="1400" b="1" dirty="0" smtClean="0"/>
            </a:br>
            <a:r>
              <a:rPr lang="pt-BR" sz="1400" b="1" dirty="0" smtClean="0"/>
              <a:t/>
            </a:r>
            <a:br>
              <a:rPr lang="pt-BR" sz="1400" b="1" dirty="0" smtClean="0"/>
            </a:br>
            <a:r>
              <a:rPr lang="pt-BR" sz="1400" dirty="0" smtClean="0"/>
              <a:t>Diego R. R. da Rosa</a:t>
            </a:r>
            <a:br>
              <a:rPr lang="pt-BR" sz="1400" dirty="0" smtClean="0"/>
            </a:br>
            <a:r>
              <a:rPr lang="pt-BR" sz="1400" dirty="0" smtClean="0">
                <a:hlinkClick r:id="rId2"/>
              </a:rPr>
              <a:t>drosa@place.com.br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55 11 75041818</a:t>
            </a:r>
            <a:endParaRPr lang="pt-BR" sz="1400" dirty="0"/>
          </a:p>
        </p:txBody>
      </p:sp>
      <p:pic>
        <p:nvPicPr>
          <p:cNvPr id="5123" name="Picture 3" descr="D:\Usuários\drosa.place\Desktop\imagens\imagesCA3PM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99" y="5228032"/>
            <a:ext cx="12477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Padrão Place (new)</Template>
  <TotalTime>1308</TotalTime>
  <Words>569</Words>
  <Application>Microsoft Office PowerPoint</Application>
  <PresentationFormat>Apresentação na tela (4:3)</PresentationFormat>
  <Paragraphs>31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Apresentação Padrão Place (new)</vt:lpstr>
      <vt:lpstr>Apresentação do PowerPoint</vt:lpstr>
      <vt:lpstr>Introdução</vt:lpstr>
      <vt:lpstr>História </vt:lpstr>
      <vt:lpstr>Ciência e a Tecnologia </vt:lpstr>
      <vt:lpstr>Sistemas Digitais </vt:lpstr>
      <vt:lpstr>Prós e Contras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Heitor</dc:creator>
  <cp:lastModifiedBy>deployment</cp:lastModifiedBy>
  <cp:revision>93</cp:revision>
  <dcterms:created xsi:type="dcterms:W3CDTF">2011-02-25T14:28:21Z</dcterms:created>
  <dcterms:modified xsi:type="dcterms:W3CDTF">2011-08-17T16:11:07Z</dcterms:modified>
</cp:coreProperties>
</file>