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4" r:id="rId3"/>
    <p:sldId id="265" r:id="rId4"/>
    <p:sldId id="266" r:id="rId5"/>
    <p:sldId id="269" r:id="rId6"/>
    <p:sldId id="272" r:id="rId7"/>
    <p:sldId id="273" r:id="rId8"/>
    <p:sldId id="274" r:id="rId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78" d="100"/>
          <a:sy n="78" d="100"/>
        </p:scale>
        <p:origin x="-1332"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A9F9A-6AA8-43B4-B30C-A0CB33A138C4}" type="datetimeFigureOut">
              <a:rPr lang="pt-BR" smtClean="0"/>
              <a:t>10/08/2011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8FCD6-5BD2-48A1-95BE-D84BA89E7F0B}" type="slidenum">
              <a:rPr lang="pt-BR" smtClean="0"/>
              <a:t>‹nº›</a:t>
            </a:fld>
            <a:endParaRPr lang="pt-BR"/>
          </a:p>
        </p:txBody>
      </p:sp>
    </p:spTree>
    <p:extLst>
      <p:ext uri="{BB962C8B-B14F-4D97-AF65-F5344CB8AC3E}">
        <p14:creationId xmlns:p14="http://schemas.microsoft.com/office/powerpoint/2010/main" val="63046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15616" y="332656"/>
            <a:ext cx="7772400" cy="504055"/>
          </a:xfrm>
          <a:prstGeom prst="rect">
            <a:avLst/>
          </a:prstGeom>
        </p:spPr>
        <p:txBody>
          <a:bodyPr/>
          <a:lstStyle>
            <a:lvl1pPr>
              <a:defRPr>
                <a:solidFill>
                  <a:schemeClr val="tx2">
                    <a:lumMod val="75000"/>
                  </a:schemeClr>
                </a:solidFill>
              </a:defRPr>
            </a:lvl1pPr>
          </a:lstStyle>
          <a:p>
            <a:r>
              <a:rPr lang="pt-BR" dirty="0" smtClean="0"/>
              <a:t>Clique para editar o estilo do título mestre</a:t>
            </a:r>
            <a:endParaRPr lang="pt-BR" dirty="0"/>
          </a:p>
        </p:txBody>
      </p:sp>
      <p:sp>
        <p:nvSpPr>
          <p:cNvPr id="8" name="Espaço Reservado para Texto 7"/>
          <p:cNvSpPr>
            <a:spLocks noGrp="1"/>
          </p:cNvSpPr>
          <p:nvPr>
            <p:ph type="body" sz="quarter" idx="10"/>
          </p:nvPr>
        </p:nvSpPr>
        <p:spPr>
          <a:xfrm>
            <a:off x="900113" y="1557338"/>
            <a:ext cx="7416800" cy="935037"/>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10" name="Espaço Reservado para Imagem 9"/>
          <p:cNvSpPr>
            <a:spLocks noGrp="1"/>
          </p:cNvSpPr>
          <p:nvPr>
            <p:ph type="pic" sz="quarter" idx="11"/>
          </p:nvPr>
        </p:nvSpPr>
        <p:spPr>
          <a:xfrm>
            <a:off x="5651500" y="3284538"/>
            <a:ext cx="2665413" cy="2447925"/>
          </a:xfrm>
          <a:prstGeom prst="rect">
            <a:avLst/>
          </a:prstGeom>
        </p:spPr>
        <p:txBody>
          <a:bodyPr/>
          <a:lstStyle/>
          <a:p>
            <a:pPr lvl="0"/>
            <a:r>
              <a:rPr lang="pt-BR" noProof="0" smtClean="0"/>
              <a:t>Clique no ícone para adicionar uma imagem</a:t>
            </a:r>
            <a:endParaRPr lang="pt-B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20EDE0-EFD8-4DBD-9C1F-C9DEC46C1755}" type="slidenum">
              <a:rPr lang="en-US"/>
              <a:pPr>
                <a:defRPr/>
              </a:pPr>
              <a:t>‹nº›</a:t>
            </a:fld>
            <a:endParaRPr lang="en-US"/>
          </a:p>
        </p:txBody>
      </p:sp>
    </p:spTree>
    <p:extLst>
      <p:ext uri="{BB962C8B-B14F-4D97-AF65-F5344CB8AC3E}">
        <p14:creationId xmlns:p14="http://schemas.microsoft.com/office/powerpoint/2010/main" val="101089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Imagem 1" descr="Sem Título-1.jpg"/>
          <p:cNvPicPr>
            <a:picLocks noChangeAspect="1"/>
          </p:cNvPicPr>
          <p:nvPr/>
        </p:nvPicPr>
        <p:blipFill>
          <a:blip r:embed="rId3" cstate="print"/>
          <a:stretch>
            <a:fillRect/>
          </a:stretch>
        </p:blipFill>
        <p:spPr>
          <a:xfrm>
            <a:off x="930896" y="1641103"/>
            <a:ext cx="7195934" cy="3240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txBox="1">
            <a:spLocks noChangeArrowheads="1"/>
          </p:cNvSpPr>
          <p:nvPr/>
        </p:nvSpPr>
        <p:spPr bwMode="auto">
          <a:xfrm>
            <a:off x="457200" y="274638"/>
            <a:ext cx="8229600" cy="1143000"/>
          </a:xfrm>
          <a:prstGeom prst="rect">
            <a:avLst/>
          </a:prstGeom>
          <a:noFill/>
          <a:ln>
            <a:miter lim="800000"/>
            <a:headEnd/>
            <a:tailEnd/>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b="1" dirty="0" err="1" smtClean="0">
                <a:solidFill>
                  <a:srgbClr val="17375E"/>
                </a:solidFill>
              </a:rPr>
              <a:t>e-DSA</a:t>
            </a:r>
            <a:r>
              <a:rPr lang="pt-BR" b="1" dirty="0" smtClean="0">
                <a:solidFill>
                  <a:srgbClr val="17375E"/>
                </a:solidFill>
              </a:rPr>
              <a:t> - </a:t>
            </a:r>
            <a:r>
              <a:rPr lang="pt-BR" b="1" dirty="0" err="1" smtClean="0">
                <a:solidFill>
                  <a:srgbClr val="17375E"/>
                </a:solidFill>
              </a:rPr>
              <a:t>Alyrio</a:t>
            </a:r>
            <a:endParaRPr lang="pt-BR" b="1" dirty="0" smtClean="0">
              <a:solidFill>
                <a:srgbClr val="17375E"/>
              </a:solidFill>
            </a:endParaRPr>
          </a:p>
        </p:txBody>
      </p:sp>
      <p:sp>
        <p:nvSpPr>
          <p:cNvPr id="4" name="Rectangle 2"/>
          <p:cNvSpPr txBox="1">
            <a:spLocks noChangeArrowheads="1"/>
          </p:cNvSpPr>
          <p:nvPr/>
        </p:nvSpPr>
        <p:spPr bwMode="auto">
          <a:xfrm>
            <a:off x="651807" y="5949280"/>
            <a:ext cx="8229600" cy="571500"/>
          </a:xfrm>
          <a:prstGeom prst="rect">
            <a:avLst/>
          </a:prstGeom>
          <a:noFill/>
          <a:ln>
            <a:miter lim="800000"/>
            <a:headEnd/>
            <a:tailEnd/>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2400" b="1" dirty="0" smtClean="0">
                <a:solidFill>
                  <a:srgbClr val="17375E"/>
                </a:solidFill>
              </a:rPr>
              <a:t>Crise Econômica – 2001 a 2011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55"/>
          <p:cNvSpPr>
            <a:spLocks noGrp="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sz="3200" dirty="0"/>
              <a:t>ORIGEM</a:t>
            </a:r>
          </a:p>
        </p:txBody>
      </p:sp>
      <p:cxnSp>
        <p:nvCxnSpPr>
          <p:cNvPr id="20483" name="Straight Connector 169"/>
          <p:cNvCxnSpPr>
            <a:cxnSpLocks noChangeShapeType="1"/>
          </p:cNvCxnSpPr>
          <p:nvPr/>
        </p:nvCxnSpPr>
        <p:spPr bwMode="auto">
          <a:xfrm flipV="1">
            <a:off x="150813" y="1828800"/>
            <a:ext cx="7586662" cy="4886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0484" name="Straight Connector 171"/>
          <p:cNvCxnSpPr>
            <a:cxnSpLocks noChangeShapeType="1"/>
          </p:cNvCxnSpPr>
          <p:nvPr/>
        </p:nvCxnSpPr>
        <p:spPr bwMode="auto">
          <a:xfrm>
            <a:off x="387350" y="65436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0485" name="Retângulo de cantos arredondados 2"/>
          <p:cNvSpPr>
            <a:spLocks noChangeArrowheads="1"/>
          </p:cNvSpPr>
          <p:nvPr/>
        </p:nvSpPr>
        <p:spPr bwMode="auto">
          <a:xfrm>
            <a:off x="638175" y="1287463"/>
            <a:ext cx="5691188" cy="962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269875" indent="-269875">
              <a:lnSpc>
                <a:spcPct val="110000"/>
              </a:lnSpc>
              <a:spcBef>
                <a:spcPct val="30000"/>
              </a:spcBef>
              <a:spcAft>
                <a:spcPct val="25000"/>
              </a:spcAft>
              <a:buClr>
                <a:srgbClr val="004566"/>
              </a:buClr>
              <a:buFont typeface="Symbol" pitchFamily="18" charset="2"/>
              <a:buChar char="¨"/>
              <a:tabLst>
                <a:tab pos="446088" algn="l"/>
                <a:tab pos="515938" algn="l"/>
                <a:tab pos="539750" algn="l"/>
                <a:tab pos="984250" algn="l"/>
              </a:tabLst>
            </a:pPr>
            <a:endParaRPr lang="pt-BR" b="1" smtClean="0">
              <a:solidFill>
                <a:srgbClr val="00254A"/>
              </a:solidFill>
              <a:latin typeface="Arial Narrow" pitchFamily="34" charset="0"/>
              <a:ea typeface="ＭＳ Ｐゴシック" pitchFamily="34" charset="-128"/>
              <a:cs typeface="+mn-cs"/>
            </a:endParaRPr>
          </a:p>
        </p:txBody>
      </p:sp>
      <p:sp>
        <p:nvSpPr>
          <p:cNvPr id="2" name="Retângulo 1"/>
          <p:cNvSpPr/>
          <p:nvPr/>
        </p:nvSpPr>
        <p:spPr>
          <a:xfrm>
            <a:off x="150813" y="1158999"/>
            <a:ext cx="8993187" cy="5078313"/>
          </a:xfrm>
          <a:prstGeom prst="rect">
            <a:avLst/>
          </a:prstGeom>
        </p:spPr>
        <p:txBody>
          <a:bodyPr wrap="square">
            <a:spAutoFit/>
          </a:bodyPr>
          <a:lstStyle/>
          <a:p>
            <a:pPr algn="just"/>
            <a:r>
              <a:rPr lang="pt-BR" dirty="0"/>
              <a:t>Tudo começou em 2001, com o furo da "bolha da Internet". Para proteger os investidores, Alan Greenspan, presidente da Reserva Federal Americana, decidiu orientar os investimentos para o setor imobiliário</a:t>
            </a:r>
            <a:r>
              <a:rPr lang="pt-BR" dirty="0" smtClean="0"/>
              <a:t>.</a:t>
            </a:r>
          </a:p>
          <a:p>
            <a:pPr algn="just"/>
            <a:endParaRPr lang="pt-BR" dirty="0" smtClean="0"/>
          </a:p>
          <a:p>
            <a:pPr algn="just"/>
            <a:r>
              <a:rPr lang="pt-BR" dirty="0" smtClean="0"/>
              <a:t>Adotando </a:t>
            </a:r>
            <a:r>
              <a:rPr lang="pt-BR" dirty="0"/>
              <a:t>uma política de taxas de juros muito baixas e de redução das despesas financeiras, induziu os intermediários financeiros e imobiliários a incitar uma clientela cada vez maior a investir em imóveis, principalmente através da Fannie Mae e da </a:t>
            </a:r>
            <a:r>
              <a:rPr lang="pt-BR" dirty="0" err="1"/>
              <a:t>Freddie</a:t>
            </a:r>
            <a:r>
              <a:rPr lang="pt-BR" dirty="0"/>
              <a:t> Mac que já vinham crescendo muito desde que diferentes governos e políticos dos Estados Unidos as usaram para financiar casas aos mais pobres. </a:t>
            </a:r>
            <a:endParaRPr lang="pt-BR" dirty="0" smtClean="0"/>
          </a:p>
          <a:p>
            <a:pPr algn="just"/>
            <a:endParaRPr lang="pt-BR" dirty="0" smtClean="0"/>
          </a:p>
          <a:p>
            <a:pPr algn="just"/>
            <a:r>
              <a:rPr lang="pt-BR" dirty="0" smtClean="0"/>
              <a:t>O </a:t>
            </a:r>
            <a:r>
              <a:rPr lang="pt-BR" dirty="0"/>
              <a:t>governo garantia os investimentos feitos por estas duas empresas. Bancos de vários países do mundo, atraídos pelas garantias do governo, acabaram emprestando dinheiro a imobiliárias através da Fannie Mae e da </a:t>
            </a:r>
            <a:r>
              <a:rPr lang="pt-BR" dirty="0" err="1"/>
              <a:t>Freddie</a:t>
            </a:r>
            <a:r>
              <a:rPr lang="pt-BR" dirty="0"/>
              <a:t> Mac que estavam autorizadas a captar empréstimos em qualquer lugar do mundo.</a:t>
            </a:r>
          </a:p>
          <a:p>
            <a:pPr algn="just"/>
            <a:endParaRPr lang="pt-BR" dirty="0"/>
          </a:p>
          <a:p>
            <a:pPr algn="just"/>
            <a:r>
              <a:rPr lang="pt-BR" dirty="0"/>
              <a:t>Foi assim criado o sistema das hipotecas </a:t>
            </a:r>
            <a:r>
              <a:rPr lang="pt-BR" dirty="0" err="1"/>
              <a:t>subprimes</a:t>
            </a:r>
            <a:r>
              <a:rPr lang="pt-BR" dirty="0"/>
              <a:t>, empréstimos hipotecários de alto risco e de taxa variável concedidos às famílias "frágeis", ou seja, para os clientes apelidados de ninja, do acrônimo sem renda, sem emprego e sem patrimônio. </a:t>
            </a:r>
          </a:p>
        </p:txBody>
      </p:sp>
    </p:spTree>
    <p:extLst>
      <p:ext uri="{BB962C8B-B14F-4D97-AF65-F5344CB8AC3E}">
        <p14:creationId xmlns:p14="http://schemas.microsoft.com/office/powerpoint/2010/main" val="1307087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55"/>
          <p:cNvSpPr>
            <a:spLocks noGrp="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sz="3200" dirty="0"/>
              <a:t>ORIGEM</a:t>
            </a:r>
          </a:p>
        </p:txBody>
      </p:sp>
      <p:cxnSp>
        <p:nvCxnSpPr>
          <p:cNvPr id="20483" name="Straight Connector 169"/>
          <p:cNvCxnSpPr>
            <a:cxnSpLocks noChangeShapeType="1"/>
          </p:cNvCxnSpPr>
          <p:nvPr/>
        </p:nvCxnSpPr>
        <p:spPr bwMode="auto">
          <a:xfrm flipV="1">
            <a:off x="150813" y="1828800"/>
            <a:ext cx="7586662" cy="4886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0484" name="Straight Connector 171"/>
          <p:cNvCxnSpPr>
            <a:cxnSpLocks noChangeShapeType="1"/>
          </p:cNvCxnSpPr>
          <p:nvPr/>
        </p:nvCxnSpPr>
        <p:spPr bwMode="auto">
          <a:xfrm>
            <a:off x="387350" y="65436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0485" name="Retângulo de cantos arredondados 2"/>
          <p:cNvSpPr>
            <a:spLocks noChangeArrowheads="1"/>
          </p:cNvSpPr>
          <p:nvPr/>
        </p:nvSpPr>
        <p:spPr bwMode="auto">
          <a:xfrm>
            <a:off x="638175" y="1287463"/>
            <a:ext cx="5691188" cy="962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269875" indent="-269875">
              <a:lnSpc>
                <a:spcPct val="110000"/>
              </a:lnSpc>
              <a:spcBef>
                <a:spcPct val="30000"/>
              </a:spcBef>
              <a:spcAft>
                <a:spcPct val="25000"/>
              </a:spcAft>
              <a:buClr>
                <a:srgbClr val="004566"/>
              </a:buClr>
              <a:buFont typeface="Symbol" pitchFamily="18" charset="2"/>
              <a:buChar char="¨"/>
              <a:tabLst>
                <a:tab pos="446088" algn="l"/>
                <a:tab pos="515938" algn="l"/>
                <a:tab pos="539750" algn="l"/>
                <a:tab pos="984250" algn="l"/>
              </a:tabLst>
            </a:pPr>
            <a:endParaRPr lang="pt-BR" b="1" smtClean="0">
              <a:solidFill>
                <a:srgbClr val="00254A"/>
              </a:solidFill>
              <a:latin typeface="Arial Narrow" pitchFamily="34" charset="0"/>
              <a:ea typeface="ＭＳ Ｐゴシック" pitchFamily="34" charset="-128"/>
              <a:cs typeface="+mn-cs"/>
            </a:endParaRPr>
          </a:p>
        </p:txBody>
      </p:sp>
      <p:sp>
        <p:nvSpPr>
          <p:cNvPr id="3" name="Retângulo 2"/>
          <p:cNvSpPr/>
          <p:nvPr/>
        </p:nvSpPr>
        <p:spPr>
          <a:xfrm>
            <a:off x="150813" y="1287463"/>
            <a:ext cx="8885683" cy="3724096"/>
          </a:xfrm>
          <a:prstGeom prst="rect">
            <a:avLst/>
          </a:prstGeom>
        </p:spPr>
        <p:txBody>
          <a:bodyPr wrap="square">
            <a:spAutoFit/>
          </a:bodyPr>
          <a:lstStyle/>
          <a:p>
            <a:pPr algn="just"/>
            <a:r>
              <a:rPr lang="pt-BR" dirty="0"/>
              <a:t>Num passo seguinte, os bancos que criaram essas hipotecas criaram derivativos negociáveis no mercado financeiro, instrumentos sofisticados para </a:t>
            </a:r>
            <a:r>
              <a:rPr lang="pt-BR" dirty="0" err="1"/>
              <a:t>securitizá-las</a:t>
            </a:r>
            <a:r>
              <a:rPr lang="pt-BR" dirty="0"/>
              <a:t>, isto é, transformá-las em títulos livremente negociáveis - por elas lastreados - que passaram a ser vendidos para outros </a:t>
            </a:r>
            <a:r>
              <a:rPr lang="pt-BR" dirty="0" smtClean="0"/>
              <a:t>bancos. </a:t>
            </a:r>
            <a:r>
              <a:rPr lang="pt-BR" dirty="0"/>
              <a:t>Por uma razão que se desconhece, as agências mundiais de crédito deram a chancela de AAA - a mais alta - a esses títulos</a:t>
            </a:r>
            <a:r>
              <a:rPr lang="pt-BR" dirty="0" smtClean="0"/>
              <a:t>.</a:t>
            </a:r>
          </a:p>
          <a:p>
            <a:pPr algn="just"/>
            <a:endParaRPr lang="pt-BR" dirty="0"/>
          </a:p>
          <a:p>
            <a:pPr algn="just"/>
            <a:r>
              <a:rPr lang="pt-BR" dirty="0"/>
              <a:t>Quando a Reserva Federal, em 2005, aumentou a taxa de juros para tentar reduzir a inflação, desregulou-se a máquina; o preço dos imóveis caiu, tornando impossível seu refinanciamento para os clientes ninja, que se tornaram inadimplentes em massa, e esses títulos derivativos se tornaram impossíveis de ser negociados, a qualquer preço, o que desencadeou um efeito dominó, fazendo balançar o sistema bancário internacional, a partir de agosto de 2007</a:t>
            </a:r>
            <a:r>
              <a:rPr lang="pt-BR" dirty="0" smtClean="0"/>
              <a:t>.</a:t>
            </a:r>
          </a:p>
          <a:p>
            <a:pPr algn="just"/>
            <a:endParaRPr lang="pt-BR" sz="2000" dirty="0"/>
          </a:p>
        </p:txBody>
      </p:sp>
    </p:spTree>
    <p:extLst>
      <p:ext uri="{BB962C8B-B14F-4D97-AF65-F5344CB8AC3E}">
        <p14:creationId xmlns:p14="http://schemas.microsoft.com/office/powerpoint/2010/main" val="34992358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55"/>
          <p:cNvSpPr>
            <a:spLocks noGrp="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sz="3200" dirty="0"/>
              <a:t>Crise do </a:t>
            </a:r>
            <a:r>
              <a:rPr lang="pt-BR" sz="3200" dirty="0" err="1"/>
              <a:t>subprime</a:t>
            </a:r>
            <a:endParaRPr lang="pt-BR" sz="3200" dirty="0"/>
          </a:p>
        </p:txBody>
      </p:sp>
      <p:cxnSp>
        <p:nvCxnSpPr>
          <p:cNvPr id="20483" name="Straight Connector 169"/>
          <p:cNvCxnSpPr>
            <a:cxnSpLocks noChangeShapeType="1"/>
          </p:cNvCxnSpPr>
          <p:nvPr/>
        </p:nvCxnSpPr>
        <p:spPr bwMode="auto">
          <a:xfrm flipV="1">
            <a:off x="150813" y="1828800"/>
            <a:ext cx="7586662" cy="4886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0484" name="Straight Connector 171"/>
          <p:cNvCxnSpPr>
            <a:cxnSpLocks noChangeShapeType="1"/>
          </p:cNvCxnSpPr>
          <p:nvPr/>
        </p:nvCxnSpPr>
        <p:spPr bwMode="auto">
          <a:xfrm>
            <a:off x="387350" y="654367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0485" name="Retângulo de cantos arredondados 2"/>
          <p:cNvSpPr>
            <a:spLocks noChangeArrowheads="1"/>
          </p:cNvSpPr>
          <p:nvPr/>
        </p:nvSpPr>
        <p:spPr bwMode="auto">
          <a:xfrm>
            <a:off x="638175" y="1287463"/>
            <a:ext cx="5691188" cy="962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269875" indent="-269875">
              <a:lnSpc>
                <a:spcPct val="110000"/>
              </a:lnSpc>
              <a:spcBef>
                <a:spcPct val="30000"/>
              </a:spcBef>
              <a:spcAft>
                <a:spcPct val="25000"/>
              </a:spcAft>
              <a:buClr>
                <a:srgbClr val="004566"/>
              </a:buClr>
              <a:buFont typeface="Symbol" pitchFamily="18" charset="2"/>
              <a:buChar char="¨"/>
              <a:tabLst>
                <a:tab pos="446088" algn="l"/>
                <a:tab pos="515938" algn="l"/>
                <a:tab pos="539750" algn="l"/>
                <a:tab pos="984250" algn="l"/>
              </a:tabLst>
            </a:pPr>
            <a:endParaRPr lang="pt-BR" b="1" smtClean="0">
              <a:solidFill>
                <a:srgbClr val="00254A"/>
              </a:solidFill>
              <a:latin typeface="Arial Narrow" pitchFamily="34" charset="0"/>
              <a:ea typeface="ＭＳ Ｐゴシック" pitchFamily="34" charset="-128"/>
              <a:cs typeface="+mn-cs"/>
            </a:endParaRPr>
          </a:p>
        </p:txBody>
      </p:sp>
      <p:sp>
        <p:nvSpPr>
          <p:cNvPr id="4" name="Retângulo 3"/>
          <p:cNvSpPr/>
          <p:nvPr/>
        </p:nvSpPr>
        <p:spPr>
          <a:xfrm>
            <a:off x="150812" y="1287463"/>
            <a:ext cx="8813675" cy="5632311"/>
          </a:xfrm>
          <a:prstGeom prst="rect">
            <a:avLst/>
          </a:prstGeom>
        </p:spPr>
        <p:txBody>
          <a:bodyPr wrap="square">
            <a:spAutoFit/>
          </a:bodyPr>
          <a:lstStyle/>
          <a:p>
            <a:pPr algn="just"/>
            <a:r>
              <a:rPr lang="pt-BR" dirty="0"/>
              <a:t>A crise do </a:t>
            </a:r>
            <a:r>
              <a:rPr lang="pt-BR" dirty="0" err="1"/>
              <a:t>subprime</a:t>
            </a:r>
            <a:r>
              <a:rPr lang="pt-BR" dirty="0"/>
              <a:t> desencadeada em 2006, a partir da quebra de instituições de crédito dos Estados Unidos, que concediam empréstimos hipotecários de alto risco (em inglês: </a:t>
            </a:r>
            <a:r>
              <a:rPr lang="pt-BR" dirty="0" err="1"/>
              <a:t>subprime</a:t>
            </a:r>
            <a:r>
              <a:rPr lang="pt-BR" dirty="0"/>
              <a:t> </a:t>
            </a:r>
            <a:r>
              <a:rPr lang="pt-BR" dirty="0" err="1"/>
              <a:t>loan</a:t>
            </a:r>
            <a:r>
              <a:rPr lang="pt-BR" dirty="0"/>
              <a:t> ou </a:t>
            </a:r>
            <a:r>
              <a:rPr lang="pt-BR" dirty="0" err="1"/>
              <a:t>subprime</a:t>
            </a:r>
            <a:r>
              <a:rPr lang="pt-BR" dirty="0"/>
              <a:t> </a:t>
            </a:r>
            <a:r>
              <a:rPr lang="pt-BR" dirty="0" err="1"/>
              <a:t>mortgage</a:t>
            </a:r>
            <a:r>
              <a:rPr lang="pt-BR" dirty="0"/>
              <a:t>), arrastando vários bancos para uma situação de insolvência e repercutindo fortemente sobre as bolsas de valores de todo o mundo. A crise foi revelada ao público a partir de Fevereiro de 2007, culminando na Crise econômica de 2008</a:t>
            </a:r>
            <a:r>
              <a:rPr lang="pt-BR" dirty="0" smtClean="0"/>
              <a:t>.</a:t>
            </a:r>
            <a:endParaRPr lang="pt-BR" dirty="0"/>
          </a:p>
          <a:p>
            <a:pPr algn="just"/>
            <a:endParaRPr lang="pt-BR" dirty="0"/>
          </a:p>
          <a:p>
            <a:pPr algn="just"/>
            <a:r>
              <a:rPr lang="pt-BR" dirty="0" err="1"/>
              <a:t>Subprimes</a:t>
            </a:r>
            <a:r>
              <a:rPr lang="pt-BR" dirty="0"/>
              <a:t> são créditos bancários de alto risco que incluem desde empréstimos hipotecários até cartões de créditos e aluguéis de carros, e eram concedidos, nos Estados Unidos, a clientes sem comprovação de renda e com histórico ruim de crédito. As taxas de juros eram pós-fixadas, isto é, determinadas no momento do pagamento das dívidas. Por esta razão, com a disparada dos juros nos Estados Unidos, muitos mutuários ficaram inadimplentes, isto é, sem condições de pagar as suas dívidas aos bancos</a:t>
            </a:r>
            <a:r>
              <a:rPr lang="pt-BR" dirty="0" smtClean="0"/>
              <a:t>.</a:t>
            </a:r>
          </a:p>
          <a:p>
            <a:pPr algn="just"/>
            <a:endParaRPr lang="pt-BR" dirty="0"/>
          </a:p>
          <a:p>
            <a:pPr algn="just"/>
            <a:r>
              <a:rPr lang="pt-BR" dirty="0"/>
              <a:t>Na </a:t>
            </a:r>
            <a:r>
              <a:rPr lang="pt-BR" dirty="0" err="1"/>
              <a:t>seqüência</a:t>
            </a:r>
            <a:r>
              <a:rPr lang="pt-BR" dirty="0"/>
              <a:t>, temendo que a crise tocasse a esfera da chamada "economia </a:t>
            </a:r>
            <a:r>
              <a:rPr lang="pt-BR" dirty="0" err="1"/>
              <a:t>real</a:t>
            </a:r>
            <a:r>
              <a:rPr lang="pt-BR" dirty="0" err="1" smtClean="0"/>
              <a:t>",os</a:t>
            </a:r>
            <a:r>
              <a:rPr lang="pt-BR" dirty="0" smtClean="0"/>
              <a:t> </a:t>
            </a:r>
            <a:r>
              <a:rPr lang="pt-BR" dirty="0"/>
              <a:t>Bancos Centrais foram conduzidos a injetar liquidez no mercado interbancário, para evitar o efeito dominó, com a quebra de outros bancos, em cadeia, e que a crise se ampliasse em escala mundial</a:t>
            </a:r>
          </a:p>
          <a:p>
            <a:pPr algn="just"/>
            <a:endParaRPr lang="pt-BR" dirty="0"/>
          </a:p>
        </p:txBody>
      </p:sp>
    </p:spTree>
    <p:extLst>
      <p:ext uri="{BB962C8B-B14F-4D97-AF65-F5344CB8AC3E}">
        <p14:creationId xmlns:p14="http://schemas.microsoft.com/office/powerpoint/2010/main" val="38757293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3200" dirty="0" smtClean="0"/>
              <a:t>Efeitos da Crise no Brasil</a:t>
            </a:r>
            <a:endParaRPr lang="pt-BR" sz="3200" dirty="0"/>
          </a:p>
        </p:txBody>
      </p:sp>
      <p:sp>
        <p:nvSpPr>
          <p:cNvPr id="6" name="Retângulo 5"/>
          <p:cNvSpPr/>
          <p:nvPr/>
        </p:nvSpPr>
        <p:spPr>
          <a:xfrm>
            <a:off x="308296" y="1628800"/>
            <a:ext cx="8496944" cy="4247317"/>
          </a:xfrm>
          <a:prstGeom prst="rect">
            <a:avLst/>
          </a:prstGeom>
        </p:spPr>
        <p:txBody>
          <a:bodyPr wrap="square">
            <a:spAutoFit/>
          </a:bodyPr>
          <a:lstStyle/>
          <a:p>
            <a:pPr algn="just"/>
            <a:r>
              <a:rPr lang="pt-BR" dirty="0" smtClean="0"/>
              <a:t>No </a:t>
            </a:r>
            <a:r>
              <a:rPr lang="pt-BR" dirty="0"/>
              <a:t>Brasil, é exatamente esse o principal efeito da crise: a dificuldade em se obter dinheiro. </a:t>
            </a:r>
            <a:endParaRPr lang="pt-BR" dirty="0" smtClean="0"/>
          </a:p>
          <a:p>
            <a:pPr algn="just"/>
            <a:r>
              <a:rPr lang="pt-BR" dirty="0" smtClean="0"/>
              <a:t>Grandes </a:t>
            </a:r>
            <a:r>
              <a:rPr lang="pt-BR" dirty="0"/>
              <a:t>empresas que dependem de financiamento externo passam a encontrar menos linhas de créditos disponíveis, afinal, os bancos têm medo de emprestar em um contexto de crise. Por </a:t>
            </a:r>
            <a:r>
              <a:rPr lang="pt-BR" dirty="0" err="1"/>
              <a:t>conseqüência</a:t>
            </a:r>
            <a:r>
              <a:rPr lang="pt-BR" dirty="0"/>
              <a:t>, com a dificuldade em captar no exterior, ficam comprometidos projetos de construção dessas empresas, que por sua vez gerariam empregos e renda ao país.</a:t>
            </a:r>
          </a:p>
          <a:p>
            <a:pPr algn="just"/>
            <a:endParaRPr lang="pt-BR" dirty="0" smtClean="0"/>
          </a:p>
          <a:p>
            <a:pPr algn="just"/>
            <a:r>
              <a:rPr lang="pt-BR" dirty="0"/>
              <a:t>Até mesmo os bancos começam a sofrer com a dificuldade de captar recursos no exterior, o que deve fazer os empréstimos ficarem mais caros e mais difíceis também para as pessoas físicas. Por conta disso, as instituições de médio e pequeno porte já tiveram ajuda do governo brasileiro.</a:t>
            </a:r>
          </a:p>
          <a:p>
            <a:pPr algn="just"/>
            <a:endParaRPr lang="pt-BR" dirty="0"/>
          </a:p>
          <a:p>
            <a:pPr algn="just"/>
            <a:endParaRPr lang="pt-BR" dirty="0" smtClean="0"/>
          </a:p>
          <a:p>
            <a:pPr algn="just"/>
            <a:endParaRPr lang="pt-BR" dirty="0" smtClean="0"/>
          </a:p>
        </p:txBody>
      </p:sp>
    </p:spTree>
    <p:extLst>
      <p:ext uri="{BB962C8B-B14F-4D97-AF65-F5344CB8AC3E}">
        <p14:creationId xmlns:p14="http://schemas.microsoft.com/office/powerpoint/2010/main" val="100115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1124744"/>
            <a:ext cx="8964488" cy="5909310"/>
          </a:xfrm>
          <a:prstGeom prst="rect">
            <a:avLst/>
          </a:prstGeom>
        </p:spPr>
        <p:txBody>
          <a:bodyPr wrap="square">
            <a:spAutoFit/>
          </a:bodyPr>
          <a:lstStyle/>
          <a:p>
            <a:pPr algn="just"/>
            <a:r>
              <a:rPr lang="pt-BR" dirty="0"/>
              <a:t>Para reduzir os efeitos da crise internacional, o BC (Banco Central) anunciou mudanças nos depósitos compulsórios das instituições financeiras, um dos instrumentos usados para controlar a quantidade de dinheiro que circula na economia</a:t>
            </a:r>
            <a:r>
              <a:rPr lang="pt-BR" dirty="0" smtClean="0"/>
              <a:t>.</a:t>
            </a:r>
          </a:p>
          <a:p>
            <a:pPr algn="just"/>
            <a:endParaRPr lang="pt-BR" dirty="0" smtClean="0"/>
          </a:p>
          <a:p>
            <a:pPr algn="just"/>
            <a:r>
              <a:rPr lang="pt-BR" dirty="0"/>
              <a:t>Por meio do depósito compulsório, o órgão obriga os bancos a depositar em uma conta no próprio BC parte dos recursos captados dos seus clientes nos depósitos à vista, a prazo ou poupança. Assim, quando reduz o compulsório, o BC dá aos bancos mais dinheiro para emprestar aos seus clientes</a:t>
            </a:r>
            <a:r>
              <a:rPr lang="pt-BR" dirty="0" smtClean="0"/>
              <a:t>.</a:t>
            </a:r>
          </a:p>
          <a:p>
            <a:pPr algn="just"/>
            <a:endParaRPr lang="pt-BR" dirty="0"/>
          </a:p>
          <a:p>
            <a:pPr algn="just"/>
            <a:r>
              <a:rPr lang="pt-BR" dirty="0" smtClean="0"/>
              <a:t>Outra </a:t>
            </a:r>
            <a:r>
              <a:rPr lang="pt-BR" dirty="0" err="1" smtClean="0"/>
              <a:t>conseqüência</a:t>
            </a:r>
            <a:r>
              <a:rPr lang="pt-BR" dirty="0" smtClean="0"/>
              <a:t> é a desaceleração </a:t>
            </a:r>
            <a:r>
              <a:rPr lang="pt-BR" dirty="0"/>
              <a:t>do PIB (Produto Interno Bruto) brasileiro. Isso porque o consumo das famílias e o investimento das empresas, dois dos principais pilares de expansão da economia nos últimos anos, cresceram justamente pela </a:t>
            </a:r>
            <a:r>
              <a:rPr lang="pt-BR" dirty="0">
                <a:solidFill>
                  <a:srgbClr val="FF0000"/>
                </a:solidFill>
              </a:rPr>
              <a:t>farta oferta de crédito</a:t>
            </a:r>
            <a:r>
              <a:rPr lang="pt-BR" dirty="0"/>
              <a:t>. Com menos dinheiro, gasta-se menos, produz-se menos e o crescimento é menor</a:t>
            </a:r>
            <a:r>
              <a:rPr lang="pt-BR" dirty="0" smtClean="0"/>
              <a:t>.</a:t>
            </a:r>
          </a:p>
          <a:p>
            <a:pPr algn="just"/>
            <a:endParaRPr lang="pt-BR" dirty="0"/>
          </a:p>
          <a:p>
            <a:pPr algn="just"/>
            <a:r>
              <a:rPr lang="pt-BR" dirty="0"/>
              <a:t>Também serão afetadas as </a:t>
            </a:r>
            <a:r>
              <a:rPr lang="pt-BR" dirty="0">
                <a:solidFill>
                  <a:srgbClr val="FF0000"/>
                </a:solidFill>
              </a:rPr>
              <a:t>exportações</a:t>
            </a:r>
            <a:r>
              <a:rPr lang="pt-BR" dirty="0"/>
              <a:t> do país, que devem </a:t>
            </a:r>
            <a:r>
              <a:rPr lang="pt-BR" dirty="0">
                <a:solidFill>
                  <a:srgbClr val="FF0000"/>
                </a:solidFill>
              </a:rPr>
              <a:t>cair</a:t>
            </a:r>
            <a:r>
              <a:rPr lang="pt-BR" dirty="0"/>
              <a:t> porque os países compradores estão se desaquecendo e possuem menos dinheiro para </a:t>
            </a:r>
            <a:r>
              <a:rPr lang="pt-BR" dirty="0" smtClean="0"/>
              <a:t>comprar e </a:t>
            </a:r>
            <a:r>
              <a:rPr lang="pt-BR" dirty="0"/>
              <a:t>menos população com capacidade de consumir.</a:t>
            </a:r>
          </a:p>
          <a:p>
            <a:pPr algn="just"/>
            <a:endParaRPr lang="pt-BR" dirty="0"/>
          </a:p>
          <a:p>
            <a:pPr algn="just"/>
            <a:endParaRPr lang="pt-BR" dirty="0" smtClean="0"/>
          </a:p>
          <a:p>
            <a:pPr algn="just"/>
            <a:endParaRPr lang="pt-BR" dirty="0"/>
          </a:p>
        </p:txBody>
      </p:sp>
      <p:sp>
        <p:nvSpPr>
          <p:cNvPr id="6" name="Título 1"/>
          <p:cNvSpPr>
            <a:spLocks noGrp="1"/>
          </p:cNvSpPr>
          <p:nvPr>
            <p:ph type="ctrTitle"/>
          </p:nvPr>
        </p:nvSpPr>
        <p:spPr>
          <a:xfrm>
            <a:off x="1115616" y="332656"/>
            <a:ext cx="7772400" cy="504055"/>
          </a:xfrm>
        </p:spPr>
        <p:txBody>
          <a:bodyPr/>
          <a:lstStyle/>
          <a:p>
            <a:r>
              <a:rPr lang="pt-BR" sz="3200" dirty="0" smtClean="0"/>
              <a:t>Efeitos da Crise no Brasil</a:t>
            </a:r>
            <a:endParaRPr lang="pt-BR" sz="3200" dirty="0"/>
          </a:p>
        </p:txBody>
      </p:sp>
    </p:spTree>
    <p:extLst>
      <p:ext uri="{BB962C8B-B14F-4D97-AF65-F5344CB8AC3E}">
        <p14:creationId xmlns:p14="http://schemas.microsoft.com/office/powerpoint/2010/main" val="10658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7504" y="1242626"/>
            <a:ext cx="8928992" cy="1754326"/>
          </a:xfrm>
          <a:prstGeom prst="rect">
            <a:avLst/>
          </a:prstGeom>
        </p:spPr>
        <p:txBody>
          <a:bodyPr wrap="square">
            <a:spAutoFit/>
          </a:bodyPr>
          <a:lstStyle/>
          <a:p>
            <a:pPr algn="just"/>
            <a:r>
              <a:rPr lang="pt-BR" dirty="0"/>
              <a:t>Por fim, pesa a alta do </a:t>
            </a:r>
            <a:r>
              <a:rPr lang="pt-BR" dirty="0" smtClean="0"/>
              <a:t>dólar. A </a:t>
            </a:r>
            <a:r>
              <a:rPr lang="pt-BR" dirty="0"/>
              <a:t>cotação sobe porque a moeda americana, considerada um investimento seguro, tem mais procura. E o dólar mais caro encarece os importados, o que pressiona a inflação e reduz o poder de compra. Para segurar o câmbio, o BC tem feito uma série de leilão de dólares. Com mais oferta de dinheiro, menos a demanda pressiona a cotação.</a:t>
            </a:r>
          </a:p>
          <a:p>
            <a:pPr algn="just"/>
            <a:endParaRPr lang="pt-BR" dirty="0"/>
          </a:p>
        </p:txBody>
      </p:sp>
      <p:sp>
        <p:nvSpPr>
          <p:cNvPr id="7" name="Título 1"/>
          <p:cNvSpPr>
            <a:spLocks noGrp="1"/>
          </p:cNvSpPr>
          <p:nvPr>
            <p:ph type="ctrTitle"/>
          </p:nvPr>
        </p:nvSpPr>
        <p:spPr>
          <a:xfrm>
            <a:off x="1115616" y="332656"/>
            <a:ext cx="7772400" cy="504055"/>
          </a:xfrm>
        </p:spPr>
        <p:txBody>
          <a:bodyPr/>
          <a:lstStyle/>
          <a:p>
            <a:r>
              <a:rPr lang="pt-BR" sz="3200" dirty="0" smtClean="0"/>
              <a:t>Efeitos da Crise no Brasil</a:t>
            </a:r>
            <a:endParaRPr lang="pt-BR" sz="3200" dirty="0"/>
          </a:p>
        </p:txBody>
      </p:sp>
      <p:sp>
        <p:nvSpPr>
          <p:cNvPr id="8" name="Retângulo 7"/>
          <p:cNvSpPr/>
          <p:nvPr/>
        </p:nvSpPr>
        <p:spPr>
          <a:xfrm>
            <a:off x="107504" y="2965008"/>
            <a:ext cx="8928992" cy="2585323"/>
          </a:xfrm>
          <a:prstGeom prst="rect">
            <a:avLst/>
          </a:prstGeom>
        </p:spPr>
        <p:txBody>
          <a:bodyPr wrap="square">
            <a:spAutoFit/>
          </a:bodyPr>
          <a:lstStyle/>
          <a:p>
            <a:pPr algn="just"/>
            <a:r>
              <a:rPr lang="pt-BR" b="1" dirty="0"/>
              <a:t>Bolsa de </a:t>
            </a:r>
            <a:r>
              <a:rPr lang="pt-BR" b="1" dirty="0" smtClean="0"/>
              <a:t>Valores: </a:t>
            </a:r>
            <a:endParaRPr lang="pt-BR" dirty="0"/>
          </a:p>
          <a:p>
            <a:pPr algn="just"/>
            <a:r>
              <a:rPr lang="pt-BR" dirty="0"/>
              <a:t>C</a:t>
            </a:r>
            <a:r>
              <a:rPr lang="pt-BR" dirty="0" smtClean="0"/>
              <a:t>om </a:t>
            </a:r>
            <a:r>
              <a:rPr lang="pt-BR" dirty="0"/>
              <a:t>medo da crise financeira aumentar, os investidores tiram o dinheiro das Bolsas, consideradas investimentos de risco. Então, faltam recursos para as empresas investirem e a crise aumenta, o que faz os investidores tirarem mais dinheiro.</a:t>
            </a:r>
          </a:p>
          <a:p>
            <a:pPr algn="just"/>
            <a:r>
              <a:rPr lang="pt-BR" dirty="0" smtClean="0"/>
              <a:t>Investidores preferem </a:t>
            </a:r>
            <a:r>
              <a:rPr lang="pt-BR" dirty="0"/>
              <a:t>sair das Bolsas, sujeita a </a:t>
            </a:r>
            <a:r>
              <a:rPr lang="pt-BR" dirty="0" err="1" smtClean="0"/>
              <a:t>oscilaçõe</a:t>
            </a:r>
            <a:r>
              <a:rPr lang="pt-BR" dirty="0" smtClean="0"/>
              <a:t> </a:t>
            </a:r>
            <a:r>
              <a:rPr lang="pt-BR" dirty="0"/>
              <a:t>e aplicar em investimentos mais seguros. Além disso, os estrangeiros que aplicam em mercados emergentes, como o Brasil, vendem seus papéis para cobrir perdas lá fora. Com muita gente querendo vender </a:t>
            </a:r>
            <a:r>
              <a:rPr lang="pt-BR" dirty="0" smtClean="0"/>
              <a:t>(oferta elevada), </a:t>
            </a:r>
            <a:r>
              <a:rPr lang="pt-BR" dirty="0"/>
              <a:t>os preços dos papéis caem e os índices (que refletem os valores das ações) desvalorizam.</a:t>
            </a:r>
          </a:p>
        </p:txBody>
      </p:sp>
    </p:spTree>
    <p:extLst>
      <p:ext uri="{BB962C8B-B14F-4D97-AF65-F5344CB8AC3E}">
        <p14:creationId xmlns:p14="http://schemas.microsoft.com/office/powerpoint/2010/main" val="520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3200" dirty="0" smtClean="0"/>
              <a:t>Ações para diminuir o efeito da crise</a:t>
            </a:r>
            <a:endParaRPr lang="pt-BR" sz="3200" dirty="0"/>
          </a:p>
        </p:txBody>
      </p:sp>
      <p:sp>
        <p:nvSpPr>
          <p:cNvPr id="6" name="Retângulo 5"/>
          <p:cNvSpPr/>
          <p:nvPr/>
        </p:nvSpPr>
        <p:spPr>
          <a:xfrm>
            <a:off x="35496" y="1196752"/>
            <a:ext cx="9001000" cy="3139321"/>
          </a:xfrm>
          <a:prstGeom prst="rect">
            <a:avLst/>
          </a:prstGeom>
        </p:spPr>
        <p:txBody>
          <a:bodyPr wrap="square">
            <a:spAutoFit/>
          </a:bodyPr>
          <a:lstStyle/>
          <a:p>
            <a:pPr algn="just"/>
            <a:r>
              <a:rPr lang="pt-BR" dirty="0" smtClean="0"/>
              <a:t>Segundo </a:t>
            </a:r>
            <a:r>
              <a:rPr lang="pt-BR" dirty="0"/>
              <a:t>José </a:t>
            </a:r>
            <a:r>
              <a:rPr lang="pt-BR" dirty="0" smtClean="0"/>
              <a:t>Matias-Pereira, economista</a:t>
            </a:r>
            <a:r>
              <a:rPr lang="pt-BR" dirty="0"/>
              <a:t>, advogado, doutor em ciência política (UCM-Espanha), pós-doutor em administração pela FEA/USP e professor-pesquisador associado do programa de pós-graduação em contabilidade da Universidade de </a:t>
            </a:r>
            <a:r>
              <a:rPr lang="pt-BR" dirty="0" smtClean="0"/>
              <a:t>Brasília, diante </a:t>
            </a:r>
            <a:r>
              <a:rPr lang="pt-BR" dirty="0"/>
              <a:t>do novo contexto, </a:t>
            </a:r>
            <a:r>
              <a:rPr lang="pt-BR" dirty="0" smtClean="0"/>
              <a:t>é necessário: </a:t>
            </a:r>
          </a:p>
          <a:p>
            <a:pPr marL="285750" indent="-285750" algn="just">
              <a:buFont typeface="Wingdings" pitchFamily="2" charset="2"/>
              <a:buChar char="ü"/>
            </a:pPr>
            <a:r>
              <a:rPr lang="pt-BR" dirty="0" smtClean="0"/>
              <a:t>Aprofundamento </a:t>
            </a:r>
            <a:r>
              <a:rPr lang="pt-BR" dirty="0"/>
              <a:t>dos cortes nos gastos correntes do setor </a:t>
            </a:r>
            <a:r>
              <a:rPr lang="pt-BR" dirty="0" smtClean="0"/>
              <a:t>público</a:t>
            </a:r>
            <a:r>
              <a:rPr lang="pt-BR" dirty="0"/>
              <a:t>;</a:t>
            </a:r>
            <a:endParaRPr lang="pt-BR" dirty="0" smtClean="0"/>
          </a:p>
          <a:p>
            <a:pPr marL="285750" indent="-285750" algn="just">
              <a:buFont typeface="Wingdings" pitchFamily="2" charset="2"/>
              <a:buChar char="ü"/>
            </a:pPr>
            <a:r>
              <a:rPr lang="pt-BR" dirty="0"/>
              <a:t>P</a:t>
            </a:r>
            <a:r>
              <a:rPr lang="pt-BR" dirty="0" smtClean="0"/>
              <a:t>riorizar </a:t>
            </a:r>
            <a:r>
              <a:rPr lang="pt-BR" dirty="0"/>
              <a:t>os investimentos em setores </a:t>
            </a:r>
            <a:r>
              <a:rPr lang="pt-BR" dirty="0" smtClean="0"/>
              <a:t>estratégicos</a:t>
            </a:r>
            <a:r>
              <a:rPr lang="pt-BR" dirty="0"/>
              <a:t>;</a:t>
            </a:r>
            <a:endParaRPr lang="pt-BR" dirty="0" smtClean="0"/>
          </a:p>
          <a:p>
            <a:pPr marL="285750" indent="-285750" algn="just">
              <a:buFont typeface="Wingdings" pitchFamily="2" charset="2"/>
              <a:buChar char="ü"/>
            </a:pPr>
            <a:r>
              <a:rPr lang="pt-BR" dirty="0"/>
              <a:t>R</a:t>
            </a:r>
            <a:r>
              <a:rPr lang="pt-BR" dirty="0" smtClean="0"/>
              <a:t>edução </a:t>
            </a:r>
            <a:r>
              <a:rPr lang="pt-BR" dirty="0"/>
              <a:t>de tributos, em particular os impostos </a:t>
            </a:r>
            <a:r>
              <a:rPr lang="pt-BR" dirty="0" smtClean="0"/>
              <a:t>indiretos; </a:t>
            </a:r>
          </a:p>
          <a:p>
            <a:pPr marL="285750" indent="-285750" algn="just">
              <a:buFont typeface="Wingdings" pitchFamily="2" charset="2"/>
              <a:buChar char="ü"/>
            </a:pPr>
            <a:r>
              <a:rPr lang="pt-BR" dirty="0"/>
              <a:t>D</a:t>
            </a:r>
            <a:r>
              <a:rPr lang="pt-BR" dirty="0" smtClean="0"/>
              <a:t>iminuição </a:t>
            </a:r>
            <a:r>
              <a:rPr lang="pt-BR" dirty="0"/>
              <a:t>do serviço da dívida, por meio de cortes na taxa de </a:t>
            </a:r>
            <a:r>
              <a:rPr lang="pt-BR" dirty="0" smtClean="0"/>
              <a:t>juros;</a:t>
            </a:r>
          </a:p>
          <a:p>
            <a:pPr marL="285750" indent="-285750" algn="just">
              <a:buFont typeface="Wingdings" pitchFamily="2" charset="2"/>
              <a:buChar char="ü"/>
            </a:pPr>
            <a:r>
              <a:rPr lang="pt-BR" dirty="0"/>
              <a:t>C</a:t>
            </a:r>
            <a:r>
              <a:rPr lang="pt-BR" dirty="0" smtClean="0"/>
              <a:t>ontrole </a:t>
            </a:r>
            <a:r>
              <a:rPr lang="pt-BR" dirty="0"/>
              <a:t>a inflação e medidas para evitar a valorização do real</a:t>
            </a:r>
            <a:r>
              <a:rPr lang="pt-BR" dirty="0" smtClean="0"/>
              <a:t>.</a:t>
            </a:r>
          </a:p>
          <a:p>
            <a:pPr algn="just"/>
            <a:endParaRPr lang="pt-BR" dirty="0" smtClean="0"/>
          </a:p>
          <a:p>
            <a:pPr algn="just"/>
            <a:endParaRPr lang="pt-BR" dirty="0"/>
          </a:p>
        </p:txBody>
      </p:sp>
      <p:sp>
        <p:nvSpPr>
          <p:cNvPr id="8" name="Retângulo 7"/>
          <p:cNvSpPr/>
          <p:nvPr/>
        </p:nvSpPr>
        <p:spPr>
          <a:xfrm>
            <a:off x="35496" y="4122946"/>
            <a:ext cx="9001000" cy="1754326"/>
          </a:xfrm>
          <a:prstGeom prst="rect">
            <a:avLst/>
          </a:prstGeom>
        </p:spPr>
        <p:txBody>
          <a:bodyPr wrap="square">
            <a:spAutoFit/>
          </a:bodyPr>
          <a:lstStyle/>
          <a:p>
            <a:pPr algn="just"/>
            <a:r>
              <a:rPr lang="pt-BR" dirty="0"/>
              <a:t>Recorde-se que o Brasil, caminhando na contramão da economia mundial, no auge da crise mundial em 2009, em vez de reduzir drasticamente as suas taxas de juros, como fizeram as principais economias, continuou praticando uma das maiores taxas de juros do mundo. Esse cenário não se alterou neste começo do governo </a:t>
            </a:r>
            <a:r>
              <a:rPr lang="pt-BR" dirty="0" smtClean="0"/>
              <a:t>Dilma, a </a:t>
            </a:r>
            <a:r>
              <a:rPr lang="pt-BR" dirty="0"/>
              <a:t>taxa Selic encontra-se em 11,75% ao ano.</a:t>
            </a:r>
          </a:p>
          <a:p>
            <a:pPr algn="just"/>
            <a:endParaRPr lang="pt-BR" dirty="0"/>
          </a:p>
        </p:txBody>
      </p:sp>
    </p:spTree>
    <p:extLst>
      <p:ext uri="{BB962C8B-B14F-4D97-AF65-F5344CB8AC3E}">
        <p14:creationId xmlns:p14="http://schemas.microsoft.com/office/powerpoint/2010/main" val="641433100"/>
      </p:ext>
    </p:extLst>
  </p:cSld>
  <p:clrMapOvr>
    <a:masterClrMapping/>
  </p:clrMapOvr>
</p:sld>
</file>

<file path=ppt/theme/theme1.xml><?xml version="1.0" encoding="utf-8"?>
<a:theme xmlns:a="http://schemas.openxmlformats.org/drawingml/2006/main" name="Apresentação Padrão Place (new)">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Padrão Place (new)</Template>
  <TotalTime>1010</TotalTime>
  <Words>1278</Words>
  <Application>Microsoft Office PowerPoint</Application>
  <PresentationFormat>Apresentação na tela (4:3)</PresentationFormat>
  <Paragraphs>48</Paragraphs>
  <Slides>8</Slides>
  <Notes>3</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Apresentação Padrão Place (new)</vt:lpstr>
      <vt:lpstr>Apresentação do PowerPoint</vt:lpstr>
      <vt:lpstr>ORIGEM</vt:lpstr>
      <vt:lpstr>ORIGEM</vt:lpstr>
      <vt:lpstr>Crise do subprime</vt:lpstr>
      <vt:lpstr>Efeitos da Crise no Brasil</vt:lpstr>
      <vt:lpstr>Efeitos da Crise no Brasil</vt:lpstr>
      <vt:lpstr>Efeitos da Crise no Brasil</vt:lpstr>
      <vt:lpstr>Ações para diminuir o efeito da crise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Heitor</dc:creator>
  <cp:lastModifiedBy>deployment</cp:lastModifiedBy>
  <cp:revision>74</cp:revision>
  <dcterms:created xsi:type="dcterms:W3CDTF">2011-02-25T14:28:21Z</dcterms:created>
  <dcterms:modified xsi:type="dcterms:W3CDTF">2011-08-10T20:27:34Z</dcterms:modified>
</cp:coreProperties>
</file>