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25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notesSlides/notesSlide26.xml" ContentType="application/vnd.openxmlformats-officedocument.presentationml.notesSl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notesSlides/notesSlide27.xml" ContentType="application/vnd.openxmlformats-officedocument.presentationml.notesSl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notesSlides/notesSlide28.xml" ContentType="application/vnd.openxmlformats-officedocument.presentationml.notesSl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notesSlides/notesSlide29.xml" ContentType="application/vnd.openxmlformats-officedocument.presentationml.notesSl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notesSlides/notesSlide30.xml" ContentType="application/vnd.openxmlformats-officedocument.presentationml.notesSl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notesSlides/notesSlide31.xml" ContentType="application/vnd.openxmlformats-officedocument.presentationml.notesSl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>
        <p:scale>
          <a:sx n="78" d="100"/>
          <a:sy n="78" d="100"/>
        </p:scale>
        <p:origin x="-133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UGLAS\Desktop\Gest&#227;o_Rotina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UGLAS\Desktop\Gest&#227;o_Rotina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UGLAS\Desktop\Gest&#227;o_Rotina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UGLAS\Desktop\Gest&#227;o_Rotina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UGLAS\Desktop\Gest&#227;o_Rotina.xls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UGLAS\Desktop\Gest&#227;o_Rotina.xls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UGLAS\Desktop\Gest&#227;o_Rotina.xls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UGLAS\Desktop\Gest&#227;o_Rotina.xls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UGLAS\Desktop\Gest&#227;o_Rotina.xls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UGLAS\Desktop\Gest&#227;o_Rotina.xls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UGLAS\Desktop\Gest&#227;o_Rotina.xls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UGLAS\Desktop\Gest&#227;o_Rotina.xls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UGLAS\Desktop\Gest&#227;o_Rotina.xls" TargetMode="External"/><Relationship Id="rId1" Type="http://schemas.openxmlformats.org/officeDocument/2006/relationships/themeOverride" Target="../theme/themeOverride20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UGLAS\Desktop\Gest&#227;o_Rotina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UGLAS\Desktop\Gest&#227;o_Rotina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UGLAS\Desktop\Gest&#227;o_Rotina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UGLAS\Desktop\Gest&#227;o_Rotina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UGLAS\Desktop\Gest&#227;o_Rotina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UGLAS\Desktop\Gest&#227;o_Rotina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UGLAS\Desktop\Gest&#227;o_Rotina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Plan1!$D$42:$D$45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Plan1!$D$42:$D$45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Plan1!$D$42:$D$45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Plan1!$D$42:$D$45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Plan1!$D$42:$D$45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Plan1!$D$42:$D$45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Plan1!$D$42:$D$45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Plan1!$D$42:$D$45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Plan1!$D$42:$D$45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Plan1!$D$42:$D$45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Plan1!$D$42:$D$45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Plan1!$D$42:$D$45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Plan1!$D$42:$D$45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Plan1!$D$42:$D$45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Plan1!$D$42:$D$45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Plan1!$D$42:$D$45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Plan1!$D$42:$D$45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Plan1!$D$42:$D$45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Plan1!$D$42:$D$45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Plan1!$D$42:$D$45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A9F9A-6AA8-43B4-B30C-A0CB33A138C4}" type="datetimeFigureOut">
              <a:rPr lang="pt-BR" smtClean="0"/>
              <a:t>06/04/2011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8FCD6-5BD2-48A1-95BE-D84BA89E7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46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772400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900113" y="1557338"/>
            <a:ext cx="7416800" cy="9350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1"/>
          </p:nvPr>
        </p:nvSpPr>
        <p:spPr>
          <a:xfrm>
            <a:off x="5651500" y="3284538"/>
            <a:ext cx="2665413" cy="2447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0EDE0-EFD8-4DBD-9C1F-C9DEC46C17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18" Type="http://schemas.openxmlformats.org/officeDocument/2006/relationships/chart" Target="../charts/chart3.xml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em Títul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896" y="1641103"/>
            <a:ext cx="7195934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b="1" dirty="0" err="1" smtClean="0">
                <a:solidFill>
                  <a:srgbClr val="17375E"/>
                </a:solidFill>
              </a:rPr>
              <a:t>e-DSA</a:t>
            </a:r>
            <a:r>
              <a:rPr lang="pt-BR" b="1" dirty="0" smtClean="0">
                <a:solidFill>
                  <a:srgbClr val="17375E"/>
                </a:solidFill>
              </a:rPr>
              <a:t> - </a:t>
            </a:r>
            <a:r>
              <a:rPr lang="pt-BR" b="1" dirty="0" err="1" smtClean="0">
                <a:solidFill>
                  <a:srgbClr val="17375E"/>
                </a:solidFill>
              </a:rPr>
              <a:t>Alyrio</a:t>
            </a:r>
            <a:endParaRPr lang="pt-BR" b="1" dirty="0" smtClean="0">
              <a:solidFill>
                <a:srgbClr val="17375E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1807" y="5949280"/>
            <a:ext cx="8229600" cy="571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b="1" dirty="0" smtClean="0">
                <a:solidFill>
                  <a:srgbClr val="17375E"/>
                </a:solidFill>
              </a:rPr>
              <a:t>Melhoria Contínua – PDCA/SDCA e suas ferramentas</a:t>
            </a:r>
            <a:endParaRPr lang="pt-BR" sz="2400" b="1" dirty="0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P – </a:t>
            </a:r>
            <a:r>
              <a:rPr lang="pt-BR" sz="2800" kern="1200" dirty="0" err="1" smtClean="0">
                <a:solidFill>
                  <a:schemeClr val="tx1"/>
                </a:solidFill>
                <a:ea typeface="ＭＳ Ｐゴシック" pitchFamily="34" charset="-128"/>
              </a:rPr>
              <a:t>Plan</a:t>
            </a: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 (Planejar)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28675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8676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1" name="Retângulo de cantos arredondados 20"/>
          <p:cNvSpPr/>
          <p:nvPr/>
        </p:nvSpPr>
        <p:spPr>
          <a:xfrm>
            <a:off x="1166813" y="1087438"/>
            <a:ext cx="7137400" cy="61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3º Passo – Analisar o Processo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1166813" y="1968500"/>
            <a:ext cx="71374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Com o problema detalhado, é necessário agora conhecer as principais CAUSAS para a existência do problema. Deve-se conhecer bem os </a:t>
            </a:r>
            <a:r>
              <a:rPr lang="pt-BR" sz="2000" b="1" smtClean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fatores internos</a:t>
            </a:r>
            <a:r>
              <a:rPr lang="pt-BR" sz="2000" b="1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.</a:t>
            </a: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3103563" y="3019599"/>
            <a:ext cx="2947987" cy="16335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1400" b="1" u="sng" dirty="0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FERRAMENTAS</a:t>
            </a:r>
          </a:p>
          <a:p>
            <a:pPr marL="171450" indent="-171450" algn="just" eaLnBrk="0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Ø"/>
              <a:defRPr/>
            </a:pPr>
            <a:r>
              <a:rPr lang="en-US" sz="1400" b="1" dirty="0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Brainstorming</a:t>
            </a:r>
          </a:p>
          <a:p>
            <a:pPr marL="171450" indent="-171450" algn="just" eaLnBrk="0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Ø"/>
              <a:defRPr/>
            </a:pPr>
            <a:r>
              <a:rPr lang="en-US" sz="1400" b="1" dirty="0" err="1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Diagrama</a:t>
            </a:r>
            <a:r>
              <a:rPr lang="en-US" sz="1400" b="1" dirty="0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 de </a:t>
            </a:r>
            <a:r>
              <a:rPr lang="en-US" sz="1400" b="1" dirty="0" err="1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Causa</a:t>
            </a:r>
            <a:r>
              <a:rPr lang="en-US" sz="1400" b="1" dirty="0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 e </a:t>
            </a:r>
            <a:r>
              <a:rPr lang="en-US" sz="1400" b="1" dirty="0" err="1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Efeito</a:t>
            </a:r>
            <a:endParaRPr lang="en-US" sz="1400" b="1" dirty="0">
              <a:solidFill>
                <a:srgbClr val="333399"/>
              </a:solidFill>
              <a:latin typeface="Tahoma" pitchFamily="34" charset="0"/>
              <a:ea typeface="ＭＳ Ｐゴシック" pitchFamily="34" charset="-128"/>
              <a:cs typeface="+mn-cs"/>
            </a:endParaRPr>
          </a:p>
          <a:p>
            <a:pPr marL="171450" indent="-171450" algn="just" eaLnBrk="0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Ø"/>
              <a:defRPr/>
            </a:pPr>
            <a:r>
              <a:rPr lang="en-US" sz="1400" b="1" dirty="0" err="1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Priorização</a:t>
            </a:r>
            <a:r>
              <a:rPr lang="en-US" sz="1400" b="1" dirty="0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 das </a:t>
            </a:r>
            <a:r>
              <a:rPr lang="en-US" sz="1400" b="1" dirty="0" err="1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Causas</a:t>
            </a:r>
            <a:r>
              <a:rPr lang="en-US" sz="1400" b="1" dirty="0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1400" b="1" dirty="0" err="1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Fundamentais</a:t>
            </a:r>
            <a:endParaRPr lang="en-US" sz="1400" b="1" dirty="0">
              <a:solidFill>
                <a:srgbClr val="333399"/>
              </a:solidFill>
              <a:latin typeface="Tahom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680" name="Rectangle 4"/>
          <p:cNvSpPr>
            <a:spLocks noChangeArrowheads="1"/>
          </p:cNvSpPr>
          <p:nvPr/>
        </p:nvSpPr>
        <p:spPr bwMode="auto">
          <a:xfrm>
            <a:off x="0" y="4725144"/>
            <a:ext cx="9144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4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en-US" sz="2000" b="1" dirty="0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MÉTODO DO “POR QUÊS?”:</a:t>
            </a:r>
          </a:p>
          <a:p>
            <a:pPr eaLnBrk="0" hangingPunct="0">
              <a:lnSpc>
                <a:spcPct val="110000"/>
              </a:lnSpc>
              <a:spcBef>
                <a:spcPct val="4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dirty="0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A pergunta chave para este passo é: </a:t>
            </a:r>
            <a:r>
              <a:rPr lang="pt-BR" sz="2000" b="1" dirty="0" smtClean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POR QUE o problema acontece?</a:t>
            </a:r>
          </a:p>
          <a:p>
            <a:pPr eaLnBrk="0" hangingPunct="0">
              <a:lnSpc>
                <a:spcPct val="110000"/>
              </a:lnSpc>
              <a:spcBef>
                <a:spcPct val="4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dirty="0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Deve-se repetir essa pergunta </a:t>
            </a:r>
            <a:r>
              <a:rPr lang="en-US" sz="2000" b="1" dirty="0" err="1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para</a:t>
            </a:r>
            <a:r>
              <a:rPr lang="en-US" sz="2000" b="1" dirty="0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000" b="1" dirty="0" err="1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desdobrar</a:t>
            </a:r>
            <a:r>
              <a:rPr lang="en-US" sz="2000" b="1" dirty="0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 as </a:t>
            </a:r>
            <a:r>
              <a:rPr lang="en-US" sz="2000" b="1" dirty="0" err="1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causas</a:t>
            </a:r>
            <a:r>
              <a:rPr lang="en-US" sz="2000" b="1" dirty="0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pt-BR" sz="2000" b="1" dirty="0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até obter as </a:t>
            </a:r>
            <a:r>
              <a:rPr lang="pt-BR" sz="2000" b="1" dirty="0" smtClean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causas fundamentais</a:t>
            </a:r>
            <a:r>
              <a:rPr lang="pt-BR" sz="2000" b="1" dirty="0" smtClean="0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.</a:t>
            </a:r>
          </a:p>
        </p:txBody>
      </p:sp>
      <p:grpSp>
        <p:nvGrpSpPr>
          <p:cNvPr id="28681" name="Grupo 6"/>
          <p:cNvGrpSpPr>
            <a:grpSpLocks/>
          </p:cNvGrpSpPr>
          <p:nvPr/>
        </p:nvGrpSpPr>
        <p:grpSpPr bwMode="auto">
          <a:xfrm>
            <a:off x="-211138" y="979488"/>
            <a:ext cx="1677988" cy="903287"/>
            <a:chOff x="3402279" y="534390"/>
            <a:chExt cx="1656609" cy="762987"/>
          </a:xfrm>
        </p:grpSpPr>
        <p:graphicFrame>
          <p:nvGraphicFramePr>
            <p:cNvPr id="56" name="Gráfico 55"/>
            <p:cNvGraphicFramePr>
              <a:graphicFrameLocks/>
            </p:cNvGraphicFramePr>
            <p:nvPr/>
          </p:nvGraphicFramePr>
          <p:xfrm>
            <a:off x="3402279" y="534390"/>
            <a:ext cx="1656609" cy="762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8683" name="CaixaDeTexto 9"/>
            <p:cNvSpPr txBox="1">
              <a:spLocks noChangeArrowheads="1"/>
            </p:cNvSpPr>
            <p:nvPr/>
          </p:nvSpPr>
          <p:spPr bwMode="auto">
            <a:xfrm>
              <a:off x="4251623" y="678195"/>
              <a:ext cx="210107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None/>
              </a:pPr>
              <a:r>
                <a:rPr lang="pt-BR" sz="1200" smtClean="0">
                  <a:solidFill>
                    <a:srgbClr val="FFFFFF"/>
                  </a:solidFill>
                  <a:cs typeface="+mn-cs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2625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P – </a:t>
            </a:r>
            <a:r>
              <a:rPr lang="pt-BR" sz="2800" kern="1200" dirty="0" err="1" smtClean="0">
                <a:solidFill>
                  <a:schemeClr val="tx1"/>
                </a:solidFill>
                <a:ea typeface="ＭＳ Ｐゴシック" pitchFamily="34" charset="-128"/>
              </a:rPr>
              <a:t>Plan</a:t>
            </a: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 (Planejar)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29699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9700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1" name="Retângulo de cantos arredondados 20"/>
          <p:cNvSpPr/>
          <p:nvPr/>
        </p:nvSpPr>
        <p:spPr>
          <a:xfrm>
            <a:off x="1166813" y="1087438"/>
            <a:ext cx="7137400" cy="61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3º Passo – Analisar o Processo</a:t>
            </a:r>
          </a:p>
        </p:txBody>
      </p:sp>
      <p:grpSp>
        <p:nvGrpSpPr>
          <p:cNvPr id="29702" name="Grupo 6"/>
          <p:cNvGrpSpPr>
            <a:grpSpLocks/>
          </p:cNvGrpSpPr>
          <p:nvPr/>
        </p:nvGrpSpPr>
        <p:grpSpPr bwMode="auto">
          <a:xfrm>
            <a:off x="-211138" y="979488"/>
            <a:ext cx="1677988" cy="903287"/>
            <a:chOff x="3402279" y="534390"/>
            <a:chExt cx="1656609" cy="762987"/>
          </a:xfrm>
        </p:grpSpPr>
        <p:graphicFrame>
          <p:nvGraphicFramePr>
            <p:cNvPr id="56" name="Gráfico 55"/>
            <p:cNvGraphicFramePr>
              <a:graphicFrameLocks/>
            </p:cNvGraphicFramePr>
            <p:nvPr/>
          </p:nvGraphicFramePr>
          <p:xfrm>
            <a:off x="3402279" y="534390"/>
            <a:ext cx="1656609" cy="762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9710" name="CaixaDeTexto 9"/>
            <p:cNvSpPr txBox="1">
              <a:spLocks noChangeArrowheads="1"/>
            </p:cNvSpPr>
            <p:nvPr/>
          </p:nvSpPr>
          <p:spPr bwMode="auto">
            <a:xfrm>
              <a:off x="4251623" y="678195"/>
              <a:ext cx="210107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None/>
              </a:pPr>
              <a:r>
                <a:rPr lang="pt-BR" sz="1200" smtClean="0">
                  <a:solidFill>
                    <a:srgbClr val="FFFFFF"/>
                  </a:solidFill>
                  <a:cs typeface="+mn-cs"/>
                </a:rPr>
                <a:t>P</a:t>
              </a:r>
            </a:p>
          </p:txBody>
        </p:sp>
      </p:grpSp>
      <p:sp>
        <p:nvSpPr>
          <p:cNvPr id="12" name="Retângulo 11"/>
          <p:cNvSpPr/>
          <p:nvPr/>
        </p:nvSpPr>
        <p:spPr bwMode="auto">
          <a:xfrm>
            <a:off x="520700" y="3524250"/>
            <a:ext cx="1117600" cy="16827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tabLst>
                <a:tab pos="0" algn="l"/>
              </a:tabLst>
              <a:defRPr/>
            </a:pPr>
            <a:endParaRPr lang="pt-BR" sz="2400" b="1" dirty="0">
              <a:solidFill>
                <a:srgbClr val="000000"/>
              </a:solidFill>
            </a:endParaRPr>
          </a:p>
        </p:txBody>
      </p:sp>
      <p:sp>
        <p:nvSpPr>
          <p:cNvPr id="29704" name="CaixaDeTexto 13"/>
          <p:cNvSpPr txBox="1">
            <a:spLocks noChangeArrowheads="1"/>
          </p:cNvSpPr>
          <p:nvPr/>
        </p:nvSpPr>
        <p:spPr bwMode="auto">
          <a:xfrm>
            <a:off x="606425" y="5700713"/>
            <a:ext cx="184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endParaRPr lang="pt-BR" sz="2400" smtClean="0">
              <a:cs typeface="+mn-cs"/>
            </a:endParaRPr>
          </a:p>
        </p:txBody>
      </p:sp>
      <p:sp>
        <p:nvSpPr>
          <p:cNvPr id="29705" name="CaixaDeTexto 15"/>
          <p:cNvSpPr txBox="1">
            <a:spLocks noChangeArrowheads="1"/>
          </p:cNvSpPr>
          <p:nvPr/>
        </p:nvSpPr>
        <p:spPr bwMode="auto">
          <a:xfrm>
            <a:off x="474663" y="4172669"/>
            <a:ext cx="788511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dirty="0" smtClean="0">
                <a:solidFill>
                  <a:srgbClr val="333399"/>
                </a:solidFill>
                <a:cs typeface="+mn-cs"/>
              </a:rPr>
              <a:t>Objetivo da ferramenta: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b="0" dirty="0" smtClean="0">
                <a:solidFill>
                  <a:srgbClr val="333399"/>
                </a:solidFill>
                <a:cs typeface="+mn-cs"/>
              </a:rPr>
              <a:t>Coletar e organizar </a:t>
            </a:r>
            <a:r>
              <a:rPr lang="pt-BR" b="0" dirty="0" err="1" smtClean="0">
                <a:solidFill>
                  <a:srgbClr val="333399"/>
                </a:solidFill>
                <a:cs typeface="+mn-cs"/>
              </a:rPr>
              <a:t>idéias</a:t>
            </a:r>
            <a:r>
              <a:rPr lang="pt-BR" b="0" dirty="0" smtClean="0">
                <a:solidFill>
                  <a:srgbClr val="333399"/>
                </a:solidFill>
                <a:cs typeface="+mn-cs"/>
              </a:rPr>
              <a:t> de todos os participantes de um grupo de trabalho, sem crítica ou julgamentos.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dirty="0" smtClean="0">
                <a:solidFill>
                  <a:srgbClr val="333399"/>
                </a:solidFill>
                <a:cs typeface="+mn-cs"/>
              </a:rPr>
              <a:t>Resultado: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b="0" dirty="0" smtClean="0">
                <a:solidFill>
                  <a:srgbClr val="333399"/>
                </a:solidFill>
                <a:cs typeface="+mn-cs"/>
              </a:rPr>
              <a:t>Se bem aplicada, a ferramenta nos ajuda a identificar as possíveis causas utilizando em grande parte o conhecimento dos participantes sobre o assunto.</a:t>
            </a:r>
          </a:p>
        </p:txBody>
      </p:sp>
      <p:sp>
        <p:nvSpPr>
          <p:cNvPr id="29706" name="Retângulo 21"/>
          <p:cNvSpPr>
            <a:spLocks noChangeArrowheads="1"/>
          </p:cNvSpPr>
          <p:nvPr/>
        </p:nvSpPr>
        <p:spPr bwMode="auto">
          <a:xfrm>
            <a:off x="531813" y="1933575"/>
            <a:ext cx="21939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800" b="1" smtClean="0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Brainstorming</a:t>
            </a:r>
          </a:p>
        </p:txBody>
      </p:sp>
      <p:sp>
        <p:nvSpPr>
          <p:cNvPr id="16" name="Retângulo 15"/>
          <p:cNvSpPr/>
          <p:nvPr/>
        </p:nvSpPr>
        <p:spPr bwMode="auto">
          <a:xfrm>
            <a:off x="558800" y="2493963"/>
            <a:ext cx="1531938" cy="14287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tabLst>
                <a:tab pos="0" algn="l"/>
              </a:tabLst>
              <a:defRPr/>
            </a:pPr>
            <a:endParaRPr lang="pt-BR" sz="2400" b="1" dirty="0">
              <a:solidFill>
                <a:srgbClr val="000000"/>
              </a:solidFill>
            </a:endParaRPr>
          </a:p>
        </p:txBody>
      </p:sp>
      <p:pic>
        <p:nvPicPr>
          <p:cNvPr id="29708" name="Imagem 17" descr="reuniao-do-circulo-thumb585453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988840"/>
            <a:ext cx="3159125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805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P – </a:t>
            </a:r>
            <a:r>
              <a:rPr lang="pt-BR" sz="2800" kern="1200" dirty="0" err="1" smtClean="0">
                <a:solidFill>
                  <a:schemeClr val="tx1"/>
                </a:solidFill>
                <a:ea typeface="ＭＳ Ｐゴシック" pitchFamily="34" charset="-128"/>
              </a:rPr>
              <a:t>Plan</a:t>
            </a: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 (Planejar)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30723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0724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1" name="Retângulo de cantos arredondados 20"/>
          <p:cNvSpPr/>
          <p:nvPr/>
        </p:nvSpPr>
        <p:spPr>
          <a:xfrm>
            <a:off x="1166813" y="1087438"/>
            <a:ext cx="7137400" cy="61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3º Passo – Analisar o Processo</a:t>
            </a:r>
          </a:p>
        </p:txBody>
      </p:sp>
      <p:grpSp>
        <p:nvGrpSpPr>
          <p:cNvPr id="30726" name="Grupo 6"/>
          <p:cNvGrpSpPr>
            <a:grpSpLocks/>
          </p:cNvGrpSpPr>
          <p:nvPr/>
        </p:nvGrpSpPr>
        <p:grpSpPr bwMode="auto">
          <a:xfrm>
            <a:off x="-211138" y="979488"/>
            <a:ext cx="1677988" cy="903287"/>
            <a:chOff x="3402279" y="534390"/>
            <a:chExt cx="1656609" cy="762987"/>
          </a:xfrm>
        </p:grpSpPr>
        <p:graphicFrame>
          <p:nvGraphicFramePr>
            <p:cNvPr id="56" name="Gráfico 55"/>
            <p:cNvGraphicFramePr>
              <a:graphicFrameLocks/>
            </p:cNvGraphicFramePr>
            <p:nvPr/>
          </p:nvGraphicFramePr>
          <p:xfrm>
            <a:off x="3402279" y="534390"/>
            <a:ext cx="1656609" cy="762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733" name="CaixaDeTexto 9"/>
            <p:cNvSpPr txBox="1">
              <a:spLocks noChangeArrowheads="1"/>
            </p:cNvSpPr>
            <p:nvPr/>
          </p:nvSpPr>
          <p:spPr bwMode="auto">
            <a:xfrm>
              <a:off x="4251623" y="678195"/>
              <a:ext cx="210107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None/>
              </a:pPr>
              <a:r>
                <a:rPr lang="pt-BR" sz="1200" smtClean="0">
                  <a:solidFill>
                    <a:srgbClr val="FFFFFF"/>
                  </a:solidFill>
                  <a:cs typeface="+mn-cs"/>
                </a:rPr>
                <a:t>P</a:t>
              </a:r>
            </a:p>
          </p:txBody>
        </p:sp>
      </p:grpSp>
      <p:sp>
        <p:nvSpPr>
          <p:cNvPr id="12" name="Retângulo 11"/>
          <p:cNvSpPr/>
          <p:nvPr/>
        </p:nvSpPr>
        <p:spPr bwMode="auto">
          <a:xfrm>
            <a:off x="520700" y="3524250"/>
            <a:ext cx="1117600" cy="16827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tabLst>
                <a:tab pos="0" algn="l"/>
              </a:tabLst>
              <a:defRPr/>
            </a:pPr>
            <a:endParaRPr lang="pt-BR" sz="2400" b="1" dirty="0">
              <a:solidFill>
                <a:srgbClr val="000000"/>
              </a:solidFill>
            </a:endParaRPr>
          </a:p>
        </p:txBody>
      </p:sp>
      <p:sp>
        <p:nvSpPr>
          <p:cNvPr id="30728" name="Retângulo 21"/>
          <p:cNvSpPr>
            <a:spLocks noChangeArrowheads="1"/>
          </p:cNvSpPr>
          <p:nvPr/>
        </p:nvSpPr>
        <p:spPr bwMode="auto">
          <a:xfrm>
            <a:off x="531813" y="1933575"/>
            <a:ext cx="457676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smtClean="0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Diagrama Causa e Efeito (Espinha de Peixe)</a:t>
            </a:r>
          </a:p>
        </p:txBody>
      </p:sp>
      <p:sp>
        <p:nvSpPr>
          <p:cNvPr id="16" name="Retângulo 15"/>
          <p:cNvSpPr/>
          <p:nvPr/>
        </p:nvSpPr>
        <p:spPr bwMode="auto">
          <a:xfrm>
            <a:off x="558800" y="2493963"/>
            <a:ext cx="1531938" cy="14287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tabLst>
                <a:tab pos="0" algn="l"/>
              </a:tabLst>
              <a:defRPr/>
            </a:pPr>
            <a:endParaRPr lang="pt-BR" sz="2400" b="1" dirty="0">
              <a:solidFill>
                <a:srgbClr val="000000"/>
              </a:solidFill>
            </a:endParaRPr>
          </a:p>
        </p:txBody>
      </p:sp>
      <p:pic>
        <p:nvPicPr>
          <p:cNvPr id="30730" name="Imagem 14" descr="200902230510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2232025"/>
            <a:ext cx="5646738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CaixaDeTexto 15"/>
          <p:cNvSpPr txBox="1">
            <a:spLocks noChangeArrowheads="1"/>
          </p:cNvSpPr>
          <p:nvPr/>
        </p:nvSpPr>
        <p:spPr bwMode="auto">
          <a:xfrm>
            <a:off x="450850" y="4596085"/>
            <a:ext cx="788511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dirty="0" smtClean="0">
                <a:solidFill>
                  <a:srgbClr val="333399"/>
                </a:solidFill>
                <a:cs typeface="+mn-cs"/>
              </a:rPr>
              <a:t>Objetivo da ferramenta: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b="0" dirty="0" smtClean="0">
                <a:solidFill>
                  <a:srgbClr val="333399"/>
                </a:solidFill>
                <a:cs typeface="+mn-cs"/>
              </a:rPr>
              <a:t>Identificar as possíveis causas que impactam no problema.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dirty="0" smtClean="0">
                <a:solidFill>
                  <a:srgbClr val="333399"/>
                </a:solidFill>
                <a:cs typeface="+mn-cs"/>
              </a:rPr>
              <a:t>Resultado: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b="0" dirty="0" smtClean="0">
                <a:solidFill>
                  <a:srgbClr val="333399"/>
                </a:solidFill>
                <a:cs typeface="+mn-cs"/>
              </a:rPr>
              <a:t>Se bem aplicada, a ferramenta nos ajuda a identificar as possíveis causas e onde essas causas estão sendo geradas no processo.</a:t>
            </a:r>
          </a:p>
        </p:txBody>
      </p:sp>
    </p:spTree>
    <p:extLst>
      <p:ext uri="{BB962C8B-B14F-4D97-AF65-F5344CB8AC3E}">
        <p14:creationId xmlns:p14="http://schemas.microsoft.com/office/powerpoint/2010/main" val="394743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P – </a:t>
            </a:r>
            <a:r>
              <a:rPr lang="pt-BR" sz="2800" kern="1200" dirty="0" err="1" smtClean="0">
                <a:solidFill>
                  <a:schemeClr val="tx1"/>
                </a:solidFill>
                <a:ea typeface="ＭＳ Ｐゴシック" pitchFamily="34" charset="-128"/>
              </a:rPr>
              <a:t>Plan</a:t>
            </a: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 (Planejar)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31747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1748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1" name="Retângulo de cantos arredondados 20"/>
          <p:cNvSpPr/>
          <p:nvPr/>
        </p:nvSpPr>
        <p:spPr>
          <a:xfrm>
            <a:off x="1166813" y="1087438"/>
            <a:ext cx="7137400" cy="61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3º Passo – Analisar o Processo</a:t>
            </a:r>
          </a:p>
        </p:txBody>
      </p:sp>
      <p:grpSp>
        <p:nvGrpSpPr>
          <p:cNvPr id="31750" name="Grupo 6"/>
          <p:cNvGrpSpPr>
            <a:grpSpLocks/>
          </p:cNvGrpSpPr>
          <p:nvPr/>
        </p:nvGrpSpPr>
        <p:grpSpPr bwMode="auto">
          <a:xfrm>
            <a:off x="-211138" y="979488"/>
            <a:ext cx="1677988" cy="903287"/>
            <a:chOff x="3402279" y="534390"/>
            <a:chExt cx="1656609" cy="762987"/>
          </a:xfrm>
        </p:grpSpPr>
        <p:graphicFrame>
          <p:nvGraphicFramePr>
            <p:cNvPr id="56" name="Gráfico 55"/>
            <p:cNvGraphicFramePr>
              <a:graphicFrameLocks/>
            </p:cNvGraphicFramePr>
            <p:nvPr/>
          </p:nvGraphicFramePr>
          <p:xfrm>
            <a:off x="3402279" y="534390"/>
            <a:ext cx="1656609" cy="762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1770" name="CaixaDeTexto 9"/>
            <p:cNvSpPr txBox="1">
              <a:spLocks noChangeArrowheads="1"/>
            </p:cNvSpPr>
            <p:nvPr/>
          </p:nvSpPr>
          <p:spPr bwMode="auto">
            <a:xfrm>
              <a:off x="4251623" y="678195"/>
              <a:ext cx="210107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None/>
              </a:pPr>
              <a:r>
                <a:rPr lang="pt-BR" sz="1200" smtClean="0">
                  <a:solidFill>
                    <a:srgbClr val="FFFFFF"/>
                  </a:solidFill>
                  <a:cs typeface="+mn-cs"/>
                </a:rPr>
                <a:t>P</a:t>
              </a:r>
            </a:p>
          </p:txBody>
        </p:sp>
      </p:grpSp>
      <p:sp>
        <p:nvSpPr>
          <p:cNvPr id="12" name="Retângulo 11"/>
          <p:cNvSpPr/>
          <p:nvPr/>
        </p:nvSpPr>
        <p:spPr bwMode="auto">
          <a:xfrm>
            <a:off x="520700" y="3524250"/>
            <a:ext cx="1117600" cy="16827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tabLst>
                <a:tab pos="0" algn="l"/>
              </a:tabLst>
              <a:defRPr/>
            </a:pPr>
            <a:endParaRPr lang="pt-BR" sz="2400" b="1" dirty="0">
              <a:solidFill>
                <a:srgbClr val="000000"/>
              </a:solidFill>
            </a:endParaRPr>
          </a:p>
        </p:txBody>
      </p:sp>
      <p:sp>
        <p:nvSpPr>
          <p:cNvPr id="31752" name="Retângulo 21"/>
          <p:cNvSpPr>
            <a:spLocks noChangeArrowheads="1"/>
          </p:cNvSpPr>
          <p:nvPr/>
        </p:nvSpPr>
        <p:spPr bwMode="auto">
          <a:xfrm>
            <a:off x="531813" y="1933575"/>
            <a:ext cx="25447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smtClean="0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Priorização das Causas</a:t>
            </a:r>
          </a:p>
        </p:txBody>
      </p:sp>
      <p:sp>
        <p:nvSpPr>
          <p:cNvPr id="16" name="Retângulo 15"/>
          <p:cNvSpPr/>
          <p:nvPr/>
        </p:nvSpPr>
        <p:spPr bwMode="auto">
          <a:xfrm>
            <a:off x="558800" y="2493963"/>
            <a:ext cx="1531938" cy="14287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tabLst>
                <a:tab pos="0" algn="l"/>
              </a:tabLst>
              <a:defRPr/>
            </a:pPr>
            <a:endParaRPr lang="pt-BR" sz="2400" b="1" dirty="0">
              <a:solidFill>
                <a:srgbClr val="000000"/>
              </a:solidFill>
            </a:endParaRPr>
          </a:p>
        </p:txBody>
      </p:sp>
      <p:sp>
        <p:nvSpPr>
          <p:cNvPr id="31754" name="Text Box 3078"/>
          <p:cNvSpPr txBox="1">
            <a:spLocks noChangeArrowheads="1"/>
          </p:cNvSpPr>
          <p:nvPr/>
        </p:nvSpPr>
        <p:spPr bwMode="auto">
          <a:xfrm>
            <a:off x="727075" y="2709863"/>
            <a:ext cx="77343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en-US" sz="2000" smtClean="0">
                <a:solidFill>
                  <a:srgbClr val="333399"/>
                </a:solidFill>
                <a:latin typeface="Tahoma" pitchFamily="34" charset="0"/>
                <a:cs typeface="+mn-cs"/>
              </a:rPr>
              <a:t>Quais são as causas que devem ser atacadas de imediato? </a:t>
            </a:r>
            <a:endParaRPr lang="pt-PT" sz="2000" smtClean="0">
              <a:solidFill>
                <a:srgbClr val="333399"/>
              </a:solidFill>
              <a:latin typeface="Tahoma" pitchFamily="34" charset="0"/>
              <a:cs typeface="+mn-cs"/>
            </a:endParaRPr>
          </a:p>
        </p:txBody>
      </p:sp>
      <p:graphicFrame>
        <p:nvGraphicFramePr>
          <p:cNvPr id="17" name="Group 3100"/>
          <p:cNvGraphicFramePr>
            <a:graphicFrameLocks noGrp="1"/>
          </p:cNvGraphicFramePr>
          <p:nvPr/>
        </p:nvGraphicFramePr>
        <p:xfrm>
          <a:off x="1476375" y="3494088"/>
          <a:ext cx="6408738" cy="2474913"/>
        </p:xfrm>
        <a:graphic>
          <a:graphicData uri="http://schemas.openxmlformats.org/drawingml/2006/table">
            <a:tbl>
              <a:tblPr/>
              <a:tblGrid>
                <a:gridCol w="6408738"/>
              </a:tblGrid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Causas Priorizadas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445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P – </a:t>
            </a:r>
            <a:r>
              <a:rPr lang="pt-BR" sz="2800" kern="1200" dirty="0" err="1" smtClean="0">
                <a:solidFill>
                  <a:schemeClr val="tx1"/>
                </a:solidFill>
                <a:ea typeface="ＭＳ Ｐゴシック" pitchFamily="34" charset="-128"/>
              </a:rPr>
              <a:t>Plan</a:t>
            </a: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 (Planejar)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32771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2772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1" name="Retângulo de cantos arredondados 20"/>
          <p:cNvSpPr/>
          <p:nvPr/>
        </p:nvSpPr>
        <p:spPr>
          <a:xfrm>
            <a:off x="1166813" y="1087438"/>
            <a:ext cx="7137400" cy="61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4º Passo – Elaborar Plano de Ação</a:t>
            </a:r>
          </a:p>
        </p:txBody>
      </p:sp>
      <p:grpSp>
        <p:nvGrpSpPr>
          <p:cNvPr id="32774" name="Grupo 6"/>
          <p:cNvGrpSpPr>
            <a:grpSpLocks/>
          </p:cNvGrpSpPr>
          <p:nvPr/>
        </p:nvGrpSpPr>
        <p:grpSpPr bwMode="auto">
          <a:xfrm>
            <a:off x="-211138" y="979488"/>
            <a:ext cx="1677988" cy="903287"/>
            <a:chOff x="3402279" y="534390"/>
            <a:chExt cx="1656609" cy="762987"/>
          </a:xfrm>
        </p:grpSpPr>
        <p:graphicFrame>
          <p:nvGraphicFramePr>
            <p:cNvPr id="56" name="Gráfico 55"/>
            <p:cNvGraphicFramePr>
              <a:graphicFrameLocks/>
            </p:cNvGraphicFramePr>
            <p:nvPr/>
          </p:nvGraphicFramePr>
          <p:xfrm>
            <a:off x="3402279" y="534390"/>
            <a:ext cx="1656609" cy="762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2783" name="CaixaDeTexto 9"/>
            <p:cNvSpPr txBox="1">
              <a:spLocks noChangeArrowheads="1"/>
            </p:cNvSpPr>
            <p:nvPr/>
          </p:nvSpPr>
          <p:spPr bwMode="auto">
            <a:xfrm>
              <a:off x="4251623" y="678195"/>
              <a:ext cx="210107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None/>
              </a:pPr>
              <a:r>
                <a:rPr lang="pt-BR" sz="1200" smtClean="0">
                  <a:solidFill>
                    <a:srgbClr val="FFFFFF"/>
                  </a:solidFill>
                  <a:cs typeface="+mn-cs"/>
                </a:rPr>
                <a:t>P</a:t>
              </a:r>
            </a:p>
          </p:txBody>
        </p:sp>
      </p:grpSp>
      <p:sp>
        <p:nvSpPr>
          <p:cNvPr id="12" name="Retângulo 11"/>
          <p:cNvSpPr/>
          <p:nvPr/>
        </p:nvSpPr>
        <p:spPr bwMode="auto">
          <a:xfrm>
            <a:off x="520700" y="3524250"/>
            <a:ext cx="1117600" cy="16827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tabLst>
                <a:tab pos="0" algn="l"/>
              </a:tabLst>
              <a:defRPr/>
            </a:pPr>
            <a:endParaRPr lang="pt-BR" sz="2400" b="1" dirty="0">
              <a:solidFill>
                <a:srgbClr val="000000"/>
              </a:solidFill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558800" y="2493963"/>
            <a:ext cx="1531938" cy="14287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tabLst>
                <a:tab pos="0" algn="l"/>
              </a:tabLst>
              <a:defRPr/>
            </a:pPr>
            <a:endParaRPr lang="pt-BR" sz="2400" b="1" dirty="0">
              <a:solidFill>
                <a:srgbClr val="000000"/>
              </a:solidFill>
            </a:endParaRPr>
          </a:p>
        </p:txBody>
      </p:sp>
      <p:sp>
        <p:nvSpPr>
          <p:cNvPr id="32777" name="Text Box 29"/>
          <p:cNvSpPr txBox="1">
            <a:spLocks noChangeArrowheads="1"/>
          </p:cNvSpPr>
          <p:nvPr/>
        </p:nvSpPr>
        <p:spPr bwMode="auto">
          <a:xfrm>
            <a:off x="347663" y="1772816"/>
            <a:ext cx="84359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dirty="0" smtClean="0">
                <a:solidFill>
                  <a:srgbClr val="333399"/>
                </a:solidFill>
                <a:cs typeface="+mn-cs"/>
              </a:rPr>
              <a:t>Pa</a:t>
            </a:r>
            <a:r>
              <a:rPr lang="pt-BR" dirty="0" smtClean="0">
                <a:solidFill>
                  <a:srgbClr val="333399"/>
                </a:solidFill>
                <a:cs typeface="+mn-cs"/>
              </a:rPr>
              <a:t>ra todos os potenciais de melhoria identificados nas análises, devem ser propostas ações que os viabilizem</a:t>
            </a:r>
            <a:r>
              <a:rPr lang="pt-BR" sz="2000" dirty="0" smtClean="0">
                <a:solidFill>
                  <a:srgbClr val="333399"/>
                </a:solidFill>
                <a:cs typeface="+mn-cs"/>
              </a:rPr>
              <a:t>.</a:t>
            </a:r>
          </a:p>
        </p:txBody>
      </p:sp>
      <p:pic>
        <p:nvPicPr>
          <p:cNvPr id="327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2420888"/>
            <a:ext cx="5724525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  <p:pic>
        <p:nvPicPr>
          <p:cNvPr id="3277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509120"/>
            <a:ext cx="3255963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  <p:sp>
        <p:nvSpPr>
          <p:cNvPr id="32780" name="Retângulo 3"/>
          <p:cNvSpPr>
            <a:spLocks noChangeArrowheads="1"/>
          </p:cNvSpPr>
          <p:nvPr/>
        </p:nvSpPr>
        <p:spPr bwMode="auto">
          <a:xfrm>
            <a:off x="6302375" y="4786908"/>
            <a:ext cx="1644650" cy="15224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Ø"/>
            </a:pPr>
            <a:r>
              <a:rPr lang="pt-BR" sz="1300" b="1" dirty="0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O que será feito</a:t>
            </a:r>
          </a:p>
          <a:p>
            <a:pPr marL="285750" indent="-28575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Ø"/>
            </a:pPr>
            <a:r>
              <a:rPr lang="pt-BR" sz="1300" b="1" dirty="0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Como será feito</a:t>
            </a:r>
          </a:p>
          <a:p>
            <a:pPr marL="285750" indent="-28575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Ø"/>
            </a:pPr>
            <a:r>
              <a:rPr lang="pt-BR" sz="1300" b="1" dirty="0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Quem irá fazer</a:t>
            </a:r>
          </a:p>
          <a:p>
            <a:pPr marL="285750" indent="-28575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Ø"/>
            </a:pPr>
            <a:r>
              <a:rPr lang="pt-BR" sz="1300" b="1" dirty="0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Quando será feito.</a:t>
            </a:r>
          </a:p>
        </p:txBody>
      </p:sp>
      <p:sp>
        <p:nvSpPr>
          <p:cNvPr id="32781" name="Seta para a direita 84"/>
          <p:cNvSpPr>
            <a:spLocks noChangeArrowheads="1"/>
          </p:cNvSpPr>
          <p:nvPr/>
        </p:nvSpPr>
        <p:spPr bwMode="auto">
          <a:xfrm>
            <a:off x="5716588" y="5301208"/>
            <a:ext cx="515937" cy="396875"/>
          </a:xfrm>
          <a:prstGeom prst="rightArrow">
            <a:avLst>
              <a:gd name="adj1" fmla="val 50000"/>
              <a:gd name="adj2" fmla="val 50026"/>
            </a:avLst>
          </a:prstGeom>
          <a:solidFill>
            <a:srgbClr val="0F9D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endParaRPr lang="pt-BR" sz="2000" smtClean="0">
              <a:solidFill>
                <a:srgbClr val="333399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713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P – </a:t>
            </a:r>
            <a:r>
              <a:rPr lang="pt-BR" sz="2800" kern="1200" dirty="0" err="1" smtClean="0">
                <a:solidFill>
                  <a:schemeClr val="tx1"/>
                </a:solidFill>
                <a:ea typeface="ＭＳ Ｐゴシック" pitchFamily="34" charset="-128"/>
              </a:rPr>
              <a:t>Plan</a:t>
            </a: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 (Planejar)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33795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3796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1" name="Retângulo de cantos arredondados 20"/>
          <p:cNvSpPr/>
          <p:nvPr/>
        </p:nvSpPr>
        <p:spPr>
          <a:xfrm>
            <a:off x="1166813" y="1087438"/>
            <a:ext cx="7137400" cy="61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4º Passo – Elaborar Plano de Ação</a:t>
            </a:r>
          </a:p>
        </p:txBody>
      </p:sp>
      <p:grpSp>
        <p:nvGrpSpPr>
          <p:cNvPr id="33798" name="Grupo 6"/>
          <p:cNvGrpSpPr>
            <a:grpSpLocks/>
          </p:cNvGrpSpPr>
          <p:nvPr/>
        </p:nvGrpSpPr>
        <p:grpSpPr bwMode="auto">
          <a:xfrm>
            <a:off x="-211138" y="979488"/>
            <a:ext cx="1677988" cy="903287"/>
            <a:chOff x="3402279" y="534390"/>
            <a:chExt cx="1656609" cy="762987"/>
          </a:xfrm>
        </p:grpSpPr>
        <p:graphicFrame>
          <p:nvGraphicFramePr>
            <p:cNvPr id="56" name="Gráfico 55"/>
            <p:cNvGraphicFramePr>
              <a:graphicFrameLocks/>
            </p:cNvGraphicFramePr>
            <p:nvPr/>
          </p:nvGraphicFramePr>
          <p:xfrm>
            <a:off x="3402279" y="534390"/>
            <a:ext cx="1656609" cy="762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3804" name="CaixaDeTexto 9"/>
            <p:cNvSpPr txBox="1">
              <a:spLocks noChangeArrowheads="1"/>
            </p:cNvSpPr>
            <p:nvPr/>
          </p:nvSpPr>
          <p:spPr bwMode="auto">
            <a:xfrm>
              <a:off x="4251623" y="678195"/>
              <a:ext cx="210107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None/>
              </a:pPr>
              <a:r>
                <a:rPr lang="pt-BR" sz="1200" smtClean="0">
                  <a:solidFill>
                    <a:srgbClr val="FFFFFF"/>
                  </a:solidFill>
                  <a:cs typeface="+mn-cs"/>
                </a:rPr>
                <a:t>P</a:t>
              </a:r>
            </a:p>
          </p:txBody>
        </p:sp>
      </p:grpSp>
      <p:sp>
        <p:nvSpPr>
          <p:cNvPr id="12" name="Retângulo 11"/>
          <p:cNvSpPr/>
          <p:nvPr/>
        </p:nvSpPr>
        <p:spPr bwMode="auto">
          <a:xfrm>
            <a:off x="520700" y="3524250"/>
            <a:ext cx="1117600" cy="16827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tabLst>
                <a:tab pos="0" algn="l"/>
              </a:tabLst>
              <a:defRPr/>
            </a:pPr>
            <a:endParaRPr lang="pt-BR" sz="2400" b="1" dirty="0">
              <a:solidFill>
                <a:srgbClr val="000000"/>
              </a:solidFill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558800" y="2493963"/>
            <a:ext cx="1531938" cy="14287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tabLst>
                <a:tab pos="0" algn="l"/>
              </a:tabLst>
              <a:defRPr/>
            </a:pPr>
            <a:endParaRPr lang="pt-BR" sz="2400" b="1" dirty="0">
              <a:solidFill>
                <a:srgbClr val="000000"/>
              </a:solidFill>
            </a:endParaRP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347663" y="1979613"/>
            <a:ext cx="843597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/>
          <a:p>
            <a:pPr algn="ctr" eaLnBrk="0" hangingPunct="0">
              <a:buFont typeface="Symbol" pitchFamily="18" charset="2"/>
              <a:buNone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As contramedidas para atacar as</a:t>
            </a:r>
            <a:r>
              <a:rPr lang="pt-BR" sz="2000" b="1" dirty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pt-BR" sz="2000" b="1" dirty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causas fundamentais priorizadas</a:t>
            </a:r>
            <a:r>
              <a:rPr lang="pt-BR" sz="2000" b="1" dirty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pt-BR" sz="2000" dirty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vão compor o</a:t>
            </a:r>
            <a:r>
              <a:rPr lang="pt-BR" sz="2000" b="1" dirty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pt-BR" sz="2000" b="1" dirty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plano de ação</a:t>
            </a:r>
            <a:r>
              <a:rPr lang="pt-BR" sz="2000" b="1" dirty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.</a:t>
            </a:r>
          </a:p>
        </p:txBody>
      </p:sp>
      <p:pic>
        <p:nvPicPr>
          <p:cNvPr id="338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35" y="2346027"/>
            <a:ext cx="6823025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283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kern="1200" dirty="0">
                <a:solidFill>
                  <a:schemeClr val="tx1"/>
                </a:solidFill>
                <a:ea typeface="ＭＳ Ｐゴシック" pitchFamily="34" charset="-128"/>
              </a:rPr>
              <a:t>D</a:t>
            </a: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 – Do (Fazer)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34819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4820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1" name="Retângulo de cantos arredondados 20"/>
          <p:cNvSpPr/>
          <p:nvPr/>
        </p:nvSpPr>
        <p:spPr>
          <a:xfrm>
            <a:off x="1166813" y="1087438"/>
            <a:ext cx="7137400" cy="615950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IMPLEMENTAR OS PLANOS ELABORADOS</a:t>
            </a:r>
          </a:p>
        </p:txBody>
      </p:sp>
      <p:sp>
        <p:nvSpPr>
          <p:cNvPr id="12" name="Retângulo 11"/>
          <p:cNvSpPr/>
          <p:nvPr/>
        </p:nvSpPr>
        <p:spPr bwMode="auto">
          <a:xfrm>
            <a:off x="520700" y="3524250"/>
            <a:ext cx="1117600" cy="16827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tabLst>
                <a:tab pos="0" algn="l"/>
              </a:tabLst>
              <a:defRPr/>
            </a:pPr>
            <a:endParaRPr lang="pt-BR" sz="2400" b="1" dirty="0">
              <a:solidFill>
                <a:srgbClr val="000000"/>
              </a:solidFill>
            </a:endParaRPr>
          </a:p>
        </p:txBody>
      </p:sp>
      <p:sp>
        <p:nvSpPr>
          <p:cNvPr id="34823" name="Text Box 29"/>
          <p:cNvSpPr txBox="1">
            <a:spLocks noChangeArrowheads="1"/>
          </p:cNvSpPr>
          <p:nvPr/>
        </p:nvSpPr>
        <p:spPr bwMode="auto">
          <a:xfrm>
            <a:off x="347663" y="1979613"/>
            <a:ext cx="84359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dirty="0" smtClean="0">
                <a:solidFill>
                  <a:srgbClr val="333399"/>
                </a:solidFill>
                <a:cs typeface="+mn-cs"/>
              </a:rPr>
              <a:t>É a etapa de treinamento dos colaboradores e execução dos planos de ação desenvolvidos durante o planejamento.</a:t>
            </a:r>
          </a:p>
        </p:txBody>
      </p:sp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817563"/>
            <a:ext cx="998537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  <p:sp>
        <p:nvSpPr>
          <p:cNvPr id="34825" name="Retângulo 1"/>
          <p:cNvSpPr>
            <a:spLocks noChangeArrowheads="1"/>
          </p:cNvSpPr>
          <p:nvPr/>
        </p:nvSpPr>
        <p:spPr bwMode="auto">
          <a:xfrm>
            <a:off x="757238" y="2974975"/>
            <a:ext cx="45720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ü"/>
            </a:pPr>
            <a:r>
              <a:rPr lang="pt-BR" b="1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Certifica que todos entendem e concordam com as medidas propostas; </a:t>
            </a:r>
          </a:p>
          <a:p>
            <a:pPr marL="285750" indent="-28575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ü"/>
            </a:pPr>
            <a:r>
              <a:rPr lang="pt-BR" b="1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Cria reuniões para acompanhamento da execução do plano de ação;</a:t>
            </a:r>
          </a:p>
          <a:p>
            <a:pPr marL="285750" indent="-28575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ü"/>
            </a:pPr>
            <a:r>
              <a:rPr lang="pt-BR" b="1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Verifica a real efetividade das ações que estão sendo executadas;</a:t>
            </a:r>
          </a:p>
          <a:p>
            <a:pPr marL="285750" indent="-28575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ü"/>
            </a:pPr>
            <a:r>
              <a:rPr lang="pt-BR" b="1" u="sng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Registra as datas de execução </a:t>
            </a:r>
            <a:r>
              <a:rPr lang="pt-BR" b="1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de todas as ações no plano de ação além de indicar como está o andamento no campo “</a:t>
            </a:r>
            <a:r>
              <a:rPr lang="pt-BR" b="1" u="sng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Comentários</a:t>
            </a:r>
            <a:r>
              <a:rPr lang="pt-BR" b="1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”.</a:t>
            </a:r>
            <a:endParaRPr lang="pt-BR" sz="1600" b="1" smtClean="0">
              <a:solidFill>
                <a:srgbClr val="333399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48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3524250"/>
            <a:ext cx="3529012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544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936625"/>
            <a:ext cx="118745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kern="1200" dirty="0">
                <a:solidFill>
                  <a:schemeClr val="tx1"/>
                </a:solidFill>
                <a:ea typeface="ＭＳ Ｐゴシック" pitchFamily="34" charset="-128"/>
              </a:rPr>
              <a:t>C</a:t>
            </a: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 – </a:t>
            </a:r>
            <a:r>
              <a:rPr lang="pt-BR" sz="2800" kern="1200" dirty="0" err="1" smtClean="0">
                <a:solidFill>
                  <a:schemeClr val="tx1"/>
                </a:solidFill>
                <a:ea typeface="ＭＳ Ｐゴシック" pitchFamily="34" charset="-128"/>
              </a:rPr>
              <a:t>Check</a:t>
            </a: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 (Checar)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35844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5845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1" name="Retângulo de cantos arredondados 20"/>
          <p:cNvSpPr/>
          <p:nvPr/>
        </p:nvSpPr>
        <p:spPr>
          <a:xfrm>
            <a:off x="1166813" y="1087438"/>
            <a:ext cx="7137400" cy="6159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333399"/>
                </a:solidFill>
              </a:rPr>
              <a:t>ACOMPANHAR OS RESULTADOS</a:t>
            </a:r>
          </a:p>
        </p:txBody>
      </p:sp>
      <p:sp>
        <p:nvSpPr>
          <p:cNvPr id="35847" name="Text Box 29"/>
          <p:cNvSpPr txBox="1">
            <a:spLocks noChangeArrowheads="1"/>
          </p:cNvSpPr>
          <p:nvPr/>
        </p:nvSpPr>
        <p:spPr bwMode="auto">
          <a:xfrm>
            <a:off x="347663" y="1979613"/>
            <a:ext cx="84359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dirty="0" smtClean="0">
                <a:solidFill>
                  <a:srgbClr val="333399"/>
                </a:solidFill>
                <a:cs typeface="+mn-cs"/>
              </a:rPr>
              <a:t>É a etapa de verificação dos resultados em relação às metas definidas na etapa de planejamento.</a:t>
            </a:r>
          </a:p>
        </p:txBody>
      </p:sp>
      <p:sp>
        <p:nvSpPr>
          <p:cNvPr id="35848" name="Retângulo 2"/>
          <p:cNvSpPr>
            <a:spLocks noChangeArrowheads="1"/>
          </p:cNvSpPr>
          <p:nvPr/>
        </p:nvSpPr>
        <p:spPr bwMode="auto">
          <a:xfrm>
            <a:off x="2286000" y="2881313"/>
            <a:ext cx="4572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ü"/>
            </a:pPr>
            <a:r>
              <a:rPr lang="pt-BR" b="1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Verifica se as ações executadas estão dando realmente resultado, para isso temos o gráfico de meta que nos ajuda a fazer essa comparação;</a:t>
            </a:r>
          </a:p>
          <a:p>
            <a:pPr marL="285750" indent="-28575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ü"/>
            </a:pPr>
            <a:r>
              <a:rPr lang="pt-BR" b="1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Verifica o andamento das ações pelo gráfico de Gestão do Plano de Ação (Gráfico de Pizza).</a:t>
            </a:r>
          </a:p>
        </p:txBody>
      </p:sp>
    </p:spTree>
    <p:extLst>
      <p:ext uri="{BB962C8B-B14F-4D97-AF65-F5344CB8AC3E}">
        <p14:creationId xmlns:p14="http://schemas.microsoft.com/office/powerpoint/2010/main" val="2917936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485033"/>
            <a:ext cx="8504238" cy="382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936625"/>
            <a:ext cx="118745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kern="1200" dirty="0">
                <a:solidFill>
                  <a:schemeClr val="tx1"/>
                </a:solidFill>
                <a:ea typeface="ＭＳ Ｐゴシック" pitchFamily="34" charset="-128"/>
              </a:rPr>
              <a:t>C</a:t>
            </a: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 – </a:t>
            </a:r>
            <a:r>
              <a:rPr lang="pt-BR" sz="2800" kern="1200" dirty="0" err="1" smtClean="0">
                <a:solidFill>
                  <a:schemeClr val="tx1"/>
                </a:solidFill>
                <a:ea typeface="ＭＳ Ｐゴシック" pitchFamily="34" charset="-128"/>
              </a:rPr>
              <a:t>Check</a:t>
            </a: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 (Checar)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36868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6869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1" name="Retângulo de cantos arredondados 20"/>
          <p:cNvSpPr/>
          <p:nvPr/>
        </p:nvSpPr>
        <p:spPr>
          <a:xfrm>
            <a:off x="1166813" y="1087438"/>
            <a:ext cx="7137400" cy="6159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333399"/>
                </a:solidFill>
              </a:rPr>
              <a:t>ACOMPANHAR OS RESULTADOS</a:t>
            </a:r>
          </a:p>
        </p:txBody>
      </p:sp>
      <p:sp>
        <p:nvSpPr>
          <p:cNvPr id="36872" name="CaixaDeTexto 9"/>
          <p:cNvSpPr txBox="1">
            <a:spLocks noChangeArrowheads="1"/>
          </p:cNvSpPr>
          <p:nvPr/>
        </p:nvSpPr>
        <p:spPr bwMode="auto">
          <a:xfrm>
            <a:off x="2459038" y="1772816"/>
            <a:ext cx="4214812" cy="5667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1400" dirty="0" smtClean="0">
                <a:solidFill>
                  <a:srgbClr val="333399"/>
                </a:solidFill>
                <a:cs typeface="+mn-cs"/>
              </a:rPr>
              <a:t>Gerencialmente é o gráfico mais importante, pois podemos verificar se estamos ou não atingindo a meta!!!!</a:t>
            </a:r>
          </a:p>
        </p:txBody>
      </p:sp>
    </p:spTree>
    <p:extLst>
      <p:ext uri="{BB962C8B-B14F-4D97-AF65-F5344CB8AC3E}">
        <p14:creationId xmlns:p14="http://schemas.microsoft.com/office/powerpoint/2010/main" val="3191193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936625"/>
            <a:ext cx="118745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kern="1200" dirty="0">
                <a:solidFill>
                  <a:schemeClr val="tx1"/>
                </a:solidFill>
                <a:ea typeface="ＭＳ Ｐゴシック" pitchFamily="34" charset="-128"/>
              </a:rPr>
              <a:t>C</a:t>
            </a: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 – </a:t>
            </a:r>
            <a:r>
              <a:rPr lang="pt-BR" sz="2800" kern="1200" dirty="0" err="1" smtClean="0">
                <a:solidFill>
                  <a:schemeClr val="tx1"/>
                </a:solidFill>
                <a:ea typeface="ＭＳ Ｐゴシック" pitchFamily="34" charset="-128"/>
              </a:rPr>
              <a:t>Check</a:t>
            </a: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 (Checar)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37892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7893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1" name="Retângulo de cantos arredondados 20"/>
          <p:cNvSpPr/>
          <p:nvPr/>
        </p:nvSpPr>
        <p:spPr>
          <a:xfrm>
            <a:off x="1166813" y="1087438"/>
            <a:ext cx="7137400" cy="6159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333399"/>
                </a:solidFill>
              </a:rPr>
              <a:t>ACOMPANHAR OS RESULTADOS</a:t>
            </a: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2311400"/>
            <a:ext cx="6146800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72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O que é o melhoria contínua?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20483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0484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0485" name="Retângulo de cantos arredondados 2"/>
          <p:cNvSpPr>
            <a:spLocks noChangeArrowheads="1"/>
          </p:cNvSpPr>
          <p:nvPr/>
        </p:nvSpPr>
        <p:spPr bwMode="auto">
          <a:xfrm>
            <a:off x="638175" y="1287463"/>
            <a:ext cx="5691188" cy="962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269875" indent="-269875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tabLst>
                <a:tab pos="446088" algn="l"/>
                <a:tab pos="515938" algn="l"/>
                <a:tab pos="539750" algn="l"/>
                <a:tab pos="984250" algn="l"/>
              </a:tabLst>
            </a:pPr>
            <a:endParaRPr lang="pt-BR" b="1" smtClean="0">
              <a:solidFill>
                <a:srgbClr val="00254A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3" name="Retângulo de cantos arredondados 72"/>
          <p:cNvSpPr/>
          <p:nvPr/>
        </p:nvSpPr>
        <p:spPr>
          <a:xfrm>
            <a:off x="1746250" y="1276350"/>
            <a:ext cx="5641975" cy="1346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lnSpc>
                <a:spcPct val="110000"/>
              </a:lnSpc>
              <a:spcBef>
                <a:spcPts val="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000099"/>
                </a:solidFill>
              </a:rPr>
              <a:t>Quando se tem o Gerenciamento da Rotina implantado temos a melhoria tipo “escada” sempre melhorando o resultado e mudando de patamar.</a:t>
            </a:r>
          </a:p>
        </p:txBody>
      </p:sp>
      <p:grpSp>
        <p:nvGrpSpPr>
          <p:cNvPr id="20487" name="Grupo 60"/>
          <p:cNvGrpSpPr>
            <a:grpSpLocks/>
          </p:cNvGrpSpPr>
          <p:nvPr/>
        </p:nvGrpSpPr>
        <p:grpSpPr bwMode="auto">
          <a:xfrm>
            <a:off x="387350" y="3513138"/>
            <a:ext cx="6229350" cy="2198687"/>
            <a:chOff x="1183958" y="3495521"/>
            <a:chExt cx="6149444" cy="1610659"/>
          </a:xfrm>
        </p:grpSpPr>
        <p:grpSp>
          <p:nvGrpSpPr>
            <p:cNvPr id="20490" name="Grupo 50"/>
            <p:cNvGrpSpPr>
              <a:grpSpLocks/>
            </p:cNvGrpSpPr>
            <p:nvPr/>
          </p:nvGrpSpPr>
          <p:grpSpPr bwMode="auto">
            <a:xfrm>
              <a:off x="1183958" y="3495521"/>
              <a:ext cx="6149444" cy="1610659"/>
              <a:chOff x="969869" y="3137338"/>
              <a:chExt cx="6657330" cy="1926417"/>
            </a:xfrm>
          </p:grpSpPr>
          <p:sp>
            <p:nvSpPr>
              <p:cNvPr id="66" name="Text Box 16"/>
              <p:cNvSpPr txBox="1">
                <a:spLocks noChangeArrowheads="1"/>
              </p:cNvSpPr>
              <p:nvPr/>
            </p:nvSpPr>
            <p:spPr bwMode="auto">
              <a:xfrm>
                <a:off x="4592041" y="4768881"/>
                <a:ext cx="1146879" cy="294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pt-BR" sz="1000" kern="0" dirty="0">
                    <a:solidFill>
                      <a:sysClr val="windowText" lastClr="0000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rPr>
                  <a:t>TEMPO</a:t>
                </a:r>
              </a:p>
            </p:txBody>
          </p:sp>
          <p:grpSp>
            <p:nvGrpSpPr>
              <p:cNvPr id="20495" name="Grupo 25"/>
              <p:cNvGrpSpPr>
                <a:grpSpLocks/>
              </p:cNvGrpSpPr>
              <p:nvPr/>
            </p:nvGrpSpPr>
            <p:grpSpPr bwMode="auto">
              <a:xfrm>
                <a:off x="969869" y="3137338"/>
                <a:ext cx="6657330" cy="1631925"/>
                <a:chOff x="985954" y="3123467"/>
                <a:chExt cx="6657330" cy="1380393"/>
              </a:xfrm>
            </p:grpSpPr>
            <p:sp>
              <p:nvSpPr>
                <p:cNvPr id="6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308302" y="3123467"/>
                  <a:ext cx="0" cy="1380070"/>
                </a:xfrm>
                <a:prstGeom prst="line">
                  <a:avLst/>
                </a:prstGeom>
                <a:noFill/>
                <a:ln w="28575">
                  <a:solidFill>
                    <a:sysClr val="windowText" lastClr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kern="0">
                    <a:solidFill>
                      <a:sysClr val="windowText" lastClr="000000"/>
                    </a:solidFill>
                    <a:latin typeface="Arial Narrow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69" name="Line 5"/>
                <p:cNvSpPr>
                  <a:spLocks noChangeShapeType="1"/>
                </p:cNvSpPr>
                <p:nvPr/>
              </p:nvSpPr>
              <p:spPr bwMode="auto">
                <a:xfrm>
                  <a:off x="1308302" y="4503537"/>
                  <a:ext cx="6334982" cy="0"/>
                </a:xfrm>
                <a:prstGeom prst="line">
                  <a:avLst/>
                </a:prstGeom>
                <a:noFill/>
                <a:ln w="28575">
                  <a:solidFill>
                    <a:sysClr val="windowText" lastClr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kern="0">
                    <a:solidFill>
                      <a:sysClr val="windowText" lastClr="000000"/>
                    </a:solidFill>
                    <a:latin typeface="Arial Narrow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7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2660466" y="4071751"/>
                  <a:ext cx="0" cy="431786"/>
                </a:xfrm>
                <a:prstGeom prst="line">
                  <a:avLst/>
                </a:prstGeom>
                <a:noFill/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kern="0">
                    <a:solidFill>
                      <a:sysClr val="windowText" lastClr="000000"/>
                    </a:solidFill>
                    <a:latin typeface="Arial Narrow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grpSp>
              <p:nvGrpSpPr>
                <p:cNvPr id="20499" name="Group 9"/>
                <p:cNvGrpSpPr>
                  <a:grpSpLocks/>
                </p:cNvGrpSpPr>
                <p:nvPr/>
              </p:nvGrpSpPr>
              <p:grpSpPr bwMode="auto">
                <a:xfrm>
                  <a:off x="2304146" y="3209193"/>
                  <a:ext cx="2881162" cy="431922"/>
                  <a:chOff x="1208" y="3107"/>
                  <a:chExt cx="2881162" cy="363"/>
                </a:xfrm>
              </p:grpSpPr>
              <p:sp>
                <p:nvSpPr>
                  <p:cNvPr id="89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2021" y="3107"/>
                    <a:ext cx="0" cy="363"/>
                  </a:xfrm>
                  <a:prstGeom prst="line">
                    <a:avLst/>
                  </a:prstGeom>
                  <a:noFill/>
                  <a:ln w="285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kern="0">
                      <a:solidFill>
                        <a:sysClr val="windowText" lastClr="000000"/>
                      </a:solidFill>
                      <a:latin typeface="Arial Narrow" pitchFamily="34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90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250" y="3107"/>
                    <a:ext cx="0" cy="0"/>
                  </a:xfrm>
                  <a:prstGeom prst="line">
                    <a:avLst/>
                  </a:prstGeom>
                  <a:noFill/>
                  <a:ln w="285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kern="0">
                      <a:solidFill>
                        <a:sysClr val="windowText" lastClr="000000"/>
                      </a:solidFill>
                      <a:latin typeface="Arial Narrow" pitchFamily="34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0500" name="Group 12"/>
                <p:cNvGrpSpPr>
                  <a:grpSpLocks/>
                </p:cNvGrpSpPr>
                <p:nvPr/>
              </p:nvGrpSpPr>
              <p:grpSpPr bwMode="auto">
                <a:xfrm>
                  <a:off x="1152678" y="3641116"/>
                  <a:ext cx="2777735" cy="430823"/>
                  <a:chOff x="1207" y="3107"/>
                  <a:chExt cx="2777735" cy="363"/>
                </a:xfrm>
              </p:grpSpPr>
              <p:sp>
                <p:nvSpPr>
                  <p:cNvPr id="87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79723" y="3107"/>
                    <a:ext cx="0" cy="363"/>
                  </a:xfrm>
                  <a:prstGeom prst="line">
                    <a:avLst/>
                  </a:prstGeom>
                  <a:noFill/>
                  <a:ln w="285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kern="0">
                      <a:solidFill>
                        <a:sysClr val="windowText" lastClr="000000"/>
                      </a:solidFill>
                      <a:latin typeface="Arial Narrow" pitchFamily="34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8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746" y="3107"/>
                    <a:ext cx="0" cy="0"/>
                  </a:xfrm>
                  <a:prstGeom prst="line">
                    <a:avLst/>
                  </a:prstGeom>
                  <a:noFill/>
                  <a:ln w="285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kern="0">
                      <a:solidFill>
                        <a:sysClr val="windowText" lastClr="000000"/>
                      </a:solidFill>
                      <a:latin typeface="Arial Narrow" pitchFamily="34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78" name="Text Box 15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504837" y="3658705"/>
                  <a:ext cx="1250652" cy="2884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pt-BR" sz="1000" kern="0" dirty="0">
                      <a:solidFill>
                        <a:sysClr val="windowText" lastClr="000000"/>
                      </a:solidFill>
                      <a:latin typeface="Arial" pitchFamily="34" charset="0"/>
                      <a:ea typeface="ＭＳ Ｐゴシック" pitchFamily="34" charset="-128"/>
                      <a:cs typeface="+mn-cs"/>
                    </a:rPr>
                    <a:t>PRODUTIVIDADE</a:t>
                  </a:r>
                </a:p>
              </p:txBody>
            </p:sp>
            <p:sp>
              <p:nvSpPr>
                <p:cNvPr id="7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601808" y="4111753"/>
                  <a:ext cx="1343681" cy="248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pt-BR" sz="1000" i="1" kern="0" dirty="0">
                      <a:solidFill>
                        <a:sysClr val="windowText" lastClr="000000"/>
                      </a:solidFill>
                      <a:latin typeface="Verdana" pitchFamily="34" charset="0"/>
                      <a:ea typeface="ＭＳ Ｐゴシック" pitchFamily="34" charset="-128"/>
                      <a:cs typeface="+mn-cs"/>
                    </a:rPr>
                    <a:t>MELHORAR</a:t>
                  </a:r>
                </a:p>
              </p:txBody>
            </p:sp>
            <p:sp>
              <p:nvSpPr>
                <p:cNvPr id="8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775833" y="4116459"/>
                  <a:ext cx="1056961" cy="2494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pt-BR" sz="1000" i="1" kern="0" dirty="0">
                      <a:solidFill>
                        <a:sysClr val="windowText" lastClr="000000"/>
                      </a:solidFill>
                      <a:latin typeface="Verdana" pitchFamily="34" charset="0"/>
                      <a:ea typeface="ＭＳ Ｐゴシック" pitchFamily="34" charset="-128"/>
                      <a:cs typeface="+mn-cs"/>
                    </a:rPr>
                    <a:t>MANTER</a:t>
                  </a:r>
                </a:p>
              </p:txBody>
            </p:sp>
            <p:sp>
              <p:nvSpPr>
                <p:cNvPr id="8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017720" y="3672906"/>
                  <a:ext cx="1056961" cy="2494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pt-BR" sz="1000" i="1" kern="0" dirty="0">
                      <a:solidFill>
                        <a:sysClr val="windowText" lastClr="000000"/>
                      </a:solidFill>
                      <a:latin typeface="Verdana" pitchFamily="34" charset="0"/>
                      <a:ea typeface="ＭＳ Ｐゴシック" pitchFamily="34" charset="-128"/>
                      <a:cs typeface="+mn-cs"/>
                    </a:rPr>
                    <a:t>MANTER</a:t>
                  </a:r>
                </a:p>
              </p:txBody>
            </p:sp>
            <p:sp>
              <p:nvSpPr>
                <p:cNvPr id="8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257910" y="3214059"/>
                  <a:ext cx="1056962" cy="248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pt-BR" sz="1000" i="1" kern="0" dirty="0">
                      <a:solidFill>
                        <a:sysClr val="windowText" lastClr="000000"/>
                      </a:solidFill>
                      <a:latin typeface="Verdana" pitchFamily="34" charset="0"/>
                      <a:ea typeface="ＭＳ Ｐゴシック" pitchFamily="34" charset="-128"/>
                      <a:cs typeface="+mn-cs"/>
                    </a:rPr>
                    <a:t>MANTER</a:t>
                  </a:r>
                </a:p>
              </p:txBody>
            </p:sp>
            <p:sp>
              <p:nvSpPr>
                <p:cNvPr id="8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870841" y="3675259"/>
                  <a:ext cx="1343681" cy="2494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pt-BR" sz="1000" i="1" kern="0" dirty="0">
                      <a:solidFill>
                        <a:sysClr val="windowText" lastClr="000000"/>
                      </a:solidFill>
                      <a:latin typeface="Verdana" pitchFamily="34" charset="0"/>
                      <a:ea typeface="ＭＳ Ｐゴシック" pitchFamily="34" charset="-128"/>
                      <a:cs typeface="+mn-cs"/>
                    </a:rPr>
                    <a:t>MELHORAR</a:t>
                  </a:r>
                </a:p>
              </p:txBody>
            </p:sp>
            <p:sp>
              <p:nvSpPr>
                <p:cNvPr id="8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126301" y="3215236"/>
                  <a:ext cx="1343681" cy="248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pt-BR" sz="1000" i="1" kern="0" dirty="0">
                      <a:solidFill>
                        <a:sysClr val="windowText" lastClr="000000"/>
                      </a:solidFill>
                      <a:latin typeface="Verdana" pitchFamily="34" charset="0"/>
                      <a:ea typeface="ＭＳ Ｐゴシック" pitchFamily="34" charset="-128"/>
                      <a:cs typeface="+mn-cs"/>
                    </a:rPr>
                    <a:t>MELHORAR</a:t>
                  </a:r>
                </a:p>
              </p:txBody>
            </p:sp>
            <p:sp>
              <p:nvSpPr>
                <p:cNvPr id="85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944767" y="3331713"/>
                  <a:ext cx="2928275" cy="1170648"/>
                </a:xfrm>
                <a:prstGeom prst="line">
                  <a:avLst/>
                </a:prstGeom>
                <a:noFill/>
                <a:ln w="28575">
                  <a:solidFill>
                    <a:sysClr val="windowText" lastClr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kern="0">
                    <a:solidFill>
                      <a:sysClr val="windowText" lastClr="000000"/>
                    </a:solidFill>
                    <a:latin typeface="Arial Narrow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86" name="Text Box 25"/>
                <p:cNvSpPr txBox="1">
                  <a:spLocks noChangeArrowheads="1"/>
                </p:cNvSpPr>
                <p:nvPr/>
              </p:nvSpPr>
              <p:spPr bwMode="auto">
                <a:xfrm rot="20247832">
                  <a:off x="5112006" y="3814090"/>
                  <a:ext cx="1482800" cy="2494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pt-BR" sz="1000" kern="0" dirty="0">
                      <a:solidFill>
                        <a:sysClr val="windowText" lastClr="000000"/>
                      </a:solidFill>
                      <a:latin typeface="Arial" pitchFamily="34" charset="0"/>
                      <a:ea typeface="ＭＳ Ｐゴシック" pitchFamily="34" charset="-128"/>
                      <a:cs typeface="+mn-cs"/>
                    </a:rPr>
                    <a:t>Melhoria Contínua</a:t>
                  </a:r>
                </a:p>
              </p:txBody>
            </p:sp>
          </p:grpSp>
        </p:grpSp>
        <p:sp>
          <p:nvSpPr>
            <p:cNvPr id="63" name="Line 7"/>
            <p:cNvSpPr>
              <a:spLocks noChangeShapeType="1"/>
            </p:cNvSpPr>
            <p:nvPr/>
          </p:nvSpPr>
          <p:spPr bwMode="auto">
            <a:xfrm>
              <a:off x="2721319" y="4432843"/>
              <a:ext cx="1191024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4" name="Line 7"/>
            <p:cNvSpPr>
              <a:spLocks noChangeShapeType="1"/>
            </p:cNvSpPr>
            <p:nvPr/>
          </p:nvSpPr>
          <p:spPr bwMode="auto">
            <a:xfrm>
              <a:off x="3882567" y="4011862"/>
              <a:ext cx="1191024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5" name="Line 7"/>
            <p:cNvSpPr>
              <a:spLocks noChangeShapeType="1"/>
            </p:cNvSpPr>
            <p:nvPr/>
          </p:nvSpPr>
          <p:spPr bwMode="auto">
            <a:xfrm>
              <a:off x="5072024" y="3590881"/>
              <a:ext cx="119259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20488" name="Seta para a direita 90"/>
          <p:cNvSpPr>
            <a:spLocks noChangeArrowheads="1"/>
          </p:cNvSpPr>
          <p:nvPr/>
        </p:nvSpPr>
        <p:spPr bwMode="auto">
          <a:xfrm rot="10800000">
            <a:off x="6122988" y="3998913"/>
            <a:ext cx="742950" cy="793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F9D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endParaRPr lang="pt-BR" sz="2000" smtClean="0">
              <a:solidFill>
                <a:srgbClr val="333399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92" name="CaixaDeTexto 91"/>
          <p:cNvSpPr txBox="1"/>
          <p:nvPr/>
        </p:nvSpPr>
        <p:spPr>
          <a:xfrm>
            <a:off x="7167563" y="3844925"/>
            <a:ext cx="15906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en-US" sz="2400" b="1" dirty="0" err="1">
                <a:solidFill>
                  <a:srgbClr val="00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Melhoria</a:t>
            </a:r>
            <a:r>
              <a:rPr lang="en-US" sz="2400" b="1" dirty="0">
                <a:solidFill>
                  <a:srgbClr val="00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400" b="1" dirty="0" err="1">
                <a:solidFill>
                  <a:srgbClr val="00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tipo</a:t>
            </a:r>
            <a:r>
              <a:rPr lang="en-US" sz="2400" b="1" dirty="0">
                <a:solidFill>
                  <a:srgbClr val="00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400" b="1" dirty="0" err="1">
                <a:solidFill>
                  <a:srgbClr val="00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escada</a:t>
            </a:r>
            <a:endParaRPr lang="pt-BR" sz="2400" b="1" dirty="0">
              <a:solidFill>
                <a:srgbClr val="0052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08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de cantos arredondados 17"/>
          <p:cNvSpPr/>
          <p:nvPr/>
        </p:nvSpPr>
        <p:spPr>
          <a:xfrm>
            <a:off x="1263650" y="4398963"/>
            <a:ext cx="6540500" cy="12620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pt-BR" sz="2400" b="1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252538" y="3338513"/>
            <a:ext cx="6540500" cy="7826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pt-BR" sz="2400" b="1" dirty="0">
              <a:solidFill>
                <a:srgbClr val="000099"/>
              </a:solidFill>
              <a:latin typeface="Calibri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936625"/>
            <a:ext cx="1246188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A – </a:t>
            </a:r>
            <a:r>
              <a:rPr lang="pt-BR" sz="2800" kern="1200" dirty="0" err="1" smtClean="0">
                <a:solidFill>
                  <a:schemeClr val="tx1"/>
                </a:solidFill>
                <a:ea typeface="ＭＳ Ｐゴシック" pitchFamily="34" charset="-128"/>
              </a:rPr>
              <a:t>Action</a:t>
            </a: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 (Agir)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38918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8919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1" name="Retângulo de cantos arredondados 20"/>
          <p:cNvSpPr/>
          <p:nvPr/>
        </p:nvSpPr>
        <p:spPr>
          <a:xfrm>
            <a:off x="1166813" y="1087438"/>
            <a:ext cx="7137400" cy="6159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AGIR CORRETIVAMENTE</a:t>
            </a:r>
          </a:p>
        </p:txBody>
      </p:sp>
      <p:sp>
        <p:nvSpPr>
          <p:cNvPr id="38921" name="Retângulo 1"/>
          <p:cNvSpPr>
            <a:spLocks noChangeArrowheads="1"/>
          </p:cNvSpPr>
          <p:nvPr/>
        </p:nvSpPr>
        <p:spPr bwMode="auto">
          <a:xfrm>
            <a:off x="1166813" y="1931988"/>
            <a:ext cx="713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b="1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Após a verificação dos resultados é preciso agir corretivamente em cima dos desvios negativos e padronizar as melhores práticas.</a:t>
            </a:r>
          </a:p>
        </p:txBody>
      </p:sp>
      <p:sp>
        <p:nvSpPr>
          <p:cNvPr id="38922" name="Text Box 4"/>
          <p:cNvSpPr txBox="1">
            <a:spLocks noChangeArrowheads="1"/>
          </p:cNvSpPr>
          <p:nvPr/>
        </p:nvSpPr>
        <p:spPr bwMode="auto">
          <a:xfrm>
            <a:off x="1298575" y="2840038"/>
            <a:ext cx="6553200" cy="12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u="sng" smtClean="0">
                <a:solidFill>
                  <a:srgbClr val="333399"/>
                </a:solidFill>
                <a:cs typeface="+mn-cs"/>
              </a:rPr>
              <a:t>TRATAMENTO DAS ANOMALIAS:</a:t>
            </a: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smtClean="0">
                <a:solidFill>
                  <a:srgbClr val="333399"/>
                </a:solidFill>
                <a:cs typeface="+mn-cs"/>
              </a:rPr>
              <a:t>Analisar as anomalias, ou desvios metas, e agir de forma a reverter o resultado indesejado.</a:t>
            </a:r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>
            <a:off x="1285875" y="4405313"/>
            <a:ext cx="6553200" cy="12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u="sng" smtClean="0">
                <a:solidFill>
                  <a:srgbClr val="333399"/>
                </a:solidFill>
                <a:cs typeface="+mn-cs"/>
              </a:rPr>
              <a:t>PADRONIZAÇÃO DAS MELHORES PRÁTICAS:</a:t>
            </a: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smtClean="0">
                <a:solidFill>
                  <a:srgbClr val="333399"/>
                </a:solidFill>
                <a:cs typeface="+mn-cs"/>
              </a:rPr>
              <a:t>Identificar os melhores resultados e multiplicar suas ações através da padronização.</a:t>
            </a:r>
          </a:p>
        </p:txBody>
      </p:sp>
      <p:pic>
        <p:nvPicPr>
          <p:cNvPr id="389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492500"/>
            <a:ext cx="542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  <p:pic>
        <p:nvPicPr>
          <p:cNvPr id="389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727575"/>
            <a:ext cx="542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  <p:pic>
        <p:nvPicPr>
          <p:cNvPr id="3892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4006850"/>
            <a:ext cx="23177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689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kern="1200" dirty="0">
                <a:solidFill>
                  <a:schemeClr val="tx1"/>
                </a:solidFill>
                <a:ea typeface="ＭＳ Ｐゴシック" pitchFamily="34" charset="-128"/>
              </a:rPr>
              <a:t>S</a:t>
            </a: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DCA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39939" name="Straight Connector 169"/>
          <p:cNvCxnSpPr>
            <a:cxnSpLocks noChangeShapeType="1"/>
          </p:cNvCxnSpPr>
          <p:nvPr/>
        </p:nvCxnSpPr>
        <p:spPr bwMode="auto">
          <a:xfrm flipV="1">
            <a:off x="150813" y="2370138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9940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42" name="Retângulo de cantos arredondados 41"/>
          <p:cNvSpPr/>
          <p:nvPr/>
        </p:nvSpPr>
        <p:spPr>
          <a:xfrm>
            <a:off x="981075" y="1119957"/>
            <a:ext cx="7194550" cy="18049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O SDCA segue a mesma sistemática do ciclo do PDCA, sendo, no entanto, utilizado para manter o padrão dos processos em andamento. O SDCA é uma derivação da metodologia PCDA onde, basicamente a fase de planejar é substituída pela fase de padronizar.</a:t>
            </a:r>
          </a:p>
        </p:txBody>
      </p:sp>
      <p:grpSp>
        <p:nvGrpSpPr>
          <p:cNvPr id="39942" name="Group 2"/>
          <p:cNvGrpSpPr>
            <a:grpSpLocks/>
          </p:cNvGrpSpPr>
          <p:nvPr/>
        </p:nvGrpSpPr>
        <p:grpSpPr bwMode="auto">
          <a:xfrm>
            <a:off x="4638675" y="3475038"/>
            <a:ext cx="1390650" cy="1409700"/>
            <a:chOff x="2702" y="1371"/>
            <a:chExt cx="876" cy="888"/>
          </a:xfrm>
        </p:grpSpPr>
        <p:grpSp>
          <p:nvGrpSpPr>
            <p:cNvPr id="39958" name="Group 3"/>
            <p:cNvGrpSpPr>
              <a:grpSpLocks/>
            </p:cNvGrpSpPr>
            <p:nvPr/>
          </p:nvGrpSpPr>
          <p:grpSpPr bwMode="auto">
            <a:xfrm>
              <a:off x="2702" y="1371"/>
              <a:ext cx="876" cy="888"/>
              <a:chOff x="2889" y="1272"/>
              <a:chExt cx="876" cy="888"/>
            </a:xfrm>
          </p:grpSpPr>
          <p:graphicFrame>
            <p:nvGraphicFramePr>
              <p:cNvPr id="39960" name="Object 4"/>
              <p:cNvGraphicFramePr>
                <a:graphicFrameLocks noChangeAspect="1"/>
              </p:cNvGraphicFramePr>
              <p:nvPr/>
            </p:nvGraphicFramePr>
            <p:xfrm>
              <a:off x="2889" y="1272"/>
              <a:ext cx="876" cy="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58" name="Imagem de bitmap" r:id="rId4" imgW="1390844" imgH="1409897" progId="Paint.Picture">
                      <p:embed/>
                    </p:oleObj>
                  </mc:Choice>
                  <mc:Fallback>
                    <p:oleObj name="Imagem de bitmap" r:id="rId4" imgW="1390844" imgH="1409897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9" y="1272"/>
                            <a:ext cx="876" cy="8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961" name="Oval 5"/>
              <p:cNvSpPr>
                <a:spLocks noChangeAspect="1" noChangeArrowheads="1"/>
              </p:cNvSpPr>
              <p:nvPr/>
            </p:nvSpPr>
            <p:spPr bwMode="auto">
              <a:xfrm>
                <a:off x="2974" y="1570"/>
                <a:ext cx="479" cy="472"/>
              </a:xfrm>
              <a:prstGeom prst="ellipse">
                <a:avLst/>
              </a:prstGeom>
              <a:solidFill>
                <a:srgbClr val="0022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10000"/>
                  </a:lnSpc>
                  <a:spcBef>
                    <a:spcPct val="30000"/>
                  </a:spcBef>
                  <a:spcAft>
                    <a:spcPct val="25000"/>
                  </a:spcAft>
                  <a:buClr>
                    <a:srgbClr val="004566"/>
                  </a:buClr>
                  <a:buFont typeface="Symbol" pitchFamily="18" charset="2"/>
                  <a:buChar char="¨"/>
                </a:pPr>
                <a:endParaRPr lang="pt-BR" b="1" smtClean="0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9" name="Text Box 6"/>
            <p:cNvSpPr txBox="1">
              <a:spLocks noChangeAspect="1" noChangeArrowheads="1"/>
            </p:cNvSpPr>
            <p:nvPr/>
          </p:nvSpPr>
          <p:spPr bwMode="auto">
            <a:xfrm>
              <a:off x="2792" y="1601"/>
              <a:ext cx="423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None/>
                <a:defRPr/>
              </a:pPr>
              <a:r>
                <a:rPr lang="pt-BR" sz="5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ＭＳ Ｐゴシック" pitchFamily="34" charset="-128"/>
                  <a:cs typeface="+mn-cs"/>
                </a:rPr>
                <a:t>S</a:t>
              </a:r>
            </a:p>
          </p:txBody>
        </p:sp>
      </p:grpSp>
      <p:sp>
        <p:nvSpPr>
          <p:cNvPr id="39943" name="Line 7"/>
          <p:cNvSpPr>
            <a:spLocks noChangeShapeType="1"/>
          </p:cNvSpPr>
          <p:nvPr/>
        </p:nvSpPr>
        <p:spPr bwMode="auto">
          <a:xfrm rot="5400000">
            <a:off x="5867400" y="4332288"/>
            <a:ext cx="1588" cy="1058862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</a:pPr>
            <a:endParaRPr lang="pt-BR" b="1" smtClean="0">
              <a:solidFill>
                <a:srgbClr val="00254A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rot="5400000">
            <a:off x="3352800" y="4294188"/>
            <a:ext cx="0" cy="1155700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</a:pPr>
            <a:endParaRPr lang="pt-BR" b="1" smtClean="0">
              <a:solidFill>
                <a:srgbClr val="00254A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013450" y="3062288"/>
            <a:ext cx="2162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mtClean="0">
                <a:solidFill>
                  <a:srgbClr val="FF0000"/>
                </a:solidFill>
                <a:cs typeface="+mn-cs"/>
              </a:rPr>
              <a:t>Standard (Padronizar)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712913" y="3062288"/>
            <a:ext cx="13287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mtClean="0">
                <a:solidFill>
                  <a:srgbClr val="FF0000"/>
                </a:solidFill>
                <a:cs typeface="+mn-cs"/>
              </a:rPr>
              <a:t>Action (Agir)</a:t>
            </a:r>
          </a:p>
        </p:txBody>
      </p:sp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3209925" y="3476625"/>
          <a:ext cx="12652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Imagem de bitmap" r:id="rId6" imgW="1371429" imgH="1371429" progId="Paint.Picture">
                  <p:embed/>
                </p:oleObj>
              </mc:Choice>
              <mc:Fallback>
                <p:oleObj name="Imagem de bitmap" r:id="rId6" imgW="1371429" imgH="13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3476625"/>
                        <a:ext cx="126523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6013450" y="5888038"/>
            <a:ext cx="110966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mtClean="0">
                <a:solidFill>
                  <a:srgbClr val="FF0000"/>
                </a:solidFill>
                <a:cs typeface="+mn-cs"/>
              </a:rPr>
              <a:t>Do (Fazer)</a:t>
            </a:r>
          </a:p>
        </p:txBody>
      </p:sp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4645025" y="4884738"/>
          <a:ext cx="129222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Imagem de bitmap" r:id="rId8" imgW="1400000" imgH="1380952" progId="Paint.Picture">
                  <p:embed/>
                </p:oleObj>
              </mc:Choice>
              <mc:Fallback>
                <p:oleObj name="Imagem de bitmap" r:id="rId8" imgW="1400000" imgH="13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4884738"/>
                        <a:ext cx="1292225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1712913" y="5888038"/>
            <a:ext cx="15748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mtClean="0">
                <a:solidFill>
                  <a:srgbClr val="FF0000"/>
                </a:solidFill>
                <a:cs typeface="+mn-cs"/>
              </a:rPr>
              <a:t>Check (Checar)</a:t>
            </a:r>
          </a:p>
        </p:txBody>
      </p:sp>
      <p:graphicFrame>
        <p:nvGraphicFramePr>
          <p:cNvPr id="39951" name="Object 15"/>
          <p:cNvGraphicFramePr>
            <a:graphicFrameLocks noChangeAspect="1"/>
          </p:cNvGraphicFramePr>
          <p:nvPr/>
        </p:nvGraphicFramePr>
        <p:xfrm>
          <a:off x="3209925" y="4937125"/>
          <a:ext cx="1265238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Imagem de bitmap" r:id="rId10" imgW="1371429" imgH="1352381" progId="Paint.Picture">
                  <p:embed/>
                </p:oleObj>
              </mc:Choice>
              <mc:Fallback>
                <p:oleObj name="Imagem de bitmap" r:id="rId10" imgW="1371429" imgH="13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4937125"/>
                        <a:ext cx="1265238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Line 7"/>
          <p:cNvSpPr>
            <a:spLocks noChangeShapeType="1"/>
          </p:cNvSpPr>
          <p:nvPr/>
        </p:nvSpPr>
        <p:spPr bwMode="auto">
          <a:xfrm rot="5400000" flipH="1" flipV="1">
            <a:off x="4098131" y="3621882"/>
            <a:ext cx="938213" cy="0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</a:pPr>
            <a:endParaRPr lang="pt-BR" b="1" smtClean="0">
              <a:solidFill>
                <a:srgbClr val="00254A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953" name="Line 7"/>
          <p:cNvSpPr>
            <a:spLocks noChangeShapeType="1"/>
          </p:cNvSpPr>
          <p:nvPr/>
        </p:nvSpPr>
        <p:spPr bwMode="auto">
          <a:xfrm rot="5400000" flipH="1" flipV="1">
            <a:off x="4098132" y="6303169"/>
            <a:ext cx="938212" cy="0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</a:pPr>
            <a:endParaRPr lang="pt-BR" b="1" smtClean="0">
              <a:solidFill>
                <a:srgbClr val="00254A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5453063" y="3575050"/>
            <a:ext cx="369093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2" tIns="47891" rIns="95782" bIns="47891">
            <a:spAutoFit/>
          </a:bodyPr>
          <a:lstStyle/>
          <a:p>
            <a:pPr marL="598183" defTabSz="957377"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SzPct val="60000"/>
              <a:buFont typeface="Symbol" pitchFamily="18" charset="2"/>
              <a:buNone/>
              <a:defRPr/>
            </a:pPr>
            <a:r>
              <a:rPr lang="en-US" sz="1300" b="1" dirty="0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POP -</a:t>
            </a:r>
            <a:r>
              <a:rPr lang="pt-BR" sz="1300" b="1" dirty="0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pt-BR" sz="1300" dirty="0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Procedimento Operacional Padrão</a:t>
            </a:r>
            <a:endParaRPr lang="en-US" sz="1300" dirty="0">
              <a:solidFill>
                <a:srgbClr val="00254A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598183" defTabSz="957377"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SzPct val="60000"/>
              <a:buFont typeface="Symbol" pitchFamily="18" charset="2"/>
              <a:buNone/>
              <a:defRPr/>
            </a:pPr>
            <a:r>
              <a:rPr lang="en-US" sz="1300" b="1" dirty="0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PPG -</a:t>
            </a:r>
            <a:r>
              <a:rPr lang="pt-BR" sz="1300" b="1" dirty="0">
                <a:solidFill>
                  <a:srgbClr val="0253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pt-BR" sz="1300" dirty="0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Procedimento do Processo Gerencial</a:t>
            </a:r>
            <a:endParaRPr lang="en-US" sz="1300" dirty="0">
              <a:solidFill>
                <a:srgbClr val="00254A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598183" defTabSz="957377"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SzPct val="60000"/>
              <a:buFont typeface="Symbol" pitchFamily="18" charset="2"/>
              <a:buNone/>
              <a:defRPr/>
            </a:pPr>
            <a:r>
              <a:rPr lang="en-US" sz="1300" b="1" dirty="0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PTP - </a:t>
            </a:r>
            <a:r>
              <a:rPr lang="pt-BR" sz="1300" dirty="0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Procedimento técnico de processo</a:t>
            </a:r>
            <a:endParaRPr lang="en-US" sz="1300" dirty="0">
              <a:solidFill>
                <a:srgbClr val="00254A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955" name="Text Box 16"/>
          <p:cNvSpPr txBox="1">
            <a:spLocks noChangeArrowheads="1"/>
          </p:cNvSpPr>
          <p:nvPr/>
        </p:nvSpPr>
        <p:spPr bwMode="auto">
          <a:xfrm>
            <a:off x="5430838" y="5226050"/>
            <a:ext cx="31591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marL="596900" defTabSz="957263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defTabSz="957263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defTabSz="957263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defTabSz="957263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defTabSz="957263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defTabSz="9572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defTabSz="9572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defTabSz="9572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defTabSz="9572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SzPct val="60000"/>
              <a:buFont typeface="Symbol" pitchFamily="18" charset="2"/>
              <a:buNone/>
            </a:pPr>
            <a:r>
              <a:rPr lang="pt-BR" sz="1600" smtClean="0">
                <a:cs typeface="+mn-cs"/>
              </a:rPr>
              <a:t>DTO / DTM - </a:t>
            </a:r>
            <a:r>
              <a:rPr lang="pt-BR" sz="1600" b="0" smtClean="0">
                <a:cs typeface="+mn-cs"/>
              </a:rPr>
              <a:t>Diagnóstico do Trabalho Operacional</a:t>
            </a:r>
          </a:p>
        </p:txBody>
      </p:sp>
      <p:sp>
        <p:nvSpPr>
          <p:cNvPr id="39956" name="Text Box 18"/>
          <p:cNvSpPr txBox="1">
            <a:spLocks noChangeArrowheads="1"/>
          </p:cNvSpPr>
          <p:nvPr/>
        </p:nvSpPr>
        <p:spPr bwMode="auto">
          <a:xfrm>
            <a:off x="1301750" y="5132388"/>
            <a:ext cx="16764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>
            <a:lvl1pPr defTabSz="957263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defTabSz="957263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defTabSz="957263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defTabSz="957263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defTabSz="957263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defTabSz="9572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defTabSz="9572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defTabSz="9572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defTabSz="9572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SzPct val="60000"/>
              <a:buFont typeface="Symbol" pitchFamily="18" charset="2"/>
              <a:buNone/>
            </a:pPr>
            <a:r>
              <a:rPr lang="pt-BR" b="0" smtClean="0">
                <a:cs typeface="+mn-cs"/>
              </a:rPr>
              <a:t>Verificação dos 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SzPct val="60000"/>
              <a:buFont typeface="Symbol" pitchFamily="18" charset="2"/>
              <a:buNone/>
            </a:pPr>
            <a:r>
              <a:rPr lang="pt-BR" b="0" smtClean="0">
                <a:cs typeface="+mn-cs"/>
              </a:rPr>
              <a:t>Resultados</a:t>
            </a:r>
          </a:p>
        </p:txBody>
      </p:sp>
      <p:sp>
        <p:nvSpPr>
          <p:cNvPr id="39957" name="Text Box 18"/>
          <p:cNvSpPr txBox="1">
            <a:spLocks noChangeArrowheads="1"/>
          </p:cNvSpPr>
          <p:nvPr/>
        </p:nvSpPr>
        <p:spPr bwMode="auto">
          <a:xfrm>
            <a:off x="981075" y="3622675"/>
            <a:ext cx="20589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>
            <a:lvl1pPr marL="342900" indent="-342900" defTabSz="957263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defTabSz="957263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defTabSz="957263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defTabSz="957263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defTabSz="957263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defTabSz="9572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defTabSz="9572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defTabSz="9572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defTabSz="9572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SzPct val="60000"/>
              <a:buFont typeface="Symbol" pitchFamily="18" charset="2"/>
              <a:buNone/>
            </a:pPr>
            <a:r>
              <a:rPr lang="pt-BR" b="0" smtClean="0">
                <a:cs typeface="+mn-cs"/>
              </a:rPr>
              <a:t>Tratamento de Anomalias</a:t>
            </a:r>
          </a:p>
        </p:txBody>
      </p:sp>
    </p:spTree>
    <p:extLst>
      <p:ext uri="{BB962C8B-B14F-4D97-AF65-F5344CB8AC3E}">
        <p14:creationId xmlns:p14="http://schemas.microsoft.com/office/powerpoint/2010/main" val="24792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62" name="Straight Connector 169"/>
          <p:cNvCxnSpPr>
            <a:cxnSpLocks noChangeShapeType="1"/>
          </p:cNvCxnSpPr>
          <p:nvPr/>
        </p:nvCxnSpPr>
        <p:spPr bwMode="auto">
          <a:xfrm flipV="1">
            <a:off x="150813" y="2370138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40963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31" name="Retângulo de cantos arredondados 30"/>
          <p:cNvSpPr/>
          <p:nvPr/>
        </p:nvSpPr>
        <p:spPr>
          <a:xfrm>
            <a:off x="969963" y="2171601"/>
            <a:ext cx="7194550" cy="3849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pt-BR" sz="2000" dirty="0">
              <a:solidFill>
                <a:srgbClr val="333399"/>
              </a:solidFill>
              <a:latin typeface="Arial Narrow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É um documento para uso operacional que descreve os passos necessários para a realização de uma tarefa.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000" dirty="0">
              <a:solidFill>
                <a:srgbClr val="333399"/>
              </a:solidFill>
              <a:latin typeface="Arial Narrow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Ele deve conter, da forma mais simples e prática possível, todas as informações necessárias ao bom desempenho da tarefa, considerando aspectos de segurança e meio ambiente.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000" dirty="0">
              <a:solidFill>
                <a:srgbClr val="333399"/>
              </a:solidFill>
              <a:latin typeface="Arial Narrow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O POP Serve para levar o executante ao alcance do resultado esperado, através da padronização da melhor forma de trabalho das pessoas envolvidas em uma determinada tarefa crítica. Assegura que todos os envolvidos executem a mesma tarefa da mesma forma.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000" dirty="0">
              <a:solidFill>
                <a:srgbClr val="333399"/>
              </a:solidFill>
              <a:latin typeface="Arial Narrow" pitchFamily="34" charset="0"/>
            </a:endParaRPr>
          </a:p>
        </p:txBody>
      </p:sp>
      <p:grpSp>
        <p:nvGrpSpPr>
          <p:cNvPr id="40965" name="Grupo 6"/>
          <p:cNvGrpSpPr>
            <a:grpSpLocks/>
          </p:cNvGrpSpPr>
          <p:nvPr/>
        </p:nvGrpSpPr>
        <p:grpSpPr bwMode="auto">
          <a:xfrm>
            <a:off x="-319088" y="931863"/>
            <a:ext cx="1677988" cy="901700"/>
            <a:chOff x="3402279" y="534390"/>
            <a:chExt cx="1656609" cy="762987"/>
          </a:xfrm>
        </p:grpSpPr>
        <p:graphicFrame>
          <p:nvGraphicFramePr>
            <p:cNvPr id="35" name="Gráfico 34"/>
            <p:cNvGraphicFramePr>
              <a:graphicFrameLocks/>
            </p:cNvGraphicFramePr>
            <p:nvPr/>
          </p:nvGraphicFramePr>
          <p:xfrm>
            <a:off x="3402279" y="534390"/>
            <a:ext cx="1656609" cy="762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6" name="CaixaDeTexto 9"/>
            <p:cNvSpPr txBox="1">
              <a:spLocks noChangeArrowheads="1"/>
            </p:cNvSpPr>
            <p:nvPr/>
          </p:nvSpPr>
          <p:spPr bwMode="auto">
            <a:xfrm>
              <a:off x="4251742" y="678121"/>
              <a:ext cx="210015" cy="23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1pPr>
              <a:lvl2pPr marL="742950" indent="-28575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2pPr>
              <a:lvl3pPr marL="11430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3pPr>
              <a:lvl4pPr marL="16002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4pPr>
              <a:lvl5pPr marL="20574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None/>
                <a:defRPr/>
              </a:pPr>
              <a:r>
                <a:rPr lang="pt-BR" sz="1200" i="0" dirty="0">
                  <a:solidFill>
                    <a:srgbClr val="333399">
                      <a:lumMod val="75000"/>
                    </a:srgbClr>
                  </a:solidFill>
                  <a:cs typeface="+mn-cs"/>
                </a:rPr>
                <a:t>S</a:t>
              </a:r>
            </a:p>
          </p:txBody>
        </p:sp>
      </p:grpSp>
      <p:sp>
        <p:nvSpPr>
          <p:cNvPr id="40966" name="Title 155"/>
          <p:cNvSpPr txBox="1">
            <a:spLocks/>
          </p:cNvSpPr>
          <p:nvPr/>
        </p:nvSpPr>
        <p:spPr bwMode="auto">
          <a:xfrm>
            <a:off x="0" y="260648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buClr>
                <a:srgbClr val="004566"/>
              </a:buClr>
              <a:buFont typeface="Symbol" pitchFamily="18" charset="2"/>
              <a:buNone/>
            </a:pPr>
            <a:r>
              <a:rPr lang="pt-BR" sz="2800" dirty="0" smtClean="0">
                <a:solidFill>
                  <a:srgbClr val="333399"/>
                </a:solidFill>
                <a:cs typeface="+mn-cs"/>
              </a:rPr>
              <a:t>S –  Standard (Padronizar)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009650" y="1124744"/>
            <a:ext cx="7137400" cy="61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POP – Procedimento Operacional Padrão</a:t>
            </a:r>
          </a:p>
        </p:txBody>
      </p:sp>
    </p:spTree>
    <p:extLst>
      <p:ext uri="{BB962C8B-B14F-4D97-AF65-F5344CB8AC3E}">
        <p14:creationId xmlns:p14="http://schemas.microsoft.com/office/powerpoint/2010/main" val="2814696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6" name="Straight Connector 169"/>
          <p:cNvCxnSpPr>
            <a:cxnSpLocks noChangeShapeType="1"/>
          </p:cNvCxnSpPr>
          <p:nvPr/>
        </p:nvCxnSpPr>
        <p:spPr bwMode="auto">
          <a:xfrm flipV="1">
            <a:off x="150813" y="2370138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41987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92288"/>
            <a:ext cx="5328592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sp>
        <p:nvSpPr>
          <p:cNvPr id="41989" name="Title 155"/>
          <p:cNvSpPr txBox="1">
            <a:spLocks/>
          </p:cNvSpPr>
          <p:nvPr/>
        </p:nvSpPr>
        <p:spPr bwMode="auto">
          <a:xfrm>
            <a:off x="0" y="282674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buClr>
                <a:srgbClr val="004566"/>
              </a:buClr>
              <a:buFont typeface="Symbol" pitchFamily="18" charset="2"/>
              <a:buNone/>
            </a:pPr>
            <a:r>
              <a:rPr lang="pt-BR" sz="2800" smtClean="0">
                <a:solidFill>
                  <a:srgbClr val="333399"/>
                </a:solidFill>
                <a:cs typeface="+mn-cs"/>
              </a:rPr>
              <a:t>S –  Standard (Padronizar)</a:t>
            </a:r>
          </a:p>
        </p:txBody>
      </p:sp>
      <p:grpSp>
        <p:nvGrpSpPr>
          <p:cNvPr id="41990" name="Grupo 6"/>
          <p:cNvGrpSpPr>
            <a:grpSpLocks/>
          </p:cNvGrpSpPr>
          <p:nvPr/>
        </p:nvGrpSpPr>
        <p:grpSpPr bwMode="auto">
          <a:xfrm>
            <a:off x="-319088" y="931863"/>
            <a:ext cx="1677988" cy="901700"/>
            <a:chOff x="3402279" y="534390"/>
            <a:chExt cx="1656609" cy="762987"/>
          </a:xfrm>
        </p:grpSpPr>
        <p:graphicFrame>
          <p:nvGraphicFramePr>
            <p:cNvPr id="11" name="Gráfico 10"/>
            <p:cNvGraphicFramePr>
              <a:graphicFrameLocks/>
            </p:cNvGraphicFramePr>
            <p:nvPr/>
          </p:nvGraphicFramePr>
          <p:xfrm>
            <a:off x="3402279" y="534390"/>
            <a:ext cx="1656609" cy="762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CaixaDeTexto 9"/>
            <p:cNvSpPr txBox="1">
              <a:spLocks noChangeArrowheads="1"/>
            </p:cNvSpPr>
            <p:nvPr/>
          </p:nvSpPr>
          <p:spPr bwMode="auto">
            <a:xfrm>
              <a:off x="4251742" y="678121"/>
              <a:ext cx="210015" cy="23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1pPr>
              <a:lvl2pPr marL="742950" indent="-28575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2pPr>
              <a:lvl3pPr marL="11430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3pPr>
              <a:lvl4pPr marL="16002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4pPr>
              <a:lvl5pPr marL="20574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None/>
                <a:defRPr/>
              </a:pPr>
              <a:r>
                <a:rPr lang="pt-BR" sz="1200" i="0" dirty="0">
                  <a:solidFill>
                    <a:srgbClr val="333399">
                      <a:lumMod val="75000"/>
                    </a:srgbClr>
                  </a:solidFill>
                  <a:cs typeface="+mn-cs"/>
                </a:rPr>
                <a:t>S</a:t>
              </a:r>
            </a:p>
          </p:txBody>
        </p:sp>
      </p:grpSp>
      <p:sp>
        <p:nvSpPr>
          <p:cNvPr id="13" name="Retângulo de cantos arredondados 12"/>
          <p:cNvSpPr/>
          <p:nvPr/>
        </p:nvSpPr>
        <p:spPr>
          <a:xfrm>
            <a:off x="1009650" y="1074738"/>
            <a:ext cx="7137400" cy="61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POP – Procedimento Operacional Padrão</a:t>
            </a:r>
          </a:p>
        </p:txBody>
      </p:sp>
    </p:spTree>
    <p:extLst>
      <p:ext uri="{BB962C8B-B14F-4D97-AF65-F5344CB8AC3E}">
        <p14:creationId xmlns:p14="http://schemas.microsoft.com/office/powerpoint/2010/main" val="3236963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010" name="Straight Connector 169"/>
          <p:cNvCxnSpPr>
            <a:cxnSpLocks noChangeShapeType="1"/>
          </p:cNvCxnSpPr>
          <p:nvPr/>
        </p:nvCxnSpPr>
        <p:spPr bwMode="auto">
          <a:xfrm flipV="1">
            <a:off x="150813" y="2370138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43011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011363"/>
            <a:ext cx="57626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grpSp>
        <p:nvGrpSpPr>
          <p:cNvPr id="43013" name="Grupo 6"/>
          <p:cNvGrpSpPr>
            <a:grpSpLocks/>
          </p:cNvGrpSpPr>
          <p:nvPr/>
        </p:nvGrpSpPr>
        <p:grpSpPr bwMode="auto">
          <a:xfrm>
            <a:off x="-319088" y="931863"/>
            <a:ext cx="1677988" cy="901700"/>
            <a:chOff x="3402279" y="534390"/>
            <a:chExt cx="1656609" cy="762987"/>
          </a:xfrm>
        </p:grpSpPr>
        <p:graphicFrame>
          <p:nvGraphicFramePr>
            <p:cNvPr id="10" name="Gráfico 9"/>
            <p:cNvGraphicFramePr>
              <a:graphicFrameLocks/>
            </p:cNvGraphicFramePr>
            <p:nvPr/>
          </p:nvGraphicFramePr>
          <p:xfrm>
            <a:off x="3402279" y="534390"/>
            <a:ext cx="1656609" cy="762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CaixaDeTexto 9"/>
            <p:cNvSpPr txBox="1">
              <a:spLocks noChangeArrowheads="1"/>
            </p:cNvSpPr>
            <p:nvPr/>
          </p:nvSpPr>
          <p:spPr bwMode="auto">
            <a:xfrm>
              <a:off x="4251742" y="678121"/>
              <a:ext cx="210015" cy="23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1pPr>
              <a:lvl2pPr marL="742950" indent="-28575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2pPr>
              <a:lvl3pPr marL="11430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3pPr>
              <a:lvl4pPr marL="16002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4pPr>
              <a:lvl5pPr marL="20574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None/>
                <a:defRPr/>
              </a:pPr>
              <a:r>
                <a:rPr lang="pt-BR" sz="1200" i="0" dirty="0">
                  <a:solidFill>
                    <a:srgbClr val="333399">
                      <a:lumMod val="75000"/>
                    </a:srgbClr>
                  </a:solidFill>
                  <a:cs typeface="+mn-cs"/>
                </a:rPr>
                <a:t>S</a:t>
              </a:r>
            </a:p>
          </p:txBody>
        </p:sp>
      </p:grpSp>
      <p:sp>
        <p:nvSpPr>
          <p:cNvPr id="43014" name="Title 155"/>
          <p:cNvSpPr txBox="1">
            <a:spLocks/>
          </p:cNvSpPr>
          <p:nvPr/>
        </p:nvSpPr>
        <p:spPr bwMode="auto">
          <a:xfrm>
            <a:off x="0" y="282674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buClr>
                <a:srgbClr val="004566"/>
              </a:buClr>
              <a:buFont typeface="Symbol" pitchFamily="18" charset="2"/>
              <a:buNone/>
            </a:pPr>
            <a:r>
              <a:rPr lang="pt-BR" sz="2800" smtClean="0">
                <a:solidFill>
                  <a:srgbClr val="333399"/>
                </a:solidFill>
                <a:cs typeface="+mn-cs"/>
              </a:rPr>
              <a:t>S –  Standard (Padronizar)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009650" y="1074738"/>
            <a:ext cx="7137400" cy="61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POP – Procedimento Operacional Padrão</a:t>
            </a:r>
          </a:p>
        </p:txBody>
      </p:sp>
    </p:spTree>
    <p:extLst>
      <p:ext uri="{BB962C8B-B14F-4D97-AF65-F5344CB8AC3E}">
        <p14:creationId xmlns:p14="http://schemas.microsoft.com/office/powerpoint/2010/main" val="3890666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034" name="Straight Connector 169"/>
          <p:cNvCxnSpPr>
            <a:cxnSpLocks noChangeShapeType="1"/>
          </p:cNvCxnSpPr>
          <p:nvPr/>
        </p:nvCxnSpPr>
        <p:spPr bwMode="auto">
          <a:xfrm flipV="1">
            <a:off x="150813" y="2370138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44035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751013"/>
            <a:ext cx="58674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grpSp>
        <p:nvGrpSpPr>
          <p:cNvPr id="44037" name="Grupo 6"/>
          <p:cNvGrpSpPr>
            <a:grpSpLocks/>
          </p:cNvGrpSpPr>
          <p:nvPr/>
        </p:nvGrpSpPr>
        <p:grpSpPr bwMode="auto">
          <a:xfrm>
            <a:off x="-319088" y="931863"/>
            <a:ext cx="1677988" cy="901700"/>
            <a:chOff x="3402279" y="534390"/>
            <a:chExt cx="1656609" cy="762987"/>
          </a:xfrm>
        </p:grpSpPr>
        <p:graphicFrame>
          <p:nvGraphicFramePr>
            <p:cNvPr id="10" name="Gráfico 9"/>
            <p:cNvGraphicFramePr>
              <a:graphicFrameLocks/>
            </p:cNvGraphicFramePr>
            <p:nvPr/>
          </p:nvGraphicFramePr>
          <p:xfrm>
            <a:off x="3402279" y="534390"/>
            <a:ext cx="1656609" cy="762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CaixaDeTexto 9"/>
            <p:cNvSpPr txBox="1">
              <a:spLocks noChangeArrowheads="1"/>
            </p:cNvSpPr>
            <p:nvPr/>
          </p:nvSpPr>
          <p:spPr bwMode="auto">
            <a:xfrm>
              <a:off x="4251742" y="678121"/>
              <a:ext cx="210015" cy="23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1pPr>
              <a:lvl2pPr marL="742950" indent="-28575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2pPr>
              <a:lvl3pPr marL="11430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3pPr>
              <a:lvl4pPr marL="16002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4pPr>
              <a:lvl5pPr marL="20574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None/>
                <a:defRPr/>
              </a:pPr>
              <a:r>
                <a:rPr lang="pt-BR" sz="1200" i="0" dirty="0">
                  <a:solidFill>
                    <a:srgbClr val="333399">
                      <a:lumMod val="75000"/>
                    </a:srgbClr>
                  </a:solidFill>
                  <a:cs typeface="+mn-cs"/>
                </a:rPr>
                <a:t>S</a:t>
              </a:r>
            </a:p>
          </p:txBody>
        </p:sp>
      </p:grpSp>
      <p:sp>
        <p:nvSpPr>
          <p:cNvPr id="44038" name="Title 155"/>
          <p:cNvSpPr txBox="1">
            <a:spLocks/>
          </p:cNvSpPr>
          <p:nvPr/>
        </p:nvSpPr>
        <p:spPr bwMode="auto">
          <a:xfrm>
            <a:off x="0" y="260648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buClr>
                <a:srgbClr val="004566"/>
              </a:buClr>
              <a:buFont typeface="Symbol" pitchFamily="18" charset="2"/>
              <a:buNone/>
            </a:pPr>
            <a:r>
              <a:rPr lang="pt-BR" sz="2800" dirty="0" smtClean="0">
                <a:solidFill>
                  <a:srgbClr val="333399"/>
                </a:solidFill>
                <a:cs typeface="+mn-cs"/>
              </a:rPr>
              <a:t>S –  Standard (Padronizar)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009650" y="1074738"/>
            <a:ext cx="7137400" cy="61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POP – Procedimento Operacional Padrão</a:t>
            </a:r>
          </a:p>
        </p:txBody>
      </p:sp>
    </p:spTree>
    <p:extLst>
      <p:ext uri="{BB962C8B-B14F-4D97-AF65-F5344CB8AC3E}">
        <p14:creationId xmlns:p14="http://schemas.microsoft.com/office/powerpoint/2010/main" val="4226519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58" name="Straight Connector 169"/>
          <p:cNvCxnSpPr>
            <a:cxnSpLocks noChangeShapeType="1"/>
          </p:cNvCxnSpPr>
          <p:nvPr/>
        </p:nvCxnSpPr>
        <p:spPr bwMode="auto">
          <a:xfrm flipV="1">
            <a:off x="150813" y="2370138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45059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9588"/>
            <a:ext cx="5400600" cy="467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sp>
        <p:nvSpPr>
          <p:cNvPr id="45061" name="Title 155"/>
          <p:cNvSpPr txBox="1">
            <a:spLocks/>
          </p:cNvSpPr>
          <p:nvPr/>
        </p:nvSpPr>
        <p:spPr bwMode="auto">
          <a:xfrm>
            <a:off x="0" y="260648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buClr>
                <a:srgbClr val="004566"/>
              </a:buClr>
              <a:buFont typeface="Symbol" pitchFamily="18" charset="2"/>
              <a:buNone/>
            </a:pPr>
            <a:r>
              <a:rPr lang="pt-BR" sz="2800" dirty="0" smtClean="0">
                <a:solidFill>
                  <a:srgbClr val="333399"/>
                </a:solidFill>
                <a:cs typeface="+mn-cs"/>
              </a:rPr>
              <a:t>S –  Standard (Padronizar)</a:t>
            </a:r>
          </a:p>
        </p:txBody>
      </p:sp>
      <p:grpSp>
        <p:nvGrpSpPr>
          <p:cNvPr id="45062" name="Grupo 6"/>
          <p:cNvGrpSpPr>
            <a:grpSpLocks/>
          </p:cNvGrpSpPr>
          <p:nvPr/>
        </p:nvGrpSpPr>
        <p:grpSpPr bwMode="auto">
          <a:xfrm>
            <a:off x="-319088" y="931863"/>
            <a:ext cx="1677988" cy="901700"/>
            <a:chOff x="3402279" y="534390"/>
            <a:chExt cx="1656609" cy="762987"/>
          </a:xfrm>
        </p:grpSpPr>
        <p:graphicFrame>
          <p:nvGraphicFramePr>
            <p:cNvPr id="11" name="Gráfico 10"/>
            <p:cNvGraphicFramePr>
              <a:graphicFrameLocks/>
            </p:cNvGraphicFramePr>
            <p:nvPr/>
          </p:nvGraphicFramePr>
          <p:xfrm>
            <a:off x="3402279" y="534390"/>
            <a:ext cx="1656609" cy="762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CaixaDeTexto 9"/>
            <p:cNvSpPr txBox="1">
              <a:spLocks noChangeArrowheads="1"/>
            </p:cNvSpPr>
            <p:nvPr/>
          </p:nvSpPr>
          <p:spPr bwMode="auto">
            <a:xfrm>
              <a:off x="4251742" y="678121"/>
              <a:ext cx="210015" cy="23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1pPr>
              <a:lvl2pPr marL="742950" indent="-28575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2pPr>
              <a:lvl3pPr marL="11430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3pPr>
              <a:lvl4pPr marL="16002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4pPr>
              <a:lvl5pPr marL="20574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None/>
                <a:defRPr/>
              </a:pPr>
              <a:r>
                <a:rPr lang="pt-BR" sz="1200" i="0" dirty="0">
                  <a:solidFill>
                    <a:srgbClr val="333399">
                      <a:lumMod val="75000"/>
                    </a:srgbClr>
                  </a:solidFill>
                  <a:cs typeface="+mn-cs"/>
                </a:rPr>
                <a:t>S</a:t>
              </a:r>
            </a:p>
          </p:txBody>
        </p:sp>
      </p:grpSp>
      <p:sp>
        <p:nvSpPr>
          <p:cNvPr id="13" name="Retângulo de cantos arredondados 12"/>
          <p:cNvSpPr/>
          <p:nvPr/>
        </p:nvSpPr>
        <p:spPr>
          <a:xfrm>
            <a:off x="1009650" y="1074738"/>
            <a:ext cx="7137400" cy="61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POP – Procedimento Operacional Padrão</a:t>
            </a:r>
          </a:p>
        </p:txBody>
      </p:sp>
    </p:spTree>
    <p:extLst>
      <p:ext uri="{BB962C8B-B14F-4D97-AF65-F5344CB8AC3E}">
        <p14:creationId xmlns:p14="http://schemas.microsoft.com/office/powerpoint/2010/main" val="138601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082" name="Straight Connector 169"/>
          <p:cNvCxnSpPr>
            <a:cxnSpLocks noChangeShapeType="1"/>
          </p:cNvCxnSpPr>
          <p:nvPr/>
        </p:nvCxnSpPr>
        <p:spPr bwMode="auto">
          <a:xfrm flipV="1">
            <a:off x="150813" y="2370138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46083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31" name="Retângulo de cantos arredondados 30"/>
          <p:cNvSpPr/>
          <p:nvPr/>
        </p:nvSpPr>
        <p:spPr>
          <a:xfrm>
            <a:off x="969963" y="1841500"/>
            <a:ext cx="7194550" cy="37477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Identifica, caracteriza e descreve os Principais Processos e </a:t>
            </a:r>
            <a:r>
              <a:rPr lang="pt-BR" sz="2000" dirty="0" err="1">
                <a:solidFill>
                  <a:srgbClr val="333399"/>
                </a:solidFill>
                <a:latin typeface="Arial Narrow" pitchFamily="34" charset="0"/>
              </a:rPr>
              <a:t>Subprocessos</a:t>
            </a: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 da Suzano Papel e Celulose</a:t>
            </a:r>
          </a:p>
          <a:p>
            <a:pPr marL="342900" indent="-34290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/>
            </a:pPr>
            <a:endParaRPr lang="pt-BR" sz="2000" dirty="0">
              <a:solidFill>
                <a:srgbClr val="333399"/>
              </a:solidFill>
              <a:latin typeface="Arial Narrow" pitchFamily="34" charset="0"/>
            </a:endParaRPr>
          </a:p>
          <a:p>
            <a:pPr marL="342900" indent="-34290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Descreve as Fases do processo definindo as Responsabilidades das Pessoas Envolvidas e o Uso Adequado dos Recursos Disponíveis</a:t>
            </a:r>
          </a:p>
          <a:p>
            <a:pPr marL="342900" indent="-34290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/>
            </a:pPr>
            <a:endParaRPr lang="pt-BR" sz="2000" dirty="0">
              <a:solidFill>
                <a:srgbClr val="333399"/>
              </a:solidFill>
              <a:latin typeface="Arial Narrow" pitchFamily="34" charset="0"/>
            </a:endParaRPr>
          </a:p>
          <a:p>
            <a:pPr marL="342900" indent="-34290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Tem em Anexo o Fluxo do Processo detalhando todos os Documentos Operacionais (POP)</a:t>
            </a:r>
          </a:p>
          <a:p>
            <a:pPr marL="342900" indent="-34290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/>
            </a:pPr>
            <a:endParaRPr lang="pt-BR" sz="2000" dirty="0">
              <a:solidFill>
                <a:srgbClr val="333399"/>
              </a:solidFill>
              <a:latin typeface="Arial Narrow" pitchFamily="34" charset="0"/>
            </a:endParaRPr>
          </a:p>
          <a:p>
            <a:pPr marL="342900" indent="-34290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Serve para Orientar a Empresa quanto a Gestão por Meio de Processos</a:t>
            </a:r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05264"/>
            <a:ext cx="596900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sp>
        <p:nvSpPr>
          <p:cNvPr id="46086" name="Retângulo 10"/>
          <p:cNvSpPr>
            <a:spLocks noChangeArrowheads="1"/>
          </p:cNvSpPr>
          <p:nvPr/>
        </p:nvSpPr>
        <p:spPr bwMode="auto">
          <a:xfrm>
            <a:off x="1547664" y="5733256"/>
            <a:ext cx="58023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dirty="0" smtClean="0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Não é um POP, não se restringe a uma única tarefa. </a:t>
            </a: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dirty="0" smtClean="0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É um documento descritivo, não entra </a:t>
            </a:r>
            <a:r>
              <a:rPr lang="pt-BR" dirty="0" smtClean="0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em </a:t>
            </a:r>
            <a:r>
              <a:rPr lang="pt-BR" dirty="0" smtClean="0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detalhes técnicos (PTP).</a:t>
            </a:r>
          </a:p>
        </p:txBody>
      </p:sp>
      <p:sp>
        <p:nvSpPr>
          <p:cNvPr id="46087" name="Title 155"/>
          <p:cNvSpPr txBox="1">
            <a:spLocks/>
          </p:cNvSpPr>
          <p:nvPr/>
        </p:nvSpPr>
        <p:spPr bwMode="auto">
          <a:xfrm>
            <a:off x="0" y="282674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buClr>
                <a:srgbClr val="004566"/>
              </a:buClr>
              <a:buFont typeface="Symbol" pitchFamily="18" charset="2"/>
              <a:buNone/>
            </a:pPr>
            <a:r>
              <a:rPr lang="pt-BR" sz="2800" dirty="0" smtClean="0">
                <a:solidFill>
                  <a:srgbClr val="333399"/>
                </a:solidFill>
                <a:cs typeface="+mn-cs"/>
              </a:rPr>
              <a:t>S –  Standard (Padronizar)</a:t>
            </a:r>
          </a:p>
        </p:txBody>
      </p:sp>
      <p:grpSp>
        <p:nvGrpSpPr>
          <p:cNvPr id="46088" name="Grupo 6"/>
          <p:cNvGrpSpPr>
            <a:grpSpLocks/>
          </p:cNvGrpSpPr>
          <p:nvPr/>
        </p:nvGrpSpPr>
        <p:grpSpPr bwMode="auto">
          <a:xfrm>
            <a:off x="-319088" y="931863"/>
            <a:ext cx="1677988" cy="901700"/>
            <a:chOff x="3402279" y="534390"/>
            <a:chExt cx="1656609" cy="762987"/>
          </a:xfrm>
        </p:grpSpPr>
        <p:graphicFrame>
          <p:nvGraphicFramePr>
            <p:cNvPr id="13" name="Gráfico 12"/>
            <p:cNvGraphicFramePr>
              <a:graphicFrameLocks/>
            </p:cNvGraphicFramePr>
            <p:nvPr/>
          </p:nvGraphicFramePr>
          <p:xfrm>
            <a:off x="3402279" y="534390"/>
            <a:ext cx="1656609" cy="762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CaixaDeTexto 9"/>
            <p:cNvSpPr txBox="1">
              <a:spLocks noChangeArrowheads="1"/>
            </p:cNvSpPr>
            <p:nvPr/>
          </p:nvSpPr>
          <p:spPr bwMode="auto">
            <a:xfrm>
              <a:off x="4251742" y="678121"/>
              <a:ext cx="210015" cy="23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1pPr>
              <a:lvl2pPr marL="742950" indent="-28575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2pPr>
              <a:lvl3pPr marL="11430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3pPr>
              <a:lvl4pPr marL="16002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4pPr>
              <a:lvl5pPr marL="20574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None/>
                <a:defRPr/>
              </a:pPr>
              <a:r>
                <a:rPr lang="pt-BR" sz="1200" i="0" dirty="0">
                  <a:solidFill>
                    <a:srgbClr val="333399">
                      <a:lumMod val="75000"/>
                    </a:srgbClr>
                  </a:solidFill>
                  <a:cs typeface="+mn-cs"/>
                </a:rPr>
                <a:t>S</a:t>
              </a:r>
            </a:p>
          </p:txBody>
        </p:sp>
      </p:grpSp>
      <p:sp>
        <p:nvSpPr>
          <p:cNvPr id="15" name="Retângulo de cantos arredondados 14"/>
          <p:cNvSpPr/>
          <p:nvPr/>
        </p:nvSpPr>
        <p:spPr>
          <a:xfrm>
            <a:off x="1009650" y="1124744"/>
            <a:ext cx="7137400" cy="61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PPG – Procedimento do Processo Gerencial</a:t>
            </a:r>
          </a:p>
        </p:txBody>
      </p:sp>
    </p:spTree>
    <p:extLst>
      <p:ext uri="{BB962C8B-B14F-4D97-AF65-F5344CB8AC3E}">
        <p14:creationId xmlns:p14="http://schemas.microsoft.com/office/powerpoint/2010/main" val="3018353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06" name="Straight Connector 169"/>
          <p:cNvCxnSpPr>
            <a:cxnSpLocks noChangeShapeType="1"/>
          </p:cNvCxnSpPr>
          <p:nvPr/>
        </p:nvCxnSpPr>
        <p:spPr bwMode="auto">
          <a:xfrm flipV="1">
            <a:off x="150813" y="2370138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47107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03400"/>
            <a:ext cx="5472608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grpSp>
        <p:nvGrpSpPr>
          <p:cNvPr id="47109" name="Grupo 6"/>
          <p:cNvGrpSpPr>
            <a:grpSpLocks/>
          </p:cNvGrpSpPr>
          <p:nvPr/>
        </p:nvGrpSpPr>
        <p:grpSpPr bwMode="auto">
          <a:xfrm>
            <a:off x="-319088" y="931863"/>
            <a:ext cx="1677988" cy="901700"/>
            <a:chOff x="3402279" y="534390"/>
            <a:chExt cx="1656609" cy="762987"/>
          </a:xfrm>
        </p:grpSpPr>
        <p:graphicFrame>
          <p:nvGraphicFramePr>
            <p:cNvPr id="11" name="Gráfico 10"/>
            <p:cNvGraphicFramePr>
              <a:graphicFrameLocks/>
            </p:cNvGraphicFramePr>
            <p:nvPr/>
          </p:nvGraphicFramePr>
          <p:xfrm>
            <a:off x="3402279" y="534390"/>
            <a:ext cx="1656609" cy="762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CaixaDeTexto 9"/>
            <p:cNvSpPr txBox="1">
              <a:spLocks noChangeArrowheads="1"/>
            </p:cNvSpPr>
            <p:nvPr/>
          </p:nvSpPr>
          <p:spPr bwMode="auto">
            <a:xfrm>
              <a:off x="4251742" y="678121"/>
              <a:ext cx="210015" cy="23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1pPr>
              <a:lvl2pPr marL="742950" indent="-28575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2pPr>
              <a:lvl3pPr marL="11430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3pPr>
              <a:lvl4pPr marL="16002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4pPr>
              <a:lvl5pPr marL="20574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None/>
                <a:defRPr/>
              </a:pPr>
              <a:r>
                <a:rPr lang="pt-BR" sz="1200" i="0" dirty="0">
                  <a:solidFill>
                    <a:srgbClr val="333399">
                      <a:lumMod val="75000"/>
                    </a:srgbClr>
                  </a:solidFill>
                  <a:cs typeface="+mn-cs"/>
                </a:rPr>
                <a:t>S</a:t>
              </a:r>
            </a:p>
          </p:txBody>
        </p:sp>
      </p:grpSp>
      <p:sp>
        <p:nvSpPr>
          <p:cNvPr id="47110" name="Title 155"/>
          <p:cNvSpPr txBox="1">
            <a:spLocks/>
          </p:cNvSpPr>
          <p:nvPr/>
        </p:nvSpPr>
        <p:spPr bwMode="auto">
          <a:xfrm>
            <a:off x="0" y="282674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buClr>
                <a:srgbClr val="004566"/>
              </a:buClr>
              <a:buFont typeface="Symbol" pitchFamily="18" charset="2"/>
              <a:buNone/>
            </a:pPr>
            <a:r>
              <a:rPr lang="pt-BR" sz="2800" dirty="0" smtClean="0">
                <a:solidFill>
                  <a:srgbClr val="333399"/>
                </a:solidFill>
                <a:cs typeface="+mn-cs"/>
              </a:rPr>
              <a:t>S –  Standard (Padronizar)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009650" y="1074738"/>
            <a:ext cx="7137400" cy="61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PPG – Procedimento do Processo Gerencial</a:t>
            </a:r>
          </a:p>
        </p:txBody>
      </p:sp>
    </p:spTree>
    <p:extLst>
      <p:ext uri="{BB962C8B-B14F-4D97-AF65-F5344CB8AC3E}">
        <p14:creationId xmlns:p14="http://schemas.microsoft.com/office/powerpoint/2010/main" val="272992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130" name="Straight Connector 169"/>
          <p:cNvCxnSpPr>
            <a:cxnSpLocks noChangeShapeType="1"/>
          </p:cNvCxnSpPr>
          <p:nvPr/>
        </p:nvCxnSpPr>
        <p:spPr bwMode="auto">
          <a:xfrm flipV="1">
            <a:off x="150813" y="2370138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48131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839913"/>
            <a:ext cx="6286500" cy="439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sp>
        <p:nvSpPr>
          <p:cNvPr id="48133" name="Title 155"/>
          <p:cNvSpPr txBox="1">
            <a:spLocks/>
          </p:cNvSpPr>
          <p:nvPr/>
        </p:nvSpPr>
        <p:spPr bwMode="auto">
          <a:xfrm>
            <a:off x="0" y="260648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buClr>
                <a:srgbClr val="004566"/>
              </a:buClr>
              <a:buFont typeface="Symbol" pitchFamily="18" charset="2"/>
              <a:buNone/>
            </a:pPr>
            <a:r>
              <a:rPr lang="pt-BR" sz="2800" smtClean="0">
                <a:solidFill>
                  <a:srgbClr val="333399"/>
                </a:solidFill>
                <a:cs typeface="+mn-cs"/>
              </a:rPr>
              <a:t>S –  Standard (Padronizar)</a:t>
            </a:r>
          </a:p>
        </p:txBody>
      </p:sp>
      <p:grpSp>
        <p:nvGrpSpPr>
          <p:cNvPr id="48134" name="Grupo 6"/>
          <p:cNvGrpSpPr>
            <a:grpSpLocks/>
          </p:cNvGrpSpPr>
          <p:nvPr/>
        </p:nvGrpSpPr>
        <p:grpSpPr bwMode="auto">
          <a:xfrm>
            <a:off x="-319088" y="931863"/>
            <a:ext cx="1677988" cy="901700"/>
            <a:chOff x="3402279" y="534390"/>
            <a:chExt cx="1656609" cy="762987"/>
          </a:xfrm>
        </p:grpSpPr>
        <p:graphicFrame>
          <p:nvGraphicFramePr>
            <p:cNvPr id="12" name="Gráfico 11"/>
            <p:cNvGraphicFramePr>
              <a:graphicFrameLocks/>
            </p:cNvGraphicFramePr>
            <p:nvPr/>
          </p:nvGraphicFramePr>
          <p:xfrm>
            <a:off x="3402279" y="534390"/>
            <a:ext cx="1656609" cy="762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CaixaDeTexto 9"/>
            <p:cNvSpPr txBox="1">
              <a:spLocks noChangeArrowheads="1"/>
            </p:cNvSpPr>
            <p:nvPr/>
          </p:nvSpPr>
          <p:spPr bwMode="auto">
            <a:xfrm>
              <a:off x="4251742" y="678121"/>
              <a:ext cx="210015" cy="23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1pPr>
              <a:lvl2pPr marL="742950" indent="-28575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2pPr>
              <a:lvl3pPr marL="11430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3pPr>
              <a:lvl4pPr marL="16002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4pPr>
              <a:lvl5pPr marL="20574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None/>
                <a:defRPr/>
              </a:pPr>
              <a:r>
                <a:rPr lang="pt-BR" sz="1200" i="0" dirty="0">
                  <a:solidFill>
                    <a:srgbClr val="333399">
                      <a:lumMod val="75000"/>
                    </a:srgbClr>
                  </a:solidFill>
                  <a:cs typeface="+mn-cs"/>
                </a:rPr>
                <a:t>S</a:t>
              </a:r>
            </a:p>
          </p:txBody>
        </p:sp>
      </p:grpSp>
      <p:sp>
        <p:nvSpPr>
          <p:cNvPr id="14" name="Retângulo de cantos arredondados 13"/>
          <p:cNvSpPr/>
          <p:nvPr/>
        </p:nvSpPr>
        <p:spPr>
          <a:xfrm>
            <a:off x="1009650" y="1074738"/>
            <a:ext cx="7137400" cy="61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PPG – Procedimento do Processo Gerencial</a:t>
            </a:r>
          </a:p>
        </p:txBody>
      </p:sp>
    </p:spTree>
    <p:extLst>
      <p:ext uri="{BB962C8B-B14F-4D97-AF65-F5344CB8AC3E}">
        <p14:creationId xmlns:p14="http://schemas.microsoft.com/office/powerpoint/2010/main" val="2558810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O que é o melhoria contínua?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21507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1508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1509" name="Retângulo de cantos arredondados 2"/>
          <p:cNvSpPr>
            <a:spLocks noChangeArrowheads="1"/>
          </p:cNvSpPr>
          <p:nvPr/>
        </p:nvSpPr>
        <p:spPr bwMode="auto">
          <a:xfrm>
            <a:off x="638175" y="1287463"/>
            <a:ext cx="5691188" cy="962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269875" indent="-269875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tabLst>
                <a:tab pos="446088" algn="l"/>
                <a:tab pos="515938" algn="l"/>
                <a:tab pos="539750" algn="l"/>
                <a:tab pos="984250" algn="l"/>
              </a:tabLst>
            </a:pPr>
            <a:endParaRPr lang="pt-BR" b="1" smtClean="0">
              <a:solidFill>
                <a:srgbClr val="00254A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3" name="Retângulo de cantos arredondados 72"/>
          <p:cNvSpPr/>
          <p:nvPr/>
        </p:nvSpPr>
        <p:spPr>
          <a:xfrm>
            <a:off x="962025" y="1276350"/>
            <a:ext cx="7196138" cy="157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2400" b="1" dirty="0" err="1">
                <a:solidFill>
                  <a:srgbClr val="000099"/>
                </a:solidFill>
                <a:latin typeface="Calibri"/>
              </a:rPr>
              <a:t>Quando</a:t>
            </a:r>
            <a:r>
              <a:rPr lang="en-US" sz="2400" b="1" dirty="0">
                <a:solidFill>
                  <a:srgbClr val="000099"/>
                </a:solidFill>
                <a:latin typeface="Calibri"/>
              </a:rPr>
              <a:t>  </a:t>
            </a:r>
            <a:r>
              <a:rPr lang="en-US" sz="2400" b="1" dirty="0" err="1">
                <a:solidFill>
                  <a:srgbClr val="000099"/>
                </a:solidFill>
                <a:latin typeface="Calibri"/>
              </a:rPr>
              <a:t>não</a:t>
            </a:r>
            <a:r>
              <a:rPr lang="en-US" sz="2400" b="1" dirty="0">
                <a:solidFill>
                  <a:srgbClr val="000099"/>
                </a:solidFill>
                <a:latin typeface="Calibri"/>
              </a:rPr>
              <a:t> se tem, </a:t>
            </a:r>
            <a:r>
              <a:rPr lang="en-US" sz="2400" b="1" dirty="0" err="1">
                <a:solidFill>
                  <a:srgbClr val="000099"/>
                </a:solidFill>
                <a:latin typeface="Calibri"/>
              </a:rPr>
              <a:t>gasta</a:t>
            </a:r>
            <a:r>
              <a:rPr lang="en-US" sz="2400" b="1" dirty="0">
                <a:solidFill>
                  <a:srgbClr val="000099"/>
                </a:solidFill>
                <a:latin typeface="Calibri"/>
              </a:rPr>
              <a:t>-se </a:t>
            </a:r>
            <a:r>
              <a:rPr lang="en-US" sz="2400" b="1" dirty="0" err="1">
                <a:solidFill>
                  <a:srgbClr val="000099"/>
                </a:solidFill>
                <a:latin typeface="Calibri"/>
              </a:rPr>
              <a:t>muito</a:t>
            </a:r>
            <a:r>
              <a:rPr lang="en-US" sz="2400" b="1" dirty="0">
                <a:solidFill>
                  <a:srgbClr val="000099"/>
                </a:solidFill>
                <a:latin typeface="Calibri"/>
              </a:rPr>
              <a:t> tempo e </a:t>
            </a:r>
            <a:r>
              <a:rPr lang="en-US" sz="2400" b="1" dirty="0" err="1">
                <a:solidFill>
                  <a:srgbClr val="000099"/>
                </a:solidFill>
                <a:latin typeface="Calibri"/>
              </a:rPr>
              <a:t>esforço</a:t>
            </a:r>
            <a:r>
              <a:rPr lang="en-US" sz="2400" b="1" dirty="0">
                <a:solidFill>
                  <a:srgbClr val="000099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/>
              </a:rPr>
              <a:t>para</a:t>
            </a:r>
            <a:r>
              <a:rPr lang="en-US" sz="2400" b="1" dirty="0">
                <a:solidFill>
                  <a:srgbClr val="000099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/>
              </a:rPr>
              <a:t>alcançar</a:t>
            </a:r>
            <a:r>
              <a:rPr lang="en-US" sz="2400" b="1" dirty="0">
                <a:solidFill>
                  <a:srgbClr val="000099"/>
                </a:solidFill>
                <a:latin typeface="Calibri"/>
              </a:rPr>
              <a:t> a  </a:t>
            </a:r>
            <a:r>
              <a:rPr lang="en-US" sz="2400" b="1" dirty="0" err="1">
                <a:solidFill>
                  <a:srgbClr val="000099"/>
                </a:solidFill>
                <a:latin typeface="Calibri"/>
              </a:rPr>
              <a:t>melhoria</a:t>
            </a:r>
            <a:r>
              <a:rPr lang="en-US" sz="2400" b="1" dirty="0">
                <a:solidFill>
                  <a:srgbClr val="000099"/>
                </a:solidFill>
                <a:latin typeface="Calibri"/>
              </a:rPr>
              <a:t> e </a:t>
            </a:r>
            <a:r>
              <a:rPr lang="en-US" sz="2400" b="1" dirty="0" err="1">
                <a:solidFill>
                  <a:srgbClr val="000099"/>
                </a:solidFill>
                <a:latin typeface="Calibri"/>
              </a:rPr>
              <a:t>ela</a:t>
            </a:r>
            <a:r>
              <a:rPr lang="en-US" sz="2400" b="1" dirty="0">
                <a:solidFill>
                  <a:srgbClr val="000099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/>
              </a:rPr>
              <a:t>não</a:t>
            </a:r>
            <a:r>
              <a:rPr lang="en-US" sz="2400" b="1" dirty="0">
                <a:solidFill>
                  <a:srgbClr val="000099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/>
              </a:rPr>
              <a:t>permanece</a:t>
            </a:r>
            <a:r>
              <a:rPr lang="en-US" sz="2400" b="1" dirty="0">
                <a:solidFill>
                  <a:srgbClr val="000099"/>
                </a:solidFill>
                <a:latin typeface="Calibri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latin typeface="Calibri"/>
              </a:rPr>
              <a:t>perdendo</a:t>
            </a:r>
            <a:r>
              <a:rPr lang="en-US" sz="2400" b="1" dirty="0">
                <a:solidFill>
                  <a:srgbClr val="000099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/>
              </a:rPr>
              <a:t>todos</a:t>
            </a:r>
            <a:r>
              <a:rPr lang="en-US" sz="2400" b="1" dirty="0">
                <a:solidFill>
                  <a:srgbClr val="000099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/>
              </a:rPr>
              <a:t>os</a:t>
            </a:r>
            <a:r>
              <a:rPr lang="en-US" sz="2400" b="1" dirty="0">
                <a:solidFill>
                  <a:srgbClr val="000099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/>
              </a:rPr>
              <a:t>esforços</a:t>
            </a:r>
            <a:r>
              <a:rPr lang="en-US" sz="2400" b="1" dirty="0">
                <a:solidFill>
                  <a:srgbClr val="000099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/>
              </a:rPr>
              <a:t>devido</a:t>
            </a:r>
            <a:r>
              <a:rPr lang="en-US" sz="2400" b="1" dirty="0">
                <a:solidFill>
                  <a:srgbClr val="000099"/>
                </a:solidFill>
                <a:latin typeface="Calibri"/>
              </a:rPr>
              <a:t> a </a:t>
            </a:r>
            <a:r>
              <a:rPr lang="en-US" sz="2400" b="1" dirty="0" err="1">
                <a:solidFill>
                  <a:srgbClr val="000099"/>
                </a:solidFill>
                <a:latin typeface="Calibri"/>
              </a:rPr>
              <a:t>instabilidade</a:t>
            </a:r>
            <a:r>
              <a:rPr lang="en-US" sz="2400" b="1" dirty="0">
                <a:solidFill>
                  <a:srgbClr val="000099"/>
                </a:solidFill>
                <a:latin typeface="Calibri"/>
              </a:rPr>
              <a:t> do </a:t>
            </a:r>
            <a:r>
              <a:rPr lang="en-US" sz="2400" b="1" dirty="0" err="1">
                <a:solidFill>
                  <a:srgbClr val="000099"/>
                </a:solidFill>
                <a:latin typeface="Calibri"/>
              </a:rPr>
              <a:t>processo</a:t>
            </a:r>
            <a:r>
              <a:rPr lang="en-US" sz="2400" b="1" dirty="0">
                <a:solidFill>
                  <a:srgbClr val="000099"/>
                </a:solidFill>
                <a:latin typeface="Calibri"/>
              </a:rPr>
              <a:t>.</a:t>
            </a:r>
            <a:endParaRPr lang="pt-BR" sz="2400" b="1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59" name="Seta para a direita 58"/>
          <p:cNvSpPr/>
          <p:nvPr/>
        </p:nvSpPr>
        <p:spPr bwMode="auto">
          <a:xfrm rot="10800000">
            <a:off x="6196013" y="4259263"/>
            <a:ext cx="742950" cy="795337"/>
          </a:xfrm>
          <a:prstGeom prst="rightArrow">
            <a:avLst/>
          </a:prstGeom>
          <a:solidFill>
            <a:srgbClr val="0F9D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  <a:defRPr/>
            </a:pPr>
            <a:endParaRPr lang="pt-BR" sz="2000" kern="0">
              <a:solidFill>
                <a:sysClr val="windowText" lastClr="0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7026275" y="4137025"/>
            <a:ext cx="15906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00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Melhoria</a:t>
            </a:r>
            <a:r>
              <a:rPr lang="en-US" sz="2400" b="1" kern="0" dirty="0">
                <a:solidFill>
                  <a:srgbClr val="00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400" b="1" kern="0" dirty="0" err="1">
                <a:solidFill>
                  <a:srgbClr val="00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tipo</a:t>
            </a:r>
            <a:r>
              <a:rPr lang="en-US" sz="2400" b="1" kern="0" dirty="0">
                <a:solidFill>
                  <a:srgbClr val="00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400" b="1" kern="0" dirty="0" err="1">
                <a:solidFill>
                  <a:srgbClr val="00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serrote</a:t>
            </a:r>
            <a:endParaRPr lang="pt-BR" sz="2400" b="1" kern="0" dirty="0">
              <a:solidFill>
                <a:srgbClr val="0052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1513" name="Grupo 71"/>
          <p:cNvGrpSpPr>
            <a:grpSpLocks/>
          </p:cNvGrpSpPr>
          <p:nvPr/>
        </p:nvGrpSpPr>
        <p:grpSpPr bwMode="auto">
          <a:xfrm>
            <a:off x="681038" y="3875088"/>
            <a:ext cx="6302375" cy="1598612"/>
            <a:chOff x="1208244" y="4541244"/>
            <a:chExt cx="6627660" cy="1725378"/>
          </a:xfrm>
        </p:grpSpPr>
        <p:grpSp>
          <p:nvGrpSpPr>
            <p:cNvPr id="21514" name="Grupo 48"/>
            <p:cNvGrpSpPr>
              <a:grpSpLocks/>
            </p:cNvGrpSpPr>
            <p:nvPr/>
          </p:nvGrpSpPr>
          <p:grpSpPr bwMode="auto">
            <a:xfrm>
              <a:off x="1208244" y="4541244"/>
              <a:ext cx="6627660" cy="1459524"/>
              <a:chOff x="1208244" y="4541244"/>
              <a:chExt cx="6627660" cy="1459524"/>
            </a:xfrm>
          </p:grpSpPr>
          <p:sp>
            <p:nvSpPr>
              <p:cNvPr id="77" name="Line 4"/>
              <p:cNvSpPr>
                <a:spLocks noChangeShapeType="1"/>
              </p:cNvSpPr>
              <p:nvPr/>
            </p:nvSpPr>
            <p:spPr bwMode="auto">
              <a:xfrm flipV="1">
                <a:off x="1500395" y="4541244"/>
                <a:ext cx="0" cy="1384415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3" name="Line 5"/>
              <p:cNvSpPr>
                <a:spLocks noChangeShapeType="1"/>
              </p:cNvSpPr>
              <p:nvPr/>
            </p:nvSpPr>
            <p:spPr bwMode="auto">
              <a:xfrm>
                <a:off x="1500395" y="5925659"/>
                <a:ext cx="6335509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4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650557" y="5184600"/>
                <a:ext cx="1374134" cy="258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000" kern="0" dirty="0">
                    <a:solidFill>
                      <a:sysClr val="windowText" lastClr="0000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rPr>
                  <a:t>PRODUTIVIDADE</a:t>
                </a:r>
              </a:p>
            </p:txBody>
          </p:sp>
          <p:sp>
            <p:nvSpPr>
              <p:cNvPr id="95" name="Text Box 24"/>
              <p:cNvSpPr txBox="1">
                <a:spLocks noChangeArrowheads="1"/>
              </p:cNvSpPr>
              <p:nvPr/>
            </p:nvSpPr>
            <p:spPr bwMode="auto">
              <a:xfrm>
                <a:off x="2966159" y="4895914"/>
                <a:ext cx="2599312" cy="265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000" kern="0" dirty="0" err="1">
                    <a:solidFill>
                      <a:sysClr val="windowText" lastClr="0000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rPr>
                  <a:t>Produtividade</a:t>
                </a:r>
                <a:r>
                  <a:rPr lang="en-US" sz="1000" kern="0" dirty="0">
                    <a:solidFill>
                      <a:sysClr val="windowText" lastClr="0000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rPr>
                  <a:t> </a:t>
                </a:r>
                <a:r>
                  <a:rPr lang="en-US" sz="1000" kern="0" dirty="0" err="1">
                    <a:solidFill>
                      <a:sysClr val="windowText" lastClr="0000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rPr>
                  <a:t>não</a:t>
                </a:r>
                <a:r>
                  <a:rPr lang="en-US" sz="1000" kern="0" dirty="0">
                    <a:solidFill>
                      <a:sysClr val="windowText" lastClr="0000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rPr>
                  <a:t> </a:t>
                </a:r>
                <a:r>
                  <a:rPr lang="en-US" sz="1000" kern="0" dirty="0" err="1">
                    <a:solidFill>
                      <a:sysClr val="windowText" lastClr="0000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rPr>
                  <a:t>melhora</a:t>
                </a:r>
                <a:endParaRPr lang="en-US" sz="1000" kern="0" dirty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6" name="Line 28"/>
              <p:cNvSpPr>
                <a:spLocks noChangeShapeType="1"/>
              </p:cNvSpPr>
              <p:nvPr/>
            </p:nvSpPr>
            <p:spPr bwMode="auto">
              <a:xfrm>
                <a:off x="1789208" y="5135788"/>
                <a:ext cx="4799627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  <p:grpSp>
            <p:nvGrpSpPr>
              <p:cNvPr id="21521" name="Group 35"/>
              <p:cNvGrpSpPr>
                <a:grpSpLocks/>
              </p:cNvGrpSpPr>
              <p:nvPr/>
            </p:nvGrpSpPr>
            <p:grpSpPr bwMode="auto">
              <a:xfrm>
                <a:off x="1500717" y="5333650"/>
                <a:ext cx="1727200" cy="593481"/>
                <a:chOff x="709" y="1549"/>
                <a:chExt cx="816" cy="499"/>
              </a:xfrm>
            </p:grpSpPr>
            <p:sp>
              <p:nvSpPr>
                <p:cNvPr id="108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709" y="1551"/>
                  <a:ext cx="498" cy="497"/>
                </a:xfrm>
                <a:prstGeom prst="line">
                  <a:avLst/>
                </a:prstGeom>
                <a:noFill/>
                <a:ln w="28575">
                  <a:solidFill>
                    <a:sysClr val="windowText" lastClr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kern="0">
                    <a:solidFill>
                      <a:sysClr val="windowText" lastClr="000000"/>
                    </a:solidFill>
                    <a:latin typeface="Arial Narrow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grpSp>
              <p:nvGrpSpPr>
                <p:cNvPr id="21533" name="Group 34"/>
                <p:cNvGrpSpPr>
                  <a:grpSpLocks/>
                </p:cNvGrpSpPr>
                <p:nvPr/>
              </p:nvGrpSpPr>
              <p:grpSpPr bwMode="auto">
                <a:xfrm>
                  <a:off x="1207" y="1565"/>
                  <a:ext cx="318" cy="478"/>
                  <a:chOff x="1207" y="1565"/>
                  <a:chExt cx="318" cy="478"/>
                </a:xfrm>
              </p:grpSpPr>
              <p:sp>
                <p:nvSpPr>
                  <p:cNvPr id="110" name="Freeform 32"/>
                  <p:cNvSpPr>
                    <a:spLocks/>
                  </p:cNvSpPr>
                  <p:nvPr/>
                </p:nvSpPr>
                <p:spPr bwMode="auto">
                  <a:xfrm>
                    <a:off x="1207" y="1567"/>
                    <a:ext cx="318" cy="454"/>
                  </a:xfrm>
                  <a:custGeom>
                    <a:avLst/>
                    <a:gdLst>
                      <a:gd name="T0" fmla="*/ 0 w 318"/>
                      <a:gd name="T1" fmla="*/ 0 h 453"/>
                      <a:gd name="T2" fmla="*/ 182 w 318"/>
                      <a:gd name="T3" fmla="*/ 136 h 453"/>
                      <a:gd name="T4" fmla="*/ 273 w 318"/>
                      <a:gd name="T5" fmla="*/ 272 h 453"/>
                      <a:gd name="T6" fmla="*/ 318 w 318"/>
                      <a:gd name="T7" fmla="*/ 453 h 45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8"/>
                      <a:gd name="T13" fmla="*/ 0 h 453"/>
                      <a:gd name="T14" fmla="*/ 318 w 318"/>
                      <a:gd name="T15" fmla="*/ 453 h 45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8" h="453">
                        <a:moveTo>
                          <a:pt x="0" y="0"/>
                        </a:moveTo>
                        <a:cubicBezTo>
                          <a:pt x="68" y="45"/>
                          <a:pt x="137" y="91"/>
                          <a:pt x="182" y="136"/>
                        </a:cubicBezTo>
                        <a:cubicBezTo>
                          <a:pt x="227" y="181"/>
                          <a:pt x="250" y="219"/>
                          <a:pt x="273" y="272"/>
                        </a:cubicBezTo>
                        <a:cubicBezTo>
                          <a:pt x="296" y="325"/>
                          <a:pt x="311" y="423"/>
                          <a:pt x="318" y="453"/>
                        </a:cubicBezTo>
                      </a:path>
                    </a:pathLst>
                  </a:custGeom>
                  <a:noFill/>
                  <a:ln w="285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kern="0">
                      <a:solidFill>
                        <a:sysClr val="windowText" lastClr="000000"/>
                      </a:solidFill>
                      <a:latin typeface="Arial Narrow" pitchFamily="34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11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525" y="1999"/>
                    <a:ext cx="0" cy="46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kern="0">
                      <a:solidFill>
                        <a:sysClr val="windowText" lastClr="000000"/>
                      </a:solidFill>
                      <a:latin typeface="Arial Narrow" pitchFamily="34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522" name="Group 36"/>
              <p:cNvGrpSpPr>
                <a:grpSpLocks/>
              </p:cNvGrpSpPr>
              <p:nvPr/>
            </p:nvGrpSpPr>
            <p:grpSpPr bwMode="auto">
              <a:xfrm>
                <a:off x="4955117" y="5333650"/>
                <a:ext cx="1727200" cy="593481"/>
                <a:chOff x="709" y="1549"/>
                <a:chExt cx="816" cy="499"/>
              </a:xfrm>
            </p:grpSpPr>
            <p:sp>
              <p:nvSpPr>
                <p:cNvPr id="10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709" y="1551"/>
                  <a:ext cx="498" cy="497"/>
                </a:xfrm>
                <a:prstGeom prst="line">
                  <a:avLst/>
                </a:prstGeom>
                <a:noFill/>
                <a:ln w="28575">
                  <a:solidFill>
                    <a:sysClr val="windowText" lastClr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kern="0">
                    <a:solidFill>
                      <a:sysClr val="windowText" lastClr="000000"/>
                    </a:solidFill>
                    <a:latin typeface="Arial Narrow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grpSp>
              <p:nvGrpSpPr>
                <p:cNvPr id="21529" name="Group 38"/>
                <p:cNvGrpSpPr>
                  <a:grpSpLocks/>
                </p:cNvGrpSpPr>
                <p:nvPr/>
              </p:nvGrpSpPr>
              <p:grpSpPr bwMode="auto">
                <a:xfrm>
                  <a:off x="1207" y="1565"/>
                  <a:ext cx="318" cy="478"/>
                  <a:chOff x="1207" y="1565"/>
                  <a:chExt cx="318" cy="478"/>
                </a:xfrm>
              </p:grpSpPr>
              <p:sp>
                <p:nvSpPr>
                  <p:cNvPr id="106" name="Freeform 39"/>
                  <p:cNvSpPr>
                    <a:spLocks/>
                  </p:cNvSpPr>
                  <p:nvPr/>
                </p:nvSpPr>
                <p:spPr bwMode="auto">
                  <a:xfrm>
                    <a:off x="1207" y="1567"/>
                    <a:ext cx="318" cy="454"/>
                  </a:xfrm>
                  <a:custGeom>
                    <a:avLst/>
                    <a:gdLst>
                      <a:gd name="T0" fmla="*/ 0 w 318"/>
                      <a:gd name="T1" fmla="*/ 0 h 453"/>
                      <a:gd name="T2" fmla="*/ 182 w 318"/>
                      <a:gd name="T3" fmla="*/ 136 h 453"/>
                      <a:gd name="T4" fmla="*/ 273 w 318"/>
                      <a:gd name="T5" fmla="*/ 272 h 453"/>
                      <a:gd name="T6" fmla="*/ 318 w 318"/>
                      <a:gd name="T7" fmla="*/ 453 h 45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8"/>
                      <a:gd name="T13" fmla="*/ 0 h 453"/>
                      <a:gd name="T14" fmla="*/ 318 w 318"/>
                      <a:gd name="T15" fmla="*/ 453 h 45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8" h="453">
                        <a:moveTo>
                          <a:pt x="0" y="0"/>
                        </a:moveTo>
                        <a:cubicBezTo>
                          <a:pt x="68" y="45"/>
                          <a:pt x="137" y="91"/>
                          <a:pt x="182" y="136"/>
                        </a:cubicBezTo>
                        <a:cubicBezTo>
                          <a:pt x="227" y="181"/>
                          <a:pt x="250" y="219"/>
                          <a:pt x="273" y="272"/>
                        </a:cubicBezTo>
                        <a:cubicBezTo>
                          <a:pt x="296" y="325"/>
                          <a:pt x="311" y="423"/>
                          <a:pt x="318" y="453"/>
                        </a:cubicBezTo>
                      </a:path>
                    </a:pathLst>
                  </a:custGeom>
                  <a:noFill/>
                  <a:ln w="285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kern="0">
                      <a:solidFill>
                        <a:sysClr val="windowText" lastClr="000000"/>
                      </a:solidFill>
                      <a:latin typeface="Arial Narrow" pitchFamily="34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10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525" y="1999"/>
                    <a:ext cx="0" cy="46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kern="0">
                      <a:solidFill>
                        <a:sysClr val="windowText" lastClr="000000"/>
                      </a:solidFill>
                      <a:latin typeface="Arial Narrow" pitchFamily="34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523" name="Group 41"/>
              <p:cNvGrpSpPr>
                <a:grpSpLocks/>
              </p:cNvGrpSpPr>
              <p:nvPr/>
            </p:nvGrpSpPr>
            <p:grpSpPr bwMode="auto">
              <a:xfrm>
                <a:off x="3227919" y="5335849"/>
                <a:ext cx="1727200" cy="593481"/>
                <a:chOff x="709" y="1549"/>
                <a:chExt cx="816" cy="499"/>
              </a:xfrm>
            </p:grpSpPr>
            <p:sp>
              <p:nvSpPr>
                <p:cNvPr id="100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709" y="1549"/>
                  <a:ext cx="498" cy="497"/>
                </a:xfrm>
                <a:prstGeom prst="line">
                  <a:avLst/>
                </a:prstGeom>
                <a:noFill/>
                <a:ln w="28575">
                  <a:solidFill>
                    <a:sysClr val="windowText" lastClr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kern="0">
                    <a:solidFill>
                      <a:sysClr val="windowText" lastClr="000000"/>
                    </a:solidFill>
                    <a:latin typeface="Arial Narrow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grpSp>
              <p:nvGrpSpPr>
                <p:cNvPr id="21525" name="Group 43"/>
                <p:cNvGrpSpPr>
                  <a:grpSpLocks/>
                </p:cNvGrpSpPr>
                <p:nvPr/>
              </p:nvGrpSpPr>
              <p:grpSpPr bwMode="auto">
                <a:xfrm>
                  <a:off x="1207" y="1565"/>
                  <a:ext cx="318" cy="478"/>
                  <a:chOff x="1207" y="1565"/>
                  <a:chExt cx="318" cy="478"/>
                </a:xfrm>
              </p:grpSpPr>
              <p:sp>
                <p:nvSpPr>
                  <p:cNvPr id="102" name="Freeform 44"/>
                  <p:cNvSpPr>
                    <a:spLocks/>
                  </p:cNvSpPr>
                  <p:nvPr/>
                </p:nvSpPr>
                <p:spPr bwMode="auto">
                  <a:xfrm>
                    <a:off x="1207" y="1565"/>
                    <a:ext cx="318" cy="454"/>
                  </a:xfrm>
                  <a:custGeom>
                    <a:avLst/>
                    <a:gdLst>
                      <a:gd name="T0" fmla="*/ 0 w 318"/>
                      <a:gd name="T1" fmla="*/ 0 h 453"/>
                      <a:gd name="T2" fmla="*/ 182 w 318"/>
                      <a:gd name="T3" fmla="*/ 136 h 453"/>
                      <a:gd name="T4" fmla="*/ 273 w 318"/>
                      <a:gd name="T5" fmla="*/ 272 h 453"/>
                      <a:gd name="T6" fmla="*/ 318 w 318"/>
                      <a:gd name="T7" fmla="*/ 453 h 45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8"/>
                      <a:gd name="T13" fmla="*/ 0 h 453"/>
                      <a:gd name="T14" fmla="*/ 318 w 318"/>
                      <a:gd name="T15" fmla="*/ 453 h 45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8" h="453">
                        <a:moveTo>
                          <a:pt x="0" y="0"/>
                        </a:moveTo>
                        <a:cubicBezTo>
                          <a:pt x="68" y="45"/>
                          <a:pt x="137" y="91"/>
                          <a:pt x="182" y="136"/>
                        </a:cubicBezTo>
                        <a:cubicBezTo>
                          <a:pt x="227" y="181"/>
                          <a:pt x="250" y="219"/>
                          <a:pt x="273" y="272"/>
                        </a:cubicBezTo>
                        <a:cubicBezTo>
                          <a:pt x="296" y="325"/>
                          <a:pt x="311" y="423"/>
                          <a:pt x="318" y="453"/>
                        </a:cubicBezTo>
                      </a:path>
                    </a:pathLst>
                  </a:custGeom>
                  <a:noFill/>
                  <a:ln w="285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kern="0">
                      <a:solidFill>
                        <a:sysClr val="windowText" lastClr="000000"/>
                      </a:solidFill>
                      <a:latin typeface="Arial Narrow" pitchFamily="34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10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525" y="1997"/>
                    <a:ext cx="0" cy="46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kern="0">
                      <a:solidFill>
                        <a:sysClr val="windowText" lastClr="000000"/>
                      </a:solidFill>
                      <a:latin typeface="Arial Narrow" pitchFamily="34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76" name="Text Box 16"/>
            <p:cNvSpPr txBox="1">
              <a:spLocks noChangeArrowheads="1"/>
            </p:cNvSpPr>
            <p:nvPr/>
          </p:nvSpPr>
          <p:spPr bwMode="auto">
            <a:xfrm>
              <a:off x="3857638" y="6001048"/>
              <a:ext cx="1026704" cy="265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TEMPO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5684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154" name="Straight Connector 169"/>
          <p:cNvCxnSpPr>
            <a:cxnSpLocks noChangeShapeType="1"/>
          </p:cNvCxnSpPr>
          <p:nvPr/>
        </p:nvCxnSpPr>
        <p:spPr bwMode="auto">
          <a:xfrm flipV="1">
            <a:off x="150813" y="2370138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49155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31" name="Retângulo de cantos arredondados 30"/>
          <p:cNvSpPr/>
          <p:nvPr/>
        </p:nvSpPr>
        <p:spPr>
          <a:xfrm>
            <a:off x="969963" y="2071489"/>
            <a:ext cx="7194550" cy="19335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Symbol" pitchFamily="18" charset="2"/>
              <a:buNone/>
              <a:defRPr/>
            </a:pPr>
            <a:r>
              <a:rPr lang="pt-BR" dirty="0">
                <a:solidFill>
                  <a:srgbClr val="333399"/>
                </a:solidFill>
                <a:latin typeface="Arial Narrow" pitchFamily="34" charset="0"/>
              </a:rPr>
              <a:t>Documento básico para o planejamento do controle do processo. Este padrão mostra todo o processo de fabricação de um produto ou execução de um serviço, as características de qualidade, os parâmetros de controle, e o 5W1H para cada parâmetro de controle.  O PTP traduz para os operadores da empresa as necessidades dos clientes por meio dos itens de controle que devem ser observados. Serve para manter o processo previsível.</a:t>
            </a:r>
          </a:p>
        </p:txBody>
      </p:sp>
      <p:sp>
        <p:nvSpPr>
          <p:cNvPr id="49157" name="Retângulo 9"/>
          <p:cNvSpPr>
            <a:spLocks noChangeArrowheads="1"/>
          </p:cNvSpPr>
          <p:nvPr/>
        </p:nvSpPr>
        <p:spPr bwMode="auto">
          <a:xfrm>
            <a:off x="1012825" y="1608981"/>
            <a:ext cx="713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dirty="0" smtClean="0">
                <a:solidFill>
                  <a:srgbClr val="0000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O que é?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55675" y="4365104"/>
            <a:ext cx="7194550" cy="6778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Symbol" pitchFamily="18" charset="2"/>
              <a:buNone/>
              <a:defRPr/>
            </a:pPr>
            <a:r>
              <a:rPr lang="pt-BR" dirty="0">
                <a:solidFill>
                  <a:srgbClr val="333399"/>
                </a:solidFill>
                <a:latin typeface="Arial Narrow" pitchFamily="34" charset="0"/>
              </a:rPr>
              <a:t>Serve como referência para o operador manter o processo previsível e no caso de uma anomalia o operador saber como proceder e quem procurar.</a:t>
            </a:r>
          </a:p>
        </p:txBody>
      </p:sp>
      <p:sp>
        <p:nvSpPr>
          <p:cNvPr id="49159" name="Retângulo 11"/>
          <p:cNvSpPr>
            <a:spLocks noChangeArrowheads="1"/>
          </p:cNvSpPr>
          <p:nvPr/>
        </p:nvSpPr>
        <p:spPr bwMode="auto">
          <a:xfrm>
            <a:off x="955675" y="3933056"/>
            <a:ext cx="713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dirty="0" smtClean="0">
                <a:solidFill>
                  <a:srgbClr val="0000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Para que serve?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987425" y="5463182"/>
            <a:ext cx="7194550" cy="8461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ü"/>
              <a:defRPr/>
            </a:pPr>
            <a:r>
              <a:rPr lang="pt-BR" dirty="0">
                <a:solidFill>
                  <a:srgbClr val="333399"/>
                </a:solidFill>
                <a:latin typeface="Arial Narrow" pitchFamily="34" charset="0"/>
              </a:rPr>
              <a:t>Não é uma tabela de especificações;</a:t>
            </a:r>
          </a:p>
          <a:p>
            <a:pPr marL="285750" indent="-28575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ü"/>
              <a:defRPr/>
            </a:pPr>
            <a:r>
              <a:rPr lang="pt-BR" dirty="0">
                <a:solidFill>
                  <a:srgbClr val="333399"/>
                </a:solidFill>
                <a:latin typeface="Arial Narrow" pitchFamily="34" charset="0"/>
              </a:rPr>
              <a:t>Não é um documento descrevendo as interfaces gerenciais dos processos;</a:t>
            </a:r>
          </a:p>
          <a:p>
            <a:pPr marL="285750" indent="-28575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ü"/>
              <a:defRPr/>
            </a:pPr>
            <a:r>
              <a:rPr lang="pt-BR" dirty="0">
                <a:solidFill>
                  <a:srgbClr val="333399"/>
                </a:solidFill>
                <a:latin typeface="Arial Narrow" pitchFamily="34" charset="0"/>
              </a:rPr>
              <a:t>Não é uma receita de fabricação de um produto.</a:t>
            </a:r>
          </a:p>
        </p:txBody>
      </p:sp>
      <p:sp>
        <p:nvSpPr>
          <p:cNvPr id="49161" name="Retângulo 14"/>
          <p:cNvSpPr>
            <a:spLocks noChangeArrowheads="1"/>
          </p:cNvSpPr>
          <p:nvPr/>
        </p:nvSpPr>
        <p:spPr bwMode="auto">
          <a:xfrm>
            <a:off x="987425" y="5013176"/>
            <a:ext cx="7137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Symbol" pitchFamily="18" charset="2"/>
              <a:buNone/>
            </a:pPr>
            <a:r>
              <a:rPr lang="pt-BR" sz="2400" i="1" dirty="0" smtClean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O que não é?</a:t>
            </a:r>
          </a:p>
        </p:txBody>
      </p:sp>
      <p:grpSp>
        <p:nvGrpSpPr>
          <p:cNvPr id="49162" name="Grupo 6"/>
          <p:cNvGrpSpPr>
            <a:grpSpLocks/>
          </p:cNvGrpSpPr>
          <p:nvPr/>
        </p:nvGrpSpPr>
        <p:grpSpPr bwMode="auto">
          <a:xfrm>
            <a:off x="-319088" y="931863"/>
            <a:ext cx="1677988" cy="901700"/>
            <a:chOff x="3402279" y="534390"/>
            <a:chExt cx="1656609" cy="762987"/>
          </a:xfrm>
        </p:grpSpPr>
        <p:graphicFrame>
          <p:nvGraphicFramePr>
            <p:cNvPr id="16" name="Gráfico 15"/>
            <p:cNvGraphicFramePr>
              <a:graphicFrameLocks/>
            </p:cNvGraphicFramePr>
            <p:nvPr/>
          </p:nvGraphicFramePr>
          <p:xfrm>
            <a:off x="3402279" y="534390"/>
            <a:ext cx="1656609" cy="762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CaixaDeTexto 9"/>
            <p:cNvSpPr txBox="1">
              <a:spLocks noChangeArrowheads="1"/>
            </p:cNvSpPr>
            <p:nvPr/>
          </p:nvSpPr>
          <p:spPr bwMode="auto">
            <a:xfrm>
              <a:off x="4251742" y="678121"/>
              <a:ext cx="210015" cy="23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1pPr>
              <a:lvl2pPr marL="742950" indent="-28575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2pPr>
              <a:lvl3pPr marL="11430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3pPr>
              <a:lvl4pPr marL="16002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4pPr>
              <a:lvl5pPr marL="20574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None/>
                <a:defRPr/>
              </a:pPr>
              <a:r>
                <a:rPr lang="pt-BR" sz="1200" i="0" dirty="0">
                  <a:solidFill>
                    <a:srgbClr val="333399">
                      <a:lumMod val="75000"/>
                    </a:srgbClr>
                  </a:solidFill>
                  <a:cs typeface="+mn-cs"/>
                </a:rPr>
                <a:t>S</a:t>
              </a:r>
            </a:p>
          </p:txBody>
        </p:sp>
      </p:grpSp>
      <p:sp>
        <p:nvSpPr>
          <p:cNvPr id="49163" name="Title 155"/>
          <p:cNvSpPr txBox="1">
            <a:spLocks/>
          </p:cNvSpPr>
          <p:nvPr/>
        </p:nvSpPr>
        <p:spPr bwMode="auto">
          <a:xfrm>
            <a:off x="0" y="260648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buClr>
                <a:srgbClr val="004566"/>
              </a:buClr>
              <a:buFont typeface="Symbol" pitchFamily="18" charset="2"/>
              <a:buNone/>
            </a:pPr>
            <a:r>
              <a:rPr lang="pt-BR" sz="2800" dirty="0" smtClean="0">
                <a:solidFill>
                  <a:srgbClr val="333399"/>
                </a:solidFill>
                <a:cs typeface="+mn-cs"/>
              </a:rPr>
              <a:t>S –  Standard (Padronizar)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009650" y="1084858"/>
            <a:ext cx="7137400" cy="61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PTP – </a:t>
            </a:r>
            <a:r>
              <a:rPr lang="pt-BR" sz="2000" b="1" dirty="0" smtClean="0">
                <a:solidFill>
                  <a:srgbClr val="FFFFFF"/>
                </a:solidFill>
              </a:rPr>
              <a:t>Padrão Técnico do Processo</a:t>
            </a:r>
            <a:endParaRPr lang="pt-BR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40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178" name="Straight Connector 169"/>
          <p:cNvCxnSpPr>
            <a:cxnSpLocks noChangeShapeType="1"/>
          </p:cNvCxnSpPr>
          <p:nvPr/>
        </p:nvCxnSpPr>
        <p:spPr bwMode="auto">
          <a:xfrm flipV="1">
            <a:off x="150813" y="2370138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50179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50180" name="Retângulo 9"/>
          <p:cNvSpPr>
            <a:spLocks noChangeArrowheads="1"/>
          </p:cNvSpPr>
          <p:nvPr/>
        </p:nvSpPr>
        <p:spPr bwMode="auto">
          <a:xfrm>
            <a:off x="1000125" y="1700213"/>
            <a:ext cx="71374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smtClean="0">
                <a:solidFill>
                  <a:srgbClr val="0000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Formalização do conhecimento</a:t>
            </a:r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1"/>
          <a:stretch>
            <a:fillRect/>
          </a:stretch>
        </p:blipFill>
        <p:spPr bwMode="auto">
          <a:xfrm>
            <a:off x="801688" y="2209800"/>
            <a:ext cx="7529512" cy="363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999999">
                      <a:alpha val="50000"/>
                    </a:srgbClr>
                  </a:outerShdw>
                </a:effectLst>
              </a14:hiddenEffects>
            </a:ext>
          </a:extLst>
        </p:spPr>
      </p:pic>
      <p:grpSp>
        <p:nvGrpSpPr>
          <p:cNvPr id="50182" name="Grupo 6"/>
          <p:cNvGrpSpPr>
            <a:grpSpLocks/>
          </p:cNvGrpSpPr>
          <p:nvPr/>
        </p:nvGrpSpPr>
        <p:grpSpPr bwMode="auto">
          <a:xfrm>
            <a:off x="-319088" y="931863"/>
            <a:ext cx="1677988" cy="901700"/>
            <a:chOff x="3402279" y="534390"/>
            <a:chExt cx="1656609" cy="762987"/>
          </a:xfrm>
        </p:grpSpPr>
        <p:graphicFrame>
          <p:nvGraphicFramePr>
            <p:cNvPr id="11" name="Gráfico 10"/>
            <p:cNvGraphicFramePr>
              <a:graphicFrameLocks/>
            </p:cNvGraphicFramePr>
            <p:nvPr/>
          </p:nvGraphicFramePr>
          <p:xfrm>
            <a:off x="3402279" y="534390"/>
            <a:ext cx="1656609" cy="762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CaixaDeTexto 9"/>
            <p:cNvSpPr txBox="1">
              <a:spLocks noChangeArrowheads="1"/>
            </p:cNvSpPr>
            <p:nvPr/>
          </p:nvSpPr>
          <p:spPr bwMode="auto">
            <a:xfrm>
              <a:off x="4251742" y="678121"/>
              <a:ext cx="210015" cy="23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1pPr>
              <a:lvl2pPr marL="742950" indent="-28575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2pPr>
              <a:lvl3pPr marL="11430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3pPr>
              <a:lvl4pPr marL="16002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4pPr>
              <a:lvl5pPr marL="20574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None/>
                <a:defRPr/>
              </a:pPr>
              <a:r>
                <a:rPr lang="pt-BR" sz="1200" i="0" dirty="0">
                  <a:solidFill>
                    <a:srgbClr val="333399">
                      <a:lumMod val="75000"/>
                    </a:srgbClr>
                  </a:solidFill>
                  <a:cs typeface="+mn-cs"/>
                </a:rPr>
                <a:t>S</a:t>
              </a:r>
            </a:p>
          </p:txBody>
        </p:sp>
      </p:grpSp>
      <p:sp>
        <p:nvSpPr>
          <p:cNvPr id="50183" name="Title 155"/>
          <p:cNvSpPr txBox="1">
            <a:spLocks/>
          </p:cNvSpPr>
          <p:nvPr/>
        </p:nvSpPr>
        <p:spPr bwMode="auto">
          <a:xfrm>
            <a:off x="0" y="260648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buClr>
                <a:srgbClr val="004566"/>
              </a:buClr>
              <a:buFont typeface="Symbol" pitchFamily="18" charset="2"/>
              <a:buNone/>
            </a:pPr>
            <a:r>
              <a:rPr lang="pt-BR" sz="2800" dirty="0" smtClean="0">
                <a:solidFill>
                  <a:srgbClr val="333399"/>
                </a:solidFill>
                <a:cs typeface="+mn-cs"/>
              </a:rPr>
              <a:t>S –  Standard (Padronizar)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009650" y="1074738"/>
            <a:ext cx="7137400" cy="61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PTP – Padrão Técnico do Processo</a:t>
            </a:r>
            <a:endParaRPr lang="pt-BR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04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02" name="Straight Connector 169"/>
          <p:cNvCxnSpPr>
            <a:cxnSpLocks noChangeShapeType="1"/>
          </p:cNvCxnSpPr>
          <p:nvPr/>
        </p:nvCxnSpPr>
        <p:spPr bwMode="auto">
          <a:xfrm flipV="1">
            <a:off x="150813" y="2370138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51203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51204" name="Retângulo 9"/>
          <p:cNvSpPr>
            <a:spLocks noChangeArrowheads="1"/>
          </p:cNvSpPr>
          <p:nvPr/>
        </p:nvSpPr>
        <p:spPr bwMode="auto">
          <a:xfrm>
            <a:off x="1012825" y="1771650"/>
            <a:ext cx="7137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smtClean="0">
                <a:solidFill>
                  <a:srgbClr val="0000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PTP Online</a:t>
            </a:r>
          </a:p>
        </p:txBody>
      </p:sp>
      <p:pic>
        <p:nvPicPr>
          <p:cNvPr id="512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0"/>
          <a:stretch>
            <a:fillRect/>
          </a:stretch>
        </p:blipFill>
        <p:spPr bwMode="auto">
          <a:xfrm>
            <a:off x="585788" y="2282825"/>
            <a:ext cx="7967662" cy="402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grpSp>
        <p:nvGrpSpPr>
          <p:cNvPr id="51206" name="Grupo 6"/>
          <p:cNvGrpSpPr>
            <a:grpSpLocks/>
          </p:cNvGrpSpPr>
          <p:nvPr/>
        </p:nvGrpSpPr>
        <p:grpSpPr bwMode="auto">
          <a:xfrm>
            <a:off x="-319088" y="931863"/>
            <a:ext cx="1677988" cy="901700"/>
            <a:chOff x="3402279" y="534390"/>
            <a:chExt cx="1656609" cy="762987"/>
          </a:xfrm>
        </p:grpSpPr>
        <p:graphicFrame>
          <p:nvGraphicFramePr>
            <p:cNvPr id="11" name="Gráfico 10"/>
            <p:cNvGraphicFramePr>
              <a:graphicFrameLocks/>
            </p:cNvGraphicFramePr>
            <p:nvPr/>
          </p:nvGraphicFramePr>
          <p:xfrm>
            <a:off x="3402279" y="534390"/>
            <a:ext cx="1656609" cy="762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CaixaDeTexto 9"/>
            <p:cNvSpPr txBox="1">
              <a:spLocks noChangeArrowheads="1"/>
            </p:cNvSpPr>
            <p:nvPr/>
          </p:nvSpPr>
          <p:spPr bwMode="auto">
            <a:xfrm>
              <a:off x="4251742" y="678121"/>
              <a:ext cx="210015" cy="23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1pPr>
              <a:lvl2pPr marL="742950" indent="-28575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2pPr>
              <a:lvl3pPr marL="11430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3pPr>
              <a:lvl4pPr marL="16002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4pPr>
              <a:lvl5pPr marL="2057400" indent="-228600" eaLnBrk="0" hangingPunct="0"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Char char="•"/>
                <a:defRPr sz="1400" b="1" i="1">
                  <a:solidFill>
                    <a:schemeClr val="bg1"/>
                  </a:solidFill>
                  <a:latin typeface="Arial Narrow" pitchFamily="34" charset="0"/>
                  <a:ea typeface="ＭＳ Ｐゴシック" pitchFamily="80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None/>
                <a:defRPr/>
              </a:pPr>
              <a:r>
                <a:rPr lang="pt-BR" sz="1200" i="0" dirty="0">
                  <a:solidFill>
                    <a:srgbClr val="333399">
                      <a:lumMod val="75000"/>
                    </a:srgbClr>
                  </a:solidFill>
                  <a:cs typeface="+mn-cs"/>
                </a:rPr>
                <a:t>S</a:t>
              </a:r>
            </a:p>
          </p:txBody>
        </p:sp>
      </p:grpSp>
      <p:sp>
        <p:nvSpPr>
          <p:cNvPr id="51207" name="Title 155"/>
          <p:cNvSpPr txBox="1">
            <a:spLocks/>
          </p:cNvSpPr>
          <p:nvPr/>
        </p:nvSpPr>
        <p:spPr bwMode="auto">
          <a:xfrm>
            <a:off x="0" y="210666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buClr>
                <a:srgbClr val="004566"/>
              </a:buClr>
              <a:buFont typeface="Symbol" pitchFamily="18" charset="2"/>
              <a:buNone/>
            </a:pPr>
            <a:r>
              <a:rPr lang="pt-BR" sz="2800" smtClean="0">
                <a:solidFill>
                  <a:srgbClr val="333399"/>
                </a:solidFill>
                <a:cs typeface="+mn-cs"/>
              </a:rPr>
              <a:t>S –  Standard (Padronizar)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009650" y="1074738"/>
            <a:ext cx="7137400" cy="61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PTP – Padrão Técnico do Processo</a:t>
            </a:r>
            <a:endParaRPr lang="pt-BR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21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226" name="Straight Connector 169"/>
          <p:cNvCxnSpPr>
            <a:cxnSpLocks noChangeShapeType="1"/>
          </p:cNvCxnSpPr>
          <p:nvPr/>
        </p:nvCxnSpPr>
        <p:spPr bwMode="auto">
          <a:xfrm flipV="1">
            <a:off x="150813" y="2370138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52227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52228" name="Retângulo 9"/>
          <p:cNvSpPr>
            <a:spLocks noChangeArrowheads="1"/>
          </p:cNvSpPr>
          <p:nvPr/>
        </p:nvSpPr>
        <p:spPr bwMode="auto">
          <a:xfrm>
            <a:off x="1012825" y="1898650"/>
            <a:ext cx="713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smtClean="0">
                <a:solidFill>
                  <a:srgbClr val="0000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O que é?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017588" y="2430463"/>
            <a:ext cx="7194550" cy="19494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Symbol" pitchFamily="18" charset="2"/>
              <a:buNone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É a atividade que verifica se os padrões estão sendo </a:t>
            </a:r>
            <a:r>
              <a:rPr lang="pt-BR" sz="2000" u="sng" dirty="0">
                <a:solidFill>
                  <a:srgbClr val="333399"/>
                </a:solidFill>
                <a:latin typeface="Arial Narrow" pitchFamily="34" charset="0"/>
              </a:rPr>
              <a:t>corretamente executados</a:t>
            </a: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 e se há a </a:t>
            </a:r>
            <a:r>
              <a:rPr lang="pt-BR" sz="2000" u="sng" dirty="0">
                <a:solidFill>
                  <a:srgbClr val="333399"/>
                </a:solidFill>
                <a:latin typeface="Arial Narrow" pitchFamily="34" charset="0"/>
              </a:rPr>
              <a:t>necessidade de revisão do padrão</a:t>
            </a: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 ou de um </a:t>
            </a:r>
            <a:r>
              <a:rPr lang="pt-BR" sz="2000" u="sng" dirty="0">
                <a:solidFill>
                  <a:srgbClr val="333399"/>
                </a:solidFill>
                <a:latin typeface="Arial Narrow" pitchFamily="34" charset="0"/>
              </a:rPr>
              <a:t>novo treinamento</a:t>
            </a: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. O DTO/DTM corrige e aprimora a execução de uma determinada tarefa pelos seus executantes, além de ser uma excelente </a:t>
            </a:r>
            <a:r>
              <a:rPr lang="pt-BR" sz="2000" u="sng" dirty="0">
                <a:solidFill>
                  <a:srgbClr val="333399"/>
                </a:solidFill>
                <a:latin typeface="Arial Narrow" pitchFamily="34" charset="0"/>
              </a:rPr>
              <a:t>oportunidade de aprendizado para os operadores e supervisores</a:t>
            </a: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. 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012825" y="4941168"/>
            <a:ext cx="7194550" cy="1182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Symbol" pitchFamily="18" charset="2"/>
              <a:buNone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Para </a:t>
            </a:r>
            <a:r>
              <a:rPr lang="pt-BR" sz="2000" u="sng" dirty="0">
                <a:solidFill>
                  <a:srgbClr val="333399"/>
                </a:solidFill>
                <a:latin typeface="Arial Narrow" pitchFamily="34" charset="0"/>
              </a:rPr>
              <a:t>prevenir a ocorrência de anomalias causadas por descumprimento dos padrões</a:t>
            </a: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, inadequação de padrões às condições reais de execução ou degeneração da sistemática de trabalho com o decorrer do tempo.</a:t>
            </a:r>
          </a:p>
        </p:txBody>
      </p:sp>
      <p:sp>
        <p:nvSpPr>
          <p:cNvPr id="52231" name="Retângulo 12"/>
          <p:cNvSpPr>
            <a:spLocks noChangeArrowheads="1"/>
          </p:cNvSpPr>
          <p:nvPr/>
        </p:nvSpPr>
        <p:spPr bwMode="auto">
          <a:xfrm>
            <a:off x="1012825" y="4437112"/>
            <a:ext cx="71374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dirty="0" smtClean="0">
                <a:solidFill>
                  <a:srgbClr val="0000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Para que serve?</a:t>
            </a:r>
          </a:p>
        </p:txBody>
      </p:sp>
      <p:sp>
        <p:nvSpPr>
          <p:cNvPr id="52232" name="Title 155"/>
          <p:cNvSpPr txBox="1">
            <a:spLocks/>
          </p:cNvSpPr>
          <p:nvPr/>
        </p:nvSpPr>
        <p:spPr bwMode="auto">
          <a:xfrm>
            <a:off x="0" y="260648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buClr>
                <a:srgbClr val="004566"/>
              </a:buClr>
              <a:buFont typeface="Symbol" pitchFamily="18" charset="2"/>
              <a:buNone/>
            </a:pPr>
            <a:r>
              <a:rPr lang="pt-BR" sz="2800" dirty="0" smtClean="0">
                <a:solidFill>
                  <a:srgbClr val="333399"/>
                </a:solidFill>
                <a:cs typeface="+mn-cs"/>
              </a:rPr>
              <a:t>D – Do (Fazer)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998538" y="1087438"/>
            <a:ext cx="7137400" cy="615950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DTO / DTM – Diagnóstico do Trabalho</a:t>
            </a:r>
          </a:p>
        </p:txBody>
      </p:sp>
      <p:pic>
        <p:nvPicPr>
          <p:cNvPr id="52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769938"/>
            <a:ext cx="998537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953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250" name="Straight Connector 169"/>
          <p:cNvCxnSpPr>
            <a:cxnSpLocks noChangeShapeType="1"/>
          </p:cNvCxnSpPr>
          <p:nvPr/>
        </p:nvCxnSpPr>
        <p:spPr bwMode="auto">
          <a:xfrm flipV="1">
            <a:off x="150813" y="2370138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53251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53252" name="Retângulo 9"/>
          <p:cNvSpPr>
            <a:spLocks noChangeArrowheads="1"/>
          </p:cNvSpPr>
          <p:nvPr/>
        </p:nvSpPr>
        <p:spPr bwMode="auto">
          <a:xfrm>
            <a:off x="1012825" y="2114550"/>
            <a:ext cx="713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smtClean="0">
                <a:solidFill>
                  <a:srgbClr val="0000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Quem faz o diagnóstico?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017588" y="2635250"/>
            <a:ext cx="7194550" cy="15033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Symbol" pitchFamily="18" charset="2"/>
              <a:buNone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O diagnóstico deve ser </a:t>
            </a:r>
            <a:r>
              <a:rPr lang="pt-BR" sz="2000" u="sng" dirty="0">
                <a:solidFill>
                  <a:srgbClr val="333399"/>
                </a:solidFill>
                <a:latin typeface="Arial Narrow" pitchFamily="34" charset="0"/>
              </a:rPr>
              <a:t>executado preferencialmente pelos Supervisores </a:t>
            </a: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para as tarefas operacionais, mas pode ser executado por qualquer pessoa que possua qualificação em relação ao padrão a ser diagnosticado.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210051"/>
            <a:ext cx="3908185" cy="209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6"/>
          <p:cNvSpPr txBox="1">
            <a:spLocks noChangeArrowheads="1"/>
          </p:cNvSpPr>
          <p:nvPr/>
        </p:nvSpPr>
        <p:spPr bwMode="auto">
          <a:xfrm>
            <a:off x="1135063" y="4297363"/>
            <a:ext cx="2809875" cy="18716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114297" tIns="55032" rIns="114297" bIns="55032"/>
          <a:lstStyle/>
          <a:p>
            <a:pPr marL="342900" indent="-342900" defTabSz="1125538">
              <a:lnSpc>
                <a:spcPct val="140000"/>
              </a:lnSpc>
              <a:spcBef>
                <a:spcPct val="20000"/>
              </a:spcBef>
              <a:spcAft>
                <a:spcPct val="25000"/>
              </a:spcAft>
              <a:buClr>
                <a:srgbClr val="004566"/>
              </a:buClr>
              <a:buFontTx/>
              <a:buAutoNum type="arabicPeriod"/>
              <a:defRPr/>
            </a:pPr>
            <a:r>
              <a:rPr lang="pt-BR" sz="17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34" charset="-128"/>
              </a:rPr>
              <a:t>Observa os operadores cumprindo as tarefas críticas</a:t>
            </a:r>
          </a:p>
          <a:p>
            <a:pPr marL="342900" indent="-342900" defTabSz="1125538">
              <a:lnSpc>
                <a:spcPct val="140000"/>
              </a:lnSpc>
              <a:spcBef>
                <a:spcPct val="20000"/>
              </a:spcBef>
              <a:spcAft>
                <a:spcPct val="25000"/>
              </a:spcAft>
              <a:buClr>
                <a:srgbClr val="004566"/>
              </a:buClr>
              <a:buFontTx/>
              <a:buAutoNum type="arabicPeriod"/>
              <a:defRPr/>
            </a:pPr>
            <a:r>
              <a:rPr lang="pt-BR" sz="17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34" charset="-128"/>
              </a:rPr>
              <a:t>Avalia diariamente os resultados</a:t>
            </a:r>
          </a:p>
        </p:txBody>
      </p:sp>
      <p:sp>
        <p:nvSpPr>
          <p:cNvPr id="53256" name="Title 155"/>
          <p:cNvSpPr txBox="1">
            <a:spLocks/>
          </p:cNvSpPr>
          <p:nvPr/>
        </p:nvSpPr>
        <p:spPr bwMode="auto">
          <a:xfrm>
            <a:off x="0" y="260648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buClr>
                <a:srgbClr val="004566"/>
              </a:buClr>
              <a:buFont typeface="Symbol" pitchFamily="18" charset="2"/>
              <a:buNone/>
            </a:pPr>
            <a:r>
              <a:rPr lang="pt-BR" sz="2800" smtClean="0">
                <a:solidFill>
                  <a:srgbClr val="333399"/>
                </a:solidFill>
                <a:cs typeface="+mn-cs"/>
              </a:rPr>
              <a:t>D – Do (Fazer)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998538" y="1087438"/>
            <a:ext cx="7137400" cy="615950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DTO / DTM – Diagnóstico do Trabalho</a:t>
            </a:r>
          </a:p>
        </p:txBody>
      </p:sp>
      <p:pic>
        <p:nvPicPr>
          <p:cNvPr id="532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769938"/>
            <a:ext cx="998537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61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274" name="Straight Connector 169"/>
          <p:cNvCxnSpPr>
            <a:cxnSpLocks noChangeShapeType="1"/>
          </p:cNvCxnSpPr>
          <p:nvPr/>
        </p:nvCxnSpPr>
        <p:spPr bwMode="auto">
          <a:xfrm flipV="1">
            <a:off x="150813" y="2370138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54275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54276" name="Retângulo 9"/>
          <p:cNvSpPr>
            <a:spLocks noChangeArrowheads="1"/>
          </p:cNvSpPr>
          <p:nvPr/>
        </p:nvSpPr>
        <p:spPr bwMode="auto">
          <a:xfrm>
            <a:off x="1012825" y="1825625"/>
            <a:ext cx="713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smtClean="0">
                <a:solidFill>
                  <a:srgbClr val="0000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Quem deve ser diagnósticado?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017588" y="2309813"/>
            <a:ext cx="7194550" cy="20335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Symbol" pitchFamily="18" charset="2"/>
              <a:buNone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Todos os operadores que executam tarefas que impactam no resultado do processo devem ser diagnosticados com regularidade. O diagnóstico servirá para </a:t>
            </a:r>
            <a:r>
              <a:rPr lang="pt-BR" sz="2000" u="sng" dirty="0">
                <a:solidFill>
                  <a:srgbClr val="333399"/>
                </a:solidFill>
                <a:latin typeface="Arial Narrow" pitchFamily="34" charset="0"/>
              </a:rPr>
              <a:t>informar ao operador sobre seu desempenho e propor ações corretivas para melhoria</a:t>
            </a: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. É importante que todos os envolvidos (operadores, supervisores, staffs e gerentes) estejam abertos para as correções necessárias de forma que os resultados sejam alcançados.</a:t>
            </a:r>
          </a:p>
        </p:txBody>
      </p:sp>
      <p:sp>
        <p:nvSpPr>
          <p:cNvPr id="54278" name="Retângulo 9"/>
          <p:cNvSpPr>
            <a:spLocks noChangeArrowheads="1"/>
          </p:cNvSpPr>
          <p:nvPr/>
        </p:nvSpPr>
        <p:spPr bwMode="auto">
          <a:xfrm>
            <a:off x="1033463" y="4581128"/>
            <a:ext cx="713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dirty="0" smtClean="0">
                <a:solidFill>
                  <a:srgbClr val="0000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Como será feito?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984250" y="5013176"/>
            <a:ext cx="7194550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Individualmente e por posto de trabalho;</a:t>
            </a:r>
          </a:p>
          <a:p>
            <a:pPr marL="342900" indent="-34290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Divulgando uma programação prévia;</a:t>
            </a:r>
          </a:p>
          <a:p>
            <a:pPr marL="342900" indent="-34290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Informando os pontos positivos e negativos para quem foi diagnosticado. </a:t>
            </a:r>
          </a:p>
        </p:txBody>
      </p:sp>
      <p:sp>
        <p:nvSpPr>
          <p:cNvPr id="54280" name="Title 155"/>
          <p:cNvSpPr txBox="1">
            <a:spLocks/>
          </p:cNvSpPr>
          <p:nvPr/>
        </p:nvSpPr>
        <p:spPr bwMode="auto">
          <a:xfrm>
            <a:off x="0" y="282674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buClr>
                <a:srgbClr val="004566"/>
              </a:buClr>
              <a:buFont typeface="Symbol" pitchFamily="18" charset="2"/>
              <a:buNone/>
            </a:pPr>
            <a:r>
              <a:rPr lang="pt-BR" sz="2800" dirty="0" smtClean="0">
                <a:solidFill>
                  <a:srgbClr val="333399"/>
                </a:solidFill>
                <a:cs typeface="+mn-cs"/>
              </a:rPr>
              <a:t>D – Do (Fazer)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998538" y="1087438"/>
            <a:ext cx="7137400" cy="615950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DTO / DTM – Diagnóstico do Trabalho</a:t>
            </a:r>
          </a:p>
        </p:txBody>
      </p:sp>
      <p:pic>
        <p:nvPicPr>
          <p:cNvPr id="54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769938"/>
            <a:ext cx="998537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618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298" name="Straight Connector 169"/>
          <p:cNvCxnSpPr>
            <a:cxnSpLocks noChangeShapeType="1"/>
          </p:cNvCxnSpPr>
          <p:nvPr/>
        </p:nvCxnSpPr>
        <p:spPr bwMode="auto">
          <a:xfrm flipV="1">
            <a:off x="150813" y="2370138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55299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55300" name="Retângulo 9"/>
          <p:cNvSpPr>
            <a:spLocks noChangeArrowheads="1"/>
          </p:cNvSpPr>
          <p:nvPr/>
        </p:nvSpPr>
        <p:spPr bwMode="auto">
          <a:xfrm>
            <a:off x="1012825" y="2043113"/>
            <a:ext cx="71374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smtClean="0">
                <a:solidFill>
                  <a:srgbClr val="0000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Que padrões devem ser diagnosticados?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017588" y="2527300"/>
            <a:ext cx="7194550" cy="889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Symbol" pitchFamily="18" charset="2"/>
              <a:buNone/>
              <a:defRPr/>
            </a:pPr>
            <a:r>
              <a:rPr lang="pt-BR" sz="2000" u="sng" dirty="0">
                <a:solidFill>
                  <a:srgbClr val="333399"/>
                </a:solidFill>
                <a:latin typeface="Arial Narrow" pitchFamily="34" charset="0"/>
              </a:rPr>
              <a:t>Todos os padrões que causam impacto nos resultados</a:t>
            </a: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 do setor, gerência ou empresa.</a:t>
            </a:r>
          </a:p>
        </p:txBody>
      </p:sp>
      <p:sp>
        <p:nvSpPr>
          <p:cNvPr id="55302" name="Retângulo 9"/>
          <p:cNvSpPr>
            <a:spLocks noChangeArrowheads="1"/>
          </p:cNvSpPr>
          <p:nvPr/>
        </p:nvSpPr>
        <p:spPr bwMode="auto">
          <a:xfrm>
            <a:off x="1033463" y="3976688"/>
            <a:ext cx="71374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smtClean="0">
                <a:solidFill>
                  <a:srgbClr val="0000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Qual a frequência de diagnóstico?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984250" y="4449763"/>
            <a:ext cx="7194550" cy="12652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Symbol" pitchFamily="18" charset="2"/>
              <a:buNone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Os </a:t>
            </a:r>
            <a:r>
              <a:rPr lang="pt-BR" sz="2000" u="sng" dirty="0">
                <a:solidFill>
                  <a:srgbClr val="333399"/>
                </a:solidFill>
                <a:latin typeface="Arial Narrow" pitchFamily="34" charset="0"/>
              </a:rPr>
              <a:t>padrões</a:t>
            </a: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 considerados </a:t>
            </a:r>
            <a:r>
              <a:rPr lang="pt-BR" sz="2000" u="sng" dirty="0">
                <a:solidFill>
                  <a:srgbClr val="333399"/>
                </a:solidFill>
                <a:latin typeface="Arial Narrow" pitchFamily="34" charset="0"/>
              </a:rPr>
              <a:t>críticos devem ser diagnosticados com maior frequência</a:t>
            </a: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. Preferencialmente, se faz esse diagnóstico 1 vez por ano para cada executor e para cada padrão.</a:t>
            </a:r>
          </a:p>
        </p:txBody>
      </p:sp>
      <p:sp>
        <p:nvSpPr>
          <p:cNvPr id="55304" name="Title 155"/>
          <p:cNvSpPr txBox="1">
            <a:spLocks/>
          </p:cNvSpPr>
          <p:nvPr/>
        </p:nvSpPr>
        <p:spPr bwMode="auto">
          <a:xfrm>
            <a:off x="0" y="282674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buClr>
                <a:srgbClr val="004566"/>
              </a:buClr>
              <a:buFont typeface="Symbol" pitchFamily="18" charset="2"/>
              <a:buNone/>
            </a:pPr>
            <a:r>
              <a:rPr lang="pt-BR" sz="2800" smtClean="0">
                <a:solidFill>
                  <a:srgbClr val="333399"/>
                </a:solidFill>
                <a:cs typeface="+mn-cs"/>
              </a:rPr>
              <a:t>D – Do (Fazer)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998538" y="1087438"/>
            <a:ext cx="7137400" cy="615950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DTO / DTM – Diagnóstico do Trabalho</a:t>
            </a:r>
          </a:p>
        </p:txBody>
      </p:sp>
      <p:pic>
        <p:nvPicPr>
          <p:cNvPr id="55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769938"/>
            <a:ext cx="998537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602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322" name="Straight Connector 169"/>
          <p:cNvCxnSpPr>
            <a:cxnSpLocks noChangeShapeType="1"/>
          </p:cNvCxnSpPr>
          <p:nvPr/>
        </p:nvCxnSpPr>
        <p:spPr bwMode="auto">
          <a:xfrm flipV="1">
            <a:off x="150813" y="2370138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56323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56324" name="Retângulo 9"/>
          <p:cNvSpPr>
            <a:spLocks noChangeArrowheads="1"/>
          </p:cNvSpPr>
          <p:nvPr/>
        </p:nvSpPr>
        <p:spPr bwMode="auto">
          <a:xfrm>
            <a:off x="1000125" y="3985245"/>
            <a:ext cx="713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dirty="0" smtClean="0">
                <a:solidFill>
                  <a:srgbClr val="0000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Qual o resultado esperado e as consequências do diagnóstico?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004888" y="4437113"/>
            <a:ext cx="7194550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/>
            </a:pPr>
            <a:r>
              <a:rPr lang="pt-BR" sz="2000" u="sng" dirty="0">
                <a:solidFill>
                  <a:srgbClr val="333399"/>
                </a:solidFill>
                <a:latin typeface="Arial Narrow" pitchFamily="34" charset="0"/>
              </a:rPr>
              <a:t>Aumentar o conhecimento</a:t>
            </a: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 dos padrões tanto pelos operadores quanto pelos supervisores;</a:t>
            </a:r>
          </a:p>
          <a:p>
            <a:pPr marL="342900" indent="-34290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Identificar se algum </a:t>
            </a:r>
            <a:r>
              <a:rPr lang="pt-BR" sz="2000" u="sng" dirty="0">
                <a:solidFill>
                  <a:srgbClr val="333399"/>
                </a:solidFill>
                <a:latin typeface="Arial Narrow" pitchFamily="34" charset="0"/>
              </a:rPr>
              <a:t>padrão deve ser alterado</a:t>
            </a: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;</a:t>
            </a:r>
          </a:p>
          <a:p>
            <a:pPr marL="342900" indent="-34290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Identificar se </a:t>
            </a:r>
            <a:r>
              <a:rPr lang="pt-BR" sz="2000" u="sng" dirty="0">
                <a:solidFill>
                  <a:srgbClr val="333399"/>
                </a:solidFill>
                <a:latin typeface="Arial Narrow" pitchFamily="34" charset="0"/>
              </a:rPr>
              <a:t>os operadores necessitam de um novo treinamento</a:t>
            </a: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;</a:t>
            </a:r>
          </a:p>
          <a:p>
            <a:pPr marL="342900" indent="-34290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Atualizar a </a:t>
            </a:r>
            <a:r>
              <a:rPr lang="pt-BR" sz="2000" u="sng" dirty="0">
                <a:solidFill>
                  <a:srgbClr val="333399"/>
                </a:solidFill>
                <a:latin typeface="Arial Narrow" pitchFamily="34" charset="0"/>
              </a:rPr>
              <a:t>matriz de capacitação</a:t>
            </a: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 dos operadores.</a:t>
            </a:r>
          </a:p>
        </p:txBody>
      </p:sp>
      <p:sp>
        <p:nvSpPr>
          <p:cNvPr id="56326" name="Retângulo 16"/>
          <p:cNvSpPr>
            <a:spLocks noChangeArrowheads="1"/>
          </p:cNvSpPr>
          <p:nvPr/>
        </p:nvSpPr>
        <p:spPr bwMode="auto">
          <a:xfrm>
            <a:off x="1041400" y="1700808"/>
            <a:ext cx="7137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dirty="0" smtClean="0">
                <a:solidFill>
                  <a:srgbClr val="0000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Que aspectos são importantes no diagnóstico?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992188" y="2132856"/>
            <a:ext cx="7194550" cy="1739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Identificar se </a:t>
            </a:r>
            <a:r>
              <a:rPr lang="pt-BR" sz="2000" u="sng" dirty="0">
                <a:solidFill>
                  <a:srgbClr val="333399"/>
                </a:solidFill>
                <a:latin typeface="Arial Narrow" pitchFamily="34" charset="0"/>
              </a:rPr>
              <a:t>todas as etapas do padrão estão sendo cumpridas</a:t>
            </a: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;</a:t>
            </a:r>
          </a:p>
          <a:p>
            <a:pPr marL="342900" indent="-34290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Verificar se o executante conhece as </a:t>
            </a:r>
            <a:r>
              <a:rPr lang="pt-BR" sz="2000" u="sng" dirty="0">
                <a:solidFill>
                  <a:srgbClr val="333399"/>
                </a:solidFill>
                <a:latin typeface="Arial Narrow" pitchFamily="34" charset="0"/>
              </a:rPr>
              <a:t>ações de correção</a:t>
            </a: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 em caso de não conformidade;</a:t>
            </a:r>
          </a:p>
          <a:p>
            <a:pPr marL="342900" indent="-34290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Perceber se o executante conhece o </a:t>
            </a:r>
            <a:r>
              <a:rPr lang="pt-BR" sz="2000" u="sng" dirty="0">
                <a:solidFill>
                  <a:srgbClr val="333399"/>
                </a:solidFill>
                <a:latin typeface="Arial Narrow" pitchFamily="34" charset="0"/>
              </a:rPr>
              <a:t>impacto do seu trabalho no resultado do processo</a:t>
            </a: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56328" name="Title 155"/>
          <p:cNvSpPr txBox="1">
            <a:spLocks/>
          </p:cNvSpPr>
          <p:nvPr/>
        </p:nvSpPr>
        <p:spPr bwMode="auto">
          <a:xfrm>
            <a:off x="0" y="282674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buClr>
                <a:srgbClr val="004566"/>
              </a:buClr>
              <a:buFont typeface="Symbol" pitchFamily="18" charset="2"/>
              <a:buNone/>
            </a:pPr>
            <a:r>
              <a:rPr lang="pt-BR" sz="2800" dirty="0" smtClean="0">
                <a:solidFill>
                  <a:srgbClr val="333399"/>
                </a:solidFill>
                <a:cs typeface="+mn-cs"/>
              </a:rPr>
              <a:t>D – Do (Fazer)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998538" y="1087438"/>
            <a:ext cx="7137400" cy="615950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DTO / DTM – Diagnóstico do Trabalho</a:t>
            </a:r>
          </a:p>
        </p:txBody>
      </p:sp>
      <p:pic>
        <p:nvPicPr>
          <p:cNvPr id="56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769938"/>
            <a:ext cx="998537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027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346" name="Straight Connector 169"/>
          <p:cNvCxnSpPr>
            <a:cxnSpLocks noChangeShapeType="1"/>
          </p:cNvCxnSpPr>
          <p:nvPr/>
        </p:nvCxnSpPr>
        <p:spPr bwMode="auto">
          <a:xfrm flipV="1">
            <a:off x="150813" y="2370138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57347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57348" name="Retângulo 9"/>
          <p:cNvSpPr>
            <a:spLocks noChangeArrowheads="1"/>
          </p:cNvSpPr>
          <p:nvPr/>
        </p:nvSpPr>
        <p:spPr bwMode="auto">
          <a:xfrm>
            <a:off x="1000125" y="1772816"/>
            <a:ext cx="713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dirty="0" smtClean="0">
                <a:solidFill>
                  <a:srgbClr val="0000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Sistema</a:t>
            </a:r>
          </a:p>
        </p:txBody>
      </p:sp>
      <p:pic>
        <p:nvPicPr>
          <p:cNvPr id="5734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" r="21347" b="21611"/>
          <a:stretch>
            <a:fillRect/>
          </a:stretch>
        </p:blipFill>
        <p:spPr bwMode="auto">
          <a:xfrm>
            <a:off x="1276350" y="2180803"/>
            <a:ext cx="6618288" cy="405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0" name="Title 155"/>
          <p:cNvSpPr txBox="1">
            <a:spLocks/>
          </p:cNvSpPr>
          <p:nvPr/>
        </p:nvSpPr>
        <p:spPr bwMode="auto">
          <a:xfrm>
            <a:off x="0" y="282674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buClr>
                <a:srgbClr val="004566"/>
              </a:buClr>
              <a:buFont typeface="Symbol" pitchFamily="18" charset="2"/>
              <a:buNone/>
            </a:pPr>
            <a:r>
              <a:rPr lang="pt-BR" sz="2800" dirty="0" smtClean="0">
                <a:solidFill>
                  <a:srgbClr val="333399"/>
                </a:solidFill>
                <a:cs typeface="+mn-cs"/>
              </a:rPr>
              <a:t>D – Do (Fazer)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998538" y="1087438"/>
            <a:ext cx="7137400" cy="615950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DTO / DTM – Diagnóstico do Trabalho</a:t>
            </a:r>
          </a:p>
        </p:txBody>
      </p:sp>
      <p:pic>
        <p:nvPicPr>
          <p:cNvPr id="573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769938"/>
            <a:ext cx="998537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838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370" name="Straight Connector 169"/>
          <p:cNvCxnSpPr>
            <a:cxnSpLocks noChangeShapeType="1"/>
          </p:cNvCxnSpPr>
          <p:nvPr/>
        </p:nvCxnSpPr>
        <p:spPr bwMode="auto">
          <a:xfrm flipV="1">
            <a:off x="150813" y="2370138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58371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58372" name="Retângulo 9"/>
          <p:cNvSpPr>
            <a:spLocks noChangeArrowheads="1"/>
          </p:cNvSpPr>
          <p:nvPr/>
        </p:nvSpPr>
        <p:spPr bwMode="auto">
          <a:xfrm>
            <a:off x="1000125" y="1700808"/>
            <a:ext cx="71374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dirty="0" smtClean="0">
                <a:solidFill>
                  <a:srgbClr val="0000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Formulário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"/>
          <a:stretch>
            <a:fillRect/>
          </a:stretch>
        </p:blipFill>
        <p:spPr bwMode="auto">
          <a:xfrm>
            <a:off x="2390775" y="2204864"/>
            <a:ext cx="436245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itle 155"/>
          <p:cNvSpPr txBox="1">
            <a:spLocks/>
          </p:cNvSpPr>
          <p:nvPr/>
        </p:nvSpPr>
        <p:spPr bwMode="auto">
          <a:xfrm>
            <a:off x="0" y="260648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buClr>
                <a:srgbClr val="004566"/>
              </a:buClr>
              <a:buFont typeface="Symbol" pitchFamily="18" charset="2"/>
              <a:buNone/>
            </a:pPr>
            <a:r>
              <a:rPr lang="pt-BR" sz="2800" dirty="0" smtClean="0">
                <a:solidFill>
                  <a:srgbClr val="333399"/>
                </a:solidFill>
                <a:cs typeface="+mn-cs"/>
              </a:rPr>
              <a:t>D – Do (Fazer)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998538" y="1087438"/>
            <a:ext cx="7137400" cy="615950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DTO / DTM – Diagnóstico do Trabalho</a:t>
            </a:r>
          </a:p>
        </p:txBody>
      </p:sp>
      <p:pic>
        <p:nvPicPr>
          <p:cNvPr id="583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769938"/>
            <a:ext cx="998537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662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tângulo de cantos arredondados 55"/>
          <p:cNvSpPr/>
          <p:nvPr/>
        </p:nvSpPr>
        <p:spPr>
          <a:xfrm>
            <a:off x="973138" y="3100388"/>
            <a:ext cx="7194550" cy="10429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pt-BR" sz="2400" b="1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Definindo Meta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22532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2533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1258888" y="3600450"/>
            <a:ext cx="6796087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300" i="1" smtClean="0">
                <a:solidFill>
                  <a:srgbClr val="333399"/>
                </a:solidFill>
                <a:latin typeface="Tahoma" pitchFamily="34" charset="0"/>
                <a:cs typeface="+mn-cs"/>
              </a:rPr>
              <a:t>Objetivo Gerencial + Valor + Prazo</a:t>
            </a:r>
            <a:endParaRPr lang="en-US" sz="2300" i="1" smtClean="0">
              <a:solidFill>
                <a:srgbClr val="333399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1676400" y="1728788"/>
            <a:ext cx="17526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en-US" smtClean="0">
                <a:solidFill>
                  <a:srgbClr val="333399"/>
                </a:solidFill>
                <a:latin typeface="Tahoma" pitchFamily="34" charset="0"/>
                <a:cs typeface="+mn-cs"/>
              </a:rPr>
              <a:t>META</a:t>
            </a:r>
            <a:endParaRPr lang="pt-BR" smtClean="0">
              <a:solidFill>
                <a:srgbClr val="333399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4343400" y="1271588"/>
            <a:ext cx="3124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en-US" smtClean="0">
                <a:solidFill>
                  <a:srgbClr val="333399"/>
                </a:solidFill>
                <a:latin typeface="Tahoma" pitchFamily="34" charset="0"/>
                <a:cs typeface="+mn-cs"/>
              </a:rPr>
              <a:t>MANTER - SDCA</a:t>
            </a:r>
            <a:endParaRPr lang="pt-BR" smtClean="0">
              <a:solidFill>
                <a:srgbClr val="333399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4343400" y="2109788"/>
            <a:ext cx="27416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en-US" smtClean="0">
                <a:solidFill>
                  <a:srgbClr val="333399"/>
                </a:solidFill>
                <a:latin typeface="Tahoma" pitchFamily="34" charset="0"/>
                <a:cs typeface="+mn-cs"/>
              </a:rPr>
              <a:t>MELHORAR - PDCA</a:t>
            </a:r>
            <a:endParaRPr lang="pt-BR" smtClean="0">
              <a:solidFill>
                <a:srgbClr val="333399"/>
              </a:solidFill>
              <a:latin typeface="Tahoma" pitchFamily="34" charset="0"/>
              <a:cs typeface="+mn-cs"/>
            </a:endParaRPr>
          </a:p>
        </p:txBody>
      </p:sp>
      <p:cxnSp>
        <p:nvCxnSpPr>
          <p:cNvPr id="22538" name="AutoShape 12"/>
          <p:cNvCxnSpPr>
            <a:cxnSpLocks noChangeShapeType="1"/>
            <a:stCxn id="22535" idx="3"/>
            <a:endCxn id="22536" idx="1"/>
          </p:cNvCxnSpPr>
          <p:nvPr/>
        </p:nvCxnSpPr>
        <p:spPr bwMode="auto">
          <a:xfrm flipV="1">
            <a:off x="3429000" y="1455738"/>
            <a:ext cx="914400" cy="457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9" name="AutoShape 13"/>
          <p:cNvCxnSpPr>
            <a:cxnSpLocks noChangeShapeType="1"/>
            <a:stCxn id="22535" idx="3"/>
            <a:endCxn id="22537" idx="1"/>
          </p:cNvCxnSpPr>
          <p:nvPr/>
        </p:nvCxnSpPr>
        <p:spPr bwMode="auto">
          <a:xfrm>
            <a:off x="3429000" y="1912938"/>
            <a:ext cx="914400" cy="381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40" name="Rectangle 15"/>
          <p:cNvSpPr>
            <a:spLocks noChangeArrowheads="1"/>
          </p:cNvSpPr>
          <p:nvPr/>
        </p:nvSpPr>
        <p:spPr bwMode="auto">
          <a:xfrm>
            <a:off x="1839913" y="3095625"/>
            <a:ext cx="58832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600" b="1" smtClean="0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Toda Meta possui 3 componentes:</a:t>
            </a:r>
          </a:p>
        </p:txBody>
      </p:sp>
      <p:sp>
        <p:nvSpPr>
          <p:cNvPr id="22541" name="Text Box 21"/>
          <p:cNvSpPr txBox="1">
            <a:spLocks noChangeArrowheads="1"/>
          </p:cNvSpPr>
          <p:nvPr/>
        </p:nvSpPr>
        <p:spPr bwMode="auto">
          <a:xfrm>
            <a:off x="990600" y="5026025"/>
            <a:ext cx="7488238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800" smtClean="0">
                <a:solidFill>
                  <a:srgbClr val="333399"/>
                </a:solidFill>
                <a:cs typeface="+mn-cs"/>
              </a:rPr>
              <a:t>Ex.: </a:t>
            </a:r>
            <a:r>
              <a:rPr lang="en-US" sz="2800" smtClean="0">
                <a:solidFill>
                  <a:srgbClr val="333399"/>
                </a:solidFill>
                <a:cs typeface="+mn-cs"/>
              </a:rPr>
              <a:t>Elevar o volume de vendas de papel em 20% até dez 09.</a:t>
            </a:r>
          </a:p>
        </p:txBody>
      </p:sp>
      <p:sp>
        <p:nvSpPr>
          <p:cNvPr id="22542" name="Text Box 23"/>
          <p:cNvSpPr txBox="1">
            <a:spLocks noChangeArrowheads="1"/>
          </p:cNvSpPr>
          <p:nvPr/>
        </p:nvSpPr>
        <p:spPr bwMode="auto">
          <a:xfrm>
            <a:off x="1676400" y="5072063"/>
            <a:ext cx="5559425" cy="481012"/>
          </a:xfrm>
          <a:prstGeom prst="rect">
            <a:avLst/>
          </a:prstGeom>
          <a:noFill/>
          <a:ln w="38100">
            <a:solidFill>
              <a:srgbClr val="E2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</a:pPr>
            <a:endParaRPr lang="pt-BR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22543" name="AutoShape 24"/>
          <p:cNvSpPr>
            <a:spLocks noChangeArrowheads="1"/>
          </p:cNvSpPr>
          <p:nvPr/>
        </p:nvSpPr>
        <p:spPr bwMode="auto">
          <a:xfrm>
            <a:off x="3884613" y="4502150"/>
            <a:ext cx="1374775" cy="523875"/>
          </a:xfrm>
          <a:prstGeom prst="downArrowCallout">
            <a:avLst>
              <a:gd name="adj1" fmla="val 50031"/>
              <a:gd name="adj2" fmla="val 50031"/>
              <a:gd name="adj3" fmla="val 16667"/>
              <a:gd name="adj4" fmla="val 66667"/>
            </a:avLst>
          </a:prstGeom>
          <a:solidFill>
            <a:srgbClr val="FFC00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en-US" sz="1600" b="1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Objetivo</a:t>
            </a:r>
          </a:p>
        </p:txBody>
      </p:sp>
      <p:sp>
        <p:nvSpPr>
          <p:cNvPr id="22544" name="Text Box 26"/>
          <p:cNvSpPr txBox="1">
            <a:spLocks noChangeArrowheads="1"/>
          </p:cNvSpPr>
          <p:nvPr/>
        </p:nvSpPr>
        <p:spPr bwMode="auto">
          <a:xfrm>
            <a:off x="2987675" y="5559425"/>
            <a:ext cx="3168650" cy="396875"/>
          </a:xfrm>
          <a:prstGeom prst="rect">
            <a:avLst/>
          </a:prstGeom>
          <a:noFill/>
          <a:ln w="38100">
            <a:solidFill>
              <a:srgbClr val="E2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</a:pPr>
            <a:endParaRPr lang="pt-BR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22545" name="AutoShape 27"/>
          <p:cNvSpPr>
            <a:spLocks noChangeArrowheads="1"/>
          </p:cNvSpPr>
          <p:nvPr/>
        </p:nvSpPr>
        <p:spPr bwMode="auto">
          <a:xfrm>
            <a:off x="4149725" y="6045200"/>
            <a:ext cx="844550" cy="431800"/>
          </a:xfrm>
          <a:prstGeom prst="upArrowCallout">
            <a:avLst>
              <a:gd name="adj1" fmla="val 50002"/>
              <a:gd name="adj2" fmla="val 50002"/>
              <a:gd name="adj3" fmla="val 16667"/>
              <a:gd name="adj4" fmla="val 6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en-US" sz="1600" b="1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Prazo</a:t>
            </a:r>
          </a:p>
        </p:txBody>
      </p:sp>
      <p:sp>
        <p:nvSpPr>
          <p:cNvPr id="22546" name="Text Box 29"/>
          <p:cNvSpPr txBox="1">
            <a:spLocks noChangeArrowheads="1"/>
          </p:cNvSpPr>
          <p:nvPr/>
        </p:nvSpPr>
        <p:spPr bwMode="auto">
          <a:xfrm>
            <a:off x="7232650" y="5072063"/>
            <a:ext cx="1279525" cy="481012"/>
          </a:xfrm>
          <a:prstGeom prst="rect">
            <a:avLst/>
          </a:prstGeom>
          <a:noFill/>
          <a:ln w="38100">
            <a:solidFill>
              <a:srgbClr val="E2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</a:pPr>
            <a:endParaRPr lang="pt-BR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22547" name="AutoShape 30"/>
          <p:cNvSpPr>
            <a:spLocks noChangeArrowheads="1"/>
          </p:cNvSpPr>
          <p:nvPr/>
        </p:nvSpPr>
        <p:spPr bwMode="auto">
          <a:xfrm>
            <a:off x="7577138" y="5627688"/>
            <a:ext cx="590550" cy="431800"/>
          </a:xfrm>
          <a:prstGeom prst="upArrowCallout">
            <a:avLst>
              <a:gd name="adj1" fmla="val 56555"/>
              <a:gd name="adj2" fmla="val 56548"/>
              <a:gd name="adj3" fmla="val 16667"/>
              <a:gd name="adj4" fmla="val 6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en-US" sz="1600" b="1" smtClean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Valor</a:t>
            </a:r>
          </a:p>
        </p:txBody>
      </p:sp>
      <p:grpSp>
        <p:nvGrpSpPr>
          <p:cNvPr id="22548" name="Group 31"/>
          <p:cNvGrpSpPr>
            <a:grpSpLocks/>
          </p:cNvGrpSpPr>
          <p:nvPr/>
        </p:nvGrpSpPr>
        <p:grpSpPr bwMode="auto">
          <a:xfrm>
            <a:off x="6777038" y="2035175"/>
            <a:ext cx="641350" cy="566738"/>
            <a:chOff x="3627" y="1913"/>
            <a:chExt cx="952" cy="851"/>
          </a:xfrm>
        </p:grpSpPr>
        <p:graphicFrame>
          <p:nvGraphicFramePr>
            <p:cNvPr id="22554" name="Object 32"/>
            <p:cNvGraphicFramePr>
              <a:graphicFrameLocks noChangeAspect="1"/>
            </p:cNvGraphicFramePr>
            <p:nvPr/>
          </p:nvGraphicFramePr>
          <p:xfrm>
            <a:off x="3740" y="1913"/>
            <a:ext cx="740" cy="7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2" name="Foto do Photo Editor" r:id="rId4" imgW="2723810" imgH="2809524" progId="MSPhotoEd.3">
                    <p:embed/>
                  </p:oleObj>
                </mc:Choice>
                <mc:Fallback>
                  <p:oleObj name="Foto do Photo Editor" r:id="rId4" imgW="2723810" imgH="2809524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" y="1913"/>
                          <a:ext cx="740" cy="7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5" name="Arc 33"/>
            <p:cNvSpPr>
              <a:spLocks/>
            </p:cNvSpPr>
            <p:nvPr/>
          </p:nvSpPr>
          <p:spPr bwMode="auto">
            <a:xfrm rot="18977376" flipH="1">
              <a:off x="3627" y="2198"/>
              <a:ext cx="181" cy="181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</a:pPr>
              <a:endParaRPr lang="pt-BR" b="1" smtClean="0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2556" name="Arc 34"/>
            <p:cNvSpPr>
              <a:spLocks/>
            </p:cNvSpPr>
            <p:nvPr/>
          </p:nvSpPr>
          <p:spPr bwMode="auto">
            <a:xfrm rot="13655045" flipH="1">
              <a:off x="4011" y="2583"/>
              <a:ext cx="181" cy="181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</a:pPr>
              <a:endParaRPr lang="pt-BR" b="1" smtClean="0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2557" name="Arc 35"/>
            <p:cNvSpPr>
              <a:spLocks/>
            </p:cNvSpPr>
            <p:nvPr/>
          </p:nvSpPr>
          <p:spPr bwMode="auto">
            <a:xfrm rot="18977376" flipV="1">
              <a:off x="4398" y="2231"/>
              <a:ext cx="181" cy="181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</a:pPr>
              <a:endParaRPr lang="pt-BR" b="1" smtClean="0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22549" name="Group 26"/>
          <p:cNvGrpSpPr>
            <a:grpSpLocks/>
          </p:cNvGrpSpPr>
          <p:nvPr/>
        </p:nvGrpSpPr>
        <p:grpSpPr bwMode="auto">
          <a:xfrm>
            <a:off x="6780213" y="1165225"/>
            <a:ext cx="617537" cy="563563"/>
            <a:chOff x="1953" y="3122"/>
            <a:chExt cx="916" cy="836"/>
          </a:xfrm>
        </p:grpSpPr>
        <p:graphicFrame>
          <p:nvGraphicFramePr>
            <p:cNvPr id="22550" name="Object 27"/>
            <p:cNvGraphicFramePr>
              <a:graphicFrameLocks noChangeAspect="1"/>
            </p:cNvGraphicFramePr>
            <p:nvPr/>
          </p:nvGraphicFramePr>
          <p:xfrm>
            <a:off x="2039" y="3122"/>
            <a:ext cx="742" cy="7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3" name="Foto do Photo Editor" r:id="rId6" imgW="2734057" imgH="2790476" progId="MSPhotoEd.3">
                    <p:embed/>
                  </p:oleObj>
                </mc:Choice>
                <mc:Fallback>
                  <p:oleObj name="Foto do Photo Editor" r:id="rId6" imgW="2734057" imgH="279047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9" y="3122"/>
                          <a:ext cx="742" cy="7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1" name="Arc 28"/>
            <p:cNvSpPr>
              <a:spLocks/>
            </p:cNvSpPr>
            <p:nvPr/>
          </p:nvSpPr>
          <p:spPr bwMode="auto">
            <a:xfrm rot="18977376" flipH="1">
              <a:off x="1953" y="3411"/>
              <a:ext cx="181" cy="181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</a:pPr>
              <a:endParaRPr lang="pt-BR" b="1" smtClean="0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2552" name="Arc 29"/>
            <p:cNvSpPr>
              <a:spLocks/>
            </p:cNvSpPr>
            <p:nvPr/>
          </p:nvSpPr>
          <p:spPr bwMode="auto">
            <a:xfrm rot="13655045" flipH="1">
              <a:off x="2310" y="3777"/>
              <a:ext cx="181" cy="181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</a:pPr>
              <a:endParaRPr lang="pt-BR" b="1" smtClean="0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2553" name="Arc 30"/>
            <p:cNvSpPr>
              <a:spLocks/>
            </p:cNvSpPr>
            <p:nvPr/>
          </p:nvSpPr>
          <p:spPr bwMode="auto">
            <a:xfrm rot="18977376" flipV="1">
              <a:off x="2688" y="3417"/>
              <a:ext cx="181" cy="181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</a:pPr>
              <a:endParaRPr lang="pt-BR" b="1" smtClean="0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93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kern="1200" dirty="0">
                <a:solidFill>
                  <a:schemeClr val="tx1"/>
                </a:solidFill>
                <a:ea typeface="ＭＳ Ｐゴシック" pitchFamily="34" charset="-128"/>
              </a:rPr>
              <a:t>C</a:t>
            </a: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 – </a:t>
            </a:r>
            <a:r>
              <a:rPr lang="pt-BR" sz="2800" kern="1200" dirty="0" err="1" smtClean="0">
                <a:solidFill>
                  <a:schemeClr val="tx1"/>
                </a:solidFill>
                <a:ea typeface="ＭＳ Ｐゴシック" pitchFamily="34" charset="-128"/>
              </a:rPr>
              <a:t>Check</a:t>
            </a: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 (Checar)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1"/>
          </p:nvPr>
        </p:nvSpPr>
        <p:spPr/>
      </p:sp>
      <p:cxnSp>
        <p:nvCxnSpPr>
          <p:cNvPr id="59395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59396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1" name="Retângulo de cantos arredondados 20"/>
          <p:cNvSpPr/>
          <p:nvPr/>
        </p:nvSpPr>
        <p:spPr>
          <a:xfrm>
            <a:off x="1166813" y="1087438"/>
            <a:ext cx="7137400" cy="6159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333399"/>
                </a:solidFill>
              </a:rPr>
              <a:t>ACOMPANHAR OS RESULTADOS</a:t>
            </a:r>
          </a:p>
        </p:txBody>
      </p:sp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636912"/>
            <a:ext cx="850423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  <p:sp>
        <p:nvSpPr>
          <p:cNvPr id="59399" name="CaixaDeTexto 9"/>
          <p:cNvSpPr txBox="1">
            <a:spLocks noChangeArrowheads="1"/>
          </p:cNvSpPr>
          <p:nvPr/>
        </p:nvSpPr>
        <p:spPr bwMode="auto">
          <a:xfrm>
            <a:off x="2459038" y="1761629"/>
            <a:ext cx="4214812" cy="803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1400" smtClean="0">
                <a:solidFill>
                  <a:srgbClr val="333399"/>
                </a:solidFill>
                <a:cs typeface="+mn-cs"/>
              </a:rPr>
              <a:t>Gerencialmente é o gráfico mais importante, por ele podemos verificar se estamos ou não atingindo a meta!!!! Essa fase é semelhante a fase do PDCA!</a:t>
            </a:r>
          </a:p>
        </p:txBody>
      </p:sp>
      <p:pic>
        <p:nvPicPr>
          <p:cNvPr id="594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879475"/>
            <a:ext cx="1187451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68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418" name="Straight Connector 169"/>
          <p:cNvCxnSpPr>
            <a:cxnSpLocks noChangeShapeType="1"/>
          </p:cNvCxnSpPr>
          <p:nvPr/>
        </p:nvCxnSpPr>
        <p:spPr bwMode="auto">
          <a:xfrm flipV="1">
            <a:off x="150813" y="2370138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60419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936625"/>
            <a:ext cx="1246188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  <p:sp>
        <p:nvSpPr>
          <p:cNvPr id="60421" name="Title 155"/>
          <p:cNvSpPr txBox="1">
            <a:spLocks/>
          </p:cNvSpPr>
          <p:nvPr/>
        </p:nvSpPr>
        <p:spPr bwMode="auto">
          <a:xfrm>
            <a:off x="0" y="210666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buClr>
                <a:srgbClr val="004566"/>
              </a:buClr>
              <a:buFont typeface="Symbol" pitchFamily="18" charset="2"/>
              <a:buNone/>
            </a:pPr>
            <a:r>
              <a:rPr lang="pt-BR" sz="2800" dirty="0" smtClean="0">
                <a:solidFill>
                  <a:srgbClr val="333399"/>
                </a:solidFill>
                <a:cs typeface="+mn-cs"/>
              </a:rPr>
              <a:t>A – </a:t>
            </a:r>
            <a:r>
              <a:rPr lang="pt-BR" sz="2800" dirty="0" err="1" smtClean="0">
                <a:solidFill>
                  <a:srgbClr val="333399"/>
                </a:solidFill>
                <a:cs typeface="+mn-cs"/>
              </a:rPr>
              <a:t>Action</a:t>
            </a:r>
            <a:r>
              <a:rPr lang="pt-BR" sz="2800" dirty="0" smtClean="0">
                <a:solidFill>
                  <a:srgbClr val="333399"/>
                </a:solidFill>
                <a:cs typeface="+mn-cs"/>
              </a:rPr>
              <a:t> (Agir)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166813" y="1124744"/>
            <a:ext cx="7137400" cy="6159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AGIR CORRETIVAMENTE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79488" y="2383706"/>
            <a:ext cx="7194550" cy="25574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Através do passo anterior, verificar se é necessário criar uma ação corretiva (Desvio de Meta);</a:t>
            </a:r>
          </a:p>
          <a:p>
            <a:pPr marL="342900" indent="-34290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 Monitorar diariamente como está o andamento das variáveis que possuem gatilhos;</a:t>
            </a:r>
          </a:p>
          <a:p>
            <a:pPr marL="342900" indent="-34290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 Efetuar a análise da OCR com gatilho “disparado” o mais breve possível;</a:t>
            </a:r>
          </a:p>
          <a:p>
            <a:pPr marL="342900" indent="-342900" algn="just" defTabSz="957377" fontAlgn="auto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333399"/>
                </a:solidFill>
                <a:latin typeface="Arial Narrow" pitchFamily="34" charset="0"/>
              </a:rPr>
              <a:t> Informar toda a operação sobre o tratamento das anomalias (OCR) e dos desvios de meta. </a:t>
            </a:r>
          </a:p>
        </p:txBody>
      </p:sp>
    </p:spTree>
    <p:extLst>
      <p:ext uri="{BB962C8B-B14F-4D97-AF65-F5344CB8AC3E}">
        <p14:creationId xmlns:p14="http://schemas.microsoft.com/office/powerpoint/2010/main" val="2913490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2" name="Straight Connector 169"/>
          <p:cNvCxnSpPr>
            <a:cxnSpLocks noChangeShapeType="1"/>
          </p:cNvCxnSpPr>
          <p:nvPr/>
        </p:nvCxnSpPr>
        <p:spPr bwMode="auto">
          <a:xfrm flipV="1">
            <a:off x="150813" y="2370138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61443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936625"/>
            <a:ext cx="1246188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  <p:sp>
        <p:nvSpPr>
          <p:cNvPr id="61445" name="Title 155"/>
          <p:cNvSpPr txBox="1">
            <a:spLocks/>
          </p:cNvSpPr>
          <p:nvPr/>
        </p:nvSpPr>
        <p:spPr bwMode="auto">
          <a:xfrm>
            <a:off x="0" y="260648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buClr>
                <a:srgbClr val="004566"/>
              </a:buClr>
              <a:buFont typeface="Symbol" pitchFamily="18" charset="2"/>
              <a:buNone/>
            </a:pPr>
            <a:r>
              <a:rPr lang="pt-BR" sz="2800" smtClean="0">
                <a:solidFill>
                  <a:srgbClr val="333399"/>
                </a:solidFill>
                <a:cs typeface="+mn-cs"/>
              </a:rPr>
              <a:t>A – Action (Agir)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166813" y="1087438"/>
            <a:ext cx="7137400" cy="6159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AGIR CORRETIVAMENTE</a:t>
            </a:r>
          </a:p>
        </p:txBody>
      </p:sp>
      <p:sp>
        <p:nvSpPr>
          <p:cNvPr id="61447" name="AutoShape 10"/>
          <p:cNvSpPr>
            <a:spLocks noChangeArrowheads="1"/>
          </p:cNvSpPr>
          <p:nvPr/>
        </p:nvSpPr>
        <p:spPr bwMode="auto">
          <a:xfrm>
            <a:off x="274638" y="3940175"/>
            <a:ext cx="8607425" cy="8270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</a:pPr>
            <a:endParaRPr lang="pt-BR" b="1" smtClean="0">
              <a:solidFill>
                <a:srgbClr val="00254A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448" name="AutoShape 13"/>
          <p:cNvSpPr>
            <a:spLocks noChangeArrowheads="1"/>
          </p:cNvSpPr>
          <p:nvPr/>
        </p:nvSpPr>
        <p:spPr bwMode="auto">
          <a:xfrm>
            <a:off x="261938" y="2503488"/>
            <a:ext cx="8609012" cy="13382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</a:pPr>
            <a:endParaRPr lang="pt-BR" b="1" smtClean="0">
              <a:solidFill>
                <a:srgbClr val="00254A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449" name="AutoShape 14"/>
          <p:cNvSpPr>
            <a:spLocks noChangeArrowheads="1"/>
          </p:cNvSpPr>
          <p:nvPr/>
        </p:nvSpPr>
        <p:spPr bwMode="auto">
          <a:xfrm>
            <a:off x="285750" y="4867275"/>
            <a:ext cx="8596313" cy="11001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</a:pPr>
            <a:endParaRPr lang="pt-BR" b="1" smtClean="0">
              <a:solidFill>
                <a:srgbClr val="00254A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450" name="Text Box 15"/>
          <p:cNvSpPr txBox="1">
            <a:spLocks noChangeArrowheads="1"/>
          </p:cNvSpPr>
          <p:nvPr/>
        </p:nvSpPr>
        <p:spPr bwMode="auto">
          <a:xfrm>
            <a:off x="309563" y="3879850"/>
            <a:ext cx="852328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</a:pPr>
            <a:r>
              <a:rPr lang="pt-BR" sz="1600" smtClean="0">
                <a:solidFill>
                  <a:srgbClr val="333399"/>
                </a:solidFill>
                <a:cs typeface="+mn-cs"/>
              </a:rPr>
              <a:t>O que é Gatilho?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</a:pPr>
            <a:r>
              <a:rPr lang="pt-BR" sz="1600" b="0" smtClean="0">
                <a:solidFill>
                  <a:srgbClr val="333399"/>
                </a:solidFill>
                <a:cs typeface="+mn-cs"/>
              </a:rPr>
              <a:t>É um valor definido através de análises como ideal para um determinado processo.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</a:pPr>
            <a:endParaRPr lang="pt-BR" sz="1200" b="0" i="1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61451" name="Text Box 17"/>
          <p:cNvSpPr txBox="1">
            <a:spLocks noChangeArrowheads="1"/>
          </p:cNvSpPr>
          <p:nvPr/>
        </p:nvSpPr>
        <p:spPr bwMode="auto">
          <a:xfrm>
            <a:off x="319088" y="2551113"/>
            <a:ext cx="8550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</a:pPr>
            <a:r>
              <a:rPr lang="pt-BR" sz="1600" smtClean="0">
                <a:solidFill>
                  <a:srgbClr val="333399"/>
                </a:solidFill>
                <a:cs typeface="+mn-cs"/>
              </a:rPr>
              <a:t>Como Funciona a OCR / Tratamento de Anomalias?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</a:pPr>
            <a:r>
              <a:rPr lang="pt-BR" sz="1600" b="0" smtClean="0">
                <a:solidFill>
                  <a:srgbClr val="333399"/>
                </a:solidFill>
                <a:cs typeface="+mn-cs"/>
              </a:rPr>
              <a:t>As ocorrências que tiverem o gatilho disparado deverão ser tratados o mais breve possível, a análise de porquês deve ser feita pela supervisão junto com a operação (sempre buscando a causa raiz!) que deverão criar também o plano de ação!</a:t>
            </a:r>
          </a:p>
        </p:txBody>
      </p:sp>
      <p:sp>
        <p:nvSpPr>
          <p:cNvPr id="61452" name="Text Box 18"/>
          <p:cNvSpPr txBox="1">
            <a:spLocks noChangeArrowheads="1"/>
          </p:cNvSpPr>
          <p:nvPr/>
        </p:nvSpPr>
        <p:spPr bwMode="auto">
          <a:xfrm>
            <a:off x="271463" y="4867275"/>
            <a:ext cx="86137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tabLst>
                <a:tab pos="0" algn="l"/>
              </a:tabLst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</a:pPr>
            <a:r>
              <a:rPr lang="pt-BR" sz="1600" smtClean="0">
                <a:solidFill>
                  <a:srgbClr val="333399"/>
                </a:solidFill>
                <a:cs typeface="+mn-cs"/>
              </a:rPr>
              <a:t>Porque implantar a OCR?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</a:pPr>
            <a:r>
              <a:rPr lang="pt-BR" sz="1600" b="0" smtClean="0">
                <a:solidFill>
                  <a:srgbClr val="333399"/>
                </a:solidFill>
                <a:cs typeface="+mn-cs"/>
              </a:rPr>
              <a:t>A intenção da OCR é analisar o ocorrido e criar ações para que não ocorra mais esse problema por esses motivos levantados, com isso deixando o nosso processo muito mais estável e confiável.</a:t>
            </a:r>
            <a:r>
              <a:rPr lang="pt-BR" sz="1200" b="0" smtClean="0">
                <a:solidFill>
                  <a:srgbClr val="333399"/>
                </a:solidFill>
                <a:cs typeface="+mn-cs"/>
              </a:rPr>
              <a:t>   </a:t>
            </a:r>
          </a:p>
        </p:txBody>
      </p:sp>
      <p:sp>
        <p:nvSpPr>
          <p:cNvPr id="61453" name="Retângulo 9"/>
          <p:cNvSpPr>
            <a:spLocks noChangeArrowheads="1"/>
          </p:cNvSpPr>
          <p:nvPr/>
        </p:nvSpPr>
        <p:spPr bwMode="auto">
          <a:xfrm>
            <a:off x="1000125" y="1995488"/>
            <a:ext cx="71374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smtClean="0">
                <a:solidFill>
                  <a:srgbClr val="0000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OCR</a:t>
            </a:r>
          </a:p>
        </p:txBody>
      </p:sp>
    </p:spTree>
    <p:extLst>
      <p:ext uri="{BB962C8B-B14F-4D97-AF65-F5344CB8AC3E}">
        <p14:creationId xmlns:p14="http://schemas.microsoft.com/office/powerpoint/2010/main" val="2822148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14"/>
          <p:cNvSpPr>
            <a:spLocks noChangeArrowheads="1"/>
          </p:cNvSpPr>
          <p:nvPr/>
        </p:nvSpPr>
        <p:spPr bwMode="auto">
          <a:xfrm>
            <a:off x="79375" y="2420888"/>
            <a:ext cx="4892675" cy="41560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</a:pPr>
            <a:endParaRPr lang="pt-BR" b="1" smtClean="0">
              <a:solidFill>
                <a:srgbClr val="00254A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936625"/>
            <a:ext cx="1246188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5C7A"/>
                  </a:outerShdw>
                </a:effectLst>
              </a14:hiddenEffects>
            </a:ext>
          </a:extLst>
        </p:spPr>
      </p:pic>
      <p:sp>
        <p:nvSpPr>
          <p:cNvPr id="62468" name="Title 155"/>
          <p:cNvSpPr txBox="1">
            <a:spLocks/>
          </p:cNvSpPr>
          <p:nvPr/>
        </p:nvSpPr>
        <p:spPr bwMode="auto">
          <a:xfrm>
            <a:off x="0" y="260648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buClr>
                <a:srgbClr val="004566"/>
              </a:buClr>
              <a:buFont typeface="Symbol" pitchFamily="18" charset="2"/>
              <a:buNone/>
            </a:pPr>
            <a:r>
              <a:rPr lang="pt-BR" sz="2800" smtClean="0">
                <a:solidFill>
                  <a:srgbClr val="333399"/>
                </a:solidFill>
                <a:cs typeface="+mn-cs"/>
              </a:rPr>
              <a:t>A – Action (Agir)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166813" y="1087438"/>
            <a:ext cx="7137400" cy="6159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AGIR CORRETIVAMENTE</a:t>
            </a:r>
          </a:p>
        </p:txBody>
      </p:sp>
      <p:sp>
        <p:nvSpPr>
          <p:cNvPr id="62470" name="Retângulo 9"/>
          <p:cNvSpPr>
            <a:spLocks noChangeArrowheads="1"/>
          </p:cNvSpPr>
          <p:nvPr/>
        </p:nvSpPr>
        <p:spPr bwMode="auto">
          <a:xfrm>
            <a:off x="1000125" y="1995488"/>
            <a:ext cx="71374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</a:pPr>
            <a:r>
              <a:rPr lang="pt-BR" sz="2000" b="1" smtClean="0">
                <a:solidFill>
                  <a:srgbClr val="0000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Passo a Passo da OCR</a:t>
            </a:r>
          </a:p>
        </p:txBody>
      </p:sp>
      <p:sp>
        <p:nvSpPr>
          <p:cNvPr id="62471" name="CaixaDeTexto 16"/>
          <p:cNvSpPr txBox="1">
            <a:spLocks noChangeArrowheads="1"/>
          </p:cNvSpPr>
          <p:nvPr/>
        </p:nvSpPr>
        <p:spPr bwMode="auto">
          <a:xfrm>
            <a:off x="223838" y="2636912"/>
            <a:ext cx="45656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333399"/>
                </a:solidFill>
                <a:cs typeface="+mn-cs"/>
              </a:rPr>
              <a:t> IDENTIFICAR: </a:t>
            </a:r>
            <a:r>
              <a:rPr lang="pt-BR" sz="1400" b="0" dirty="0" smtClean="0">
                <a:solidFill>
                  <a:srgbClr val="333399"/>
                </a:solidFill>
                <a:cs typeface="+mn-cs"/>
              </a:rPr>
              <a:t>Identificar o problema que estourou  o gatilho!</a:t>
            </a:r>
          </a:p>
        </p:txBody>
      </p:sp>
      <p:sp>
        <p:nvSpPr>
          <p:cNvPr id="62472" name="CaixaDeTexto 19"/>
          <p:cNvSpPr txBox="1">
            <a:spLocks noChangeArrowheads="1"/>
          </p:cNvSpPr>
          <p:nvPr/>
        </p:nvSpPr>
        <p:spPr bwMode="auto">
          <a:xfrm>
            <a:off x="223838" y="3044949"/>
            <a:ext cx="47037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333399"/>
                </a:solidFill>
                <a:cs typeface="+mn-cs"/>
              </a:rPr>
              <a:t> REMOVER OS SINTOMAS: </a:t>
            </a:r>
            <a:r>
              <a:rPr lang="pt-BR" sz="1400" b="0" dirty="0" smtClean="0">
                <a:solidFill>
                  <a:srgbClr val="333399"/>
                </a:solidFill>
                <a:cs typeface="+mn-cs"/>
              </a:rPr>
              <a:t>Remover os sintomas aparentes e colocar a máquina em operação!</a:t>
            </a:r>
            <a:endParaRPr lang="pt-BR" sz="1400" b="0" i="1" dirty="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62473" name="CaixaDeTexto 20"/>
          <p:cNvSpPr txBox="1">
            <a:spLocks noChangeArrowheads="1"/>
          </p:cNvSpPr>
          <p:nvPr/>
        </p:nvSpPr>
        <p:spPr bwMode="auto">
          <a:xfrm>
            <a:off x="223838" y="3591743"/>
            <a:ext cx="36464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333399"/>
                </a:solidFill>
                <a:cs typeface="+mn-cs"/>
              </a:rPr>
              <a:t> REGISTRAR: </a:t>
            </a:r>
            <a:r>
              <a:rPr lang="pt-BR" sz="1400" b="0" dirty="0" smtClean="0">
                <a:solidFill>
                  <a:srgbClr val="333399"/>
                </a:solidFill>
                <a:cs typeface="+mn-cs"/>
              </a:rPr>
              <a:t>Registrar a anomalia no sistema!</a:t>
            </a:r>
            <a:endParaRPr lang="pt-BR" sz="1400" b="0" i="1" dirty="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62474" name="CaixaDeTexto 21"/>
          <p:cNvSpPr txBox="1">
            <a:spLocks noChangeArrowheads="1"/>
          </p:cNvSpPr>
          <p:nvPr/>
        </p:nvSpPr>
        <p:spPr bwMode="auto">
          <a:xfrm>
            <a:off x="223838" y="4005064"/>
            <a:ext cx="47037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333399"/>
                </a:solidFill>
                <a:cs typeface="+mn-cs"/>
              </a:rPr>
              <a:t> ANALISAR A ANOMALIA: </a:t>
            </a:r>
            <a:r>
              <a:rPr lang="pt-BR" sz="1400" b="0" dirty="0" smtClean="0">
                <a:solidFill>
                  <a:srgbClr val="333399"/>
                </a:solidFill>
                <a:cs typeface="+mn-cs"/>
              </a:rPr>
              <a:t>Analisar a anomalia em conjunto, operação e supervisão! </a:t>
            </a:r>
            <a:r>
              <a:rPr lang="pt-BR" sz="1400" b="0" u="sng" dirty="0" smtClean="0">
                <a:solidFill>
                  <a:srgbClr val="333399"/>
                </a:solidFill>
                <a:cs typeface="+mn-cs"/>
              </a:rPr>
              <a:t>Sempre buscando a causa raiz!</a:t>
            </a:r>
          </a:p>
        </p:txBody>
      </p:sp>
      <p:sp>
        <p:nvSpPr>
          <p:cNvPr id="62475" name="CaixaDeTexto 22"/>
          <p:cNvSpPr txBox="1">
            <a:spLocks noChangeArrowheads="1"/>
          </p:cNvSpPr>
          <p:nvPr/>
        </p:nvSpPr>
        <p:spPr bwMode="auto">
          <a:xfrm>
            <a:off x="223838" y="4653136"/>
            <a:ext cx="4727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333399"/>
                </a:solidFill>
                <a:cs typeface="+mn-cs"/>
              </a:rPr>
              <a:t> DEFINIR AÇÕES: </a:t>
            </a:r>
            <a:r>
              <a:rPr lang="pt-BR" sz="1400" b="0" dirty="0" smtClean="0">
                <a:solidFill>
                  <a:srgbClr val="333399"/>
                </a:solidFill>
                <a:cs typeface="+mn-cs"/>
              </a:rPr>
              <a:t>Definir ações para que não ocorra mais essa anomalia!</a:t>
            </a:r>
            <a:endParaRPr lang="pt-BR" sz="1400" b="0" i="1" dirty="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62476" name="CaixaDeTexto 24"/>
          <p:cNvSpPr txBox="1">
            <a:spLocks noChangeArrowheads="1"/>
          </p:cNvSpPr>
          <p:nvPr/>
        </p:nvSpPr>
        <p:spPr bwMode="auto">
          <a:xfrm>
            <a:off x="276225" y="5229200"/>
            <a:ext cx="45227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333399"/>
                </a:solidFill>
                <a:cs typeface="+mn-cs"/>
              </a:rPr>
              <a:t>IMPLEMENTAR  AÇÕES: </a:t>
            </a:r>
            <a:r>
              <a:rPr lang="pt-BR" sz="1400" b="0" dirty="0" smtClean="0">
                <a:solidFill>
                  <a:srgbClr val="333399"/>
                </a:solidFill>
                <a:cs typeface="+mn-cs"/>
              </a:rPr>
              <a:t>Implementar as ações definidas !</a:t>
            </a:r>
            <a:endParaRPr lang="pt-BR" sz="1400" b="0" i="1" dirty="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62477" name="CaixaDeTexto 25"/>
          <p:cNvSpPr txBox="1">
            <a:spLocks noChangeArrowheads="1"/>
          </p:cNvSpPr>
          <p:nvPr/>
        </p:nvSpPr>
        <p:spPr bwMode="auto">
          <a:xfrm>
            <a:off x="223838" y="5733256"/>
            <a:ext cx="46688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333399"/>
                </a:solidFill>
                <a:cs typeface="+mn-cs"/>
              </a:rPr>
              <a:t>VERIFICAR: </a:t>
            </a:r>
            <a:r>
              <a:rPr lang="pt-BR" sz="1400" b="0" dirty="0" smtClean="0">
                <a:solidFill>
                  <a:srgbClr val="333399"/>
                </a:solidFill>
                <a:cs typeface="+mn-cs"/>
              </a:rPr>
              <a:t>Verificar se realmente as ações implementadas foram efetivas!</a:t>
            </a:r>
            <a:endParaRPr lang="pt-BR" sz="1400" b="0" i="1" dirty="0" smtClean="0">
              <a:solidFill>
                <a:srgbClr val="333399"/>
              </a:solidFill>
              <a:cs typeface="+mn-cs"/>
            </a:endParaRPr>
          </a:p>
        </p:txBody>
      </p:sp>
      <p:sp>
        <p:nvSpPr>
          <p:cNvPr id="62478" name="Chave direita 28"/>
          <p:cNvSpPr>
            <a:spLocks/>
          </p:cNvSpPr>
          <p:nvPr/>
        </p:nvSpPr>
        <p:spPr bwMode="auto">
          <a:xfrm>
            <a:off x="4930775" y="2800350"/>
            <a:ext cx="688975" cy="3724275"/>
          </a:xfrm>
          <a:prstGeom prst="rightBrace">
            <a:avLst>
              <a:gd name="adj1" fmla="val 8334"/>
              <a:gd name="adj2" fmla="val 50000"/>
            </a:avLst>
          </a:prstGeom>
          <a:noFill/>
          <a:ln w="9525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tabLst>
                <a:tab pos="0" algn="l"/>
              </a:tabLst>
            </a:pPr>
            <a:endParaRPr lang="pt-BR" sz="2400" b="1" smtClean="0">
              <a:solidFill>
                <a:srgbClr val="00254A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479" name="CaixaDeTexto 29"/>
          <p:cNvSpPr txBox="1">
            <a:spLocks noChangeArrowheads="1"/>
          </p:cNvSpPr>
          <p:nvPr/>
        </p:nvSpPr>
        <p:spPr bwMode="auto">
          <a:xfrm>
            <a:off x="5497513" y="2947988"/>
            <a:ext cx="3195637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defRPr b="1">
                <a:solidFill>
                  <a:srgbClr val="00254A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</a:pPr>
            <a:r>
              <a:rPr lang="pt-BR" sz="2400" dirty="0" smtClean="0">
                <a:solidFill>
                  <a:srgbClr val="333399"/>
                </a:solidFill>
                <a:cs typeface="+mn-cs"/>
              </a:rPr>
              <a:t>Passo a Passo bem executado 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</a:pPr>
            <a:r>
              <a:rPr lang="pt-BR" sz="2400" dirty="0" smtClean="0">
                <a:solidFill>
                  <a:srgbClr val="333399"/>
                </a:solidFill>
                <a:cs typeface="+mn-cs"/>
              </a:rPr>
              <a:t>= 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</a:pPr>
            <a:r>
              <a:rPr lang="pt-BR" sz="2400" dirty="0" smtClean="0">
                <a:solidFill>
                  <a:srgbClr val="333399"/>
                </a:solidFill>
                <a:cs typeface="+mn-cs"/>
              </a:rPr>
              <a:t>Problema Resolvido! 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spcAft>
                <a:spcPct val="25000"/>
              </a:spcAft>
              <a:buClr>
                <a:srgbClr val="004566"/>
              </a:buClr>
            </a:pPr>
            <a:r>
              <a:rPr lang="pt-BR" sz="2400" dirty="0" smtClean="0">
                <a:solidFill>
                  <a:srgbClr val="333399"/>
                </a:solidFill>
                <a:cs typeface="+mn-cs"/>
              </a:rPr>
              <a:t>Não Ocorre mais!!!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</a:pPr>
            <a:endParaRPr lang="pt-BR" sz="1400" b="0" i="1" dirty="0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23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Gerenciamento da Rotina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23555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3556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pSp>
        <p:nvGrpSpPr>
          <p:cNvPr id="23557" name="Grupo 125"/>
          <p:cNvGrpSpPr>
            <a:grpSpLocks/>
          </p:cNvGrpSpPr>
          <p:nvPr/>
        </p:nvGrpSpPr>
        <p:grpSpPr bwMode="auto">
          <a:xfrm>
            <a:off x="619125" y="1122363"/>
            <a:ext cx="7899400" cy="4832350"/>
            <a:chOff x="763588" y="1909763"/>
            <a:chExt cx="7899400" cy="4832350"/>
          </a:xfrm>
        </p:grpSpPr>
        <p:sp>
          <p:nvSpPr>
            <p:cNvPr id="127" name="Line 2"/>
            <p:cNvSpPr>
              <a:spLocks noChangeShapeType="1"/>
            </p:cNvSpPr>
            <p:nvPr/>
          </p:nvSpPr>
          <p:spPr bwMode="auto">
            <a:xfrm>
              <a:off x="865188" y="4894263"/>
              <a:ext cx="77978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8" name="Line 3"/>
            <p:cNvSpPr>
              <a:spLocks noChangeShapeType="1"/>
            </p:cNvSpPr>
            <p:nvPr/>
          </p:nvSpPr>
          <p:spPr bwMode="auto">
            <a:xfrm>
              <a:off x="1563688" y="4743450"/>
              <a:ext cx="0" cy="32385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9" name="Line 4"/>
            <p:cNvSpPr>
              <a:spLocks noChangeShapeType="1"/>
            </p:cNvSpPr>
            <p:nvPr/>
          </p:nvSpPr>
          <p:spPr bwMode="auto">
            <a:xfrm>
              <a:off x="1557338" y="3236913"/>
              <a:ext cx="0" cy="220662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0" name="Line 5"/>
            <p:cNvSpPr>
              <a:spLocks noChangeShapeType="1"/>
            </p:cNvSpPr>
            <p:nvPr/>
          </p:nvSpPr>
          <p:spPr bwMode="auto">
            <a:xfrm>
              <a:off x="7345363" y="1957388"/>
              <a:ext cx="0" cy="95250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1" name="Text Box 6"/>
            <p:cNvSpPr txBox="1">
              <a:spLocks noChangeArrowheads="1"/>
            </p:cNvSpPr>
            <p:nvPr/>
          </p:nvSpPr>
          <p:spPr bwMode="auto">
            <a:xfrm>
              <a:off x="954088" y="2420938"/>
              <a:ext cx="1279525" cy="8350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rPr>
                <a:t>Problemas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rPr>
                <a:t>Crônicos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rPr>
                <a:t>Prioritários</a:t>
              </a:r>
            </a:p>
          </p:txBody>
        </p: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962026" y="3429000"/>
              <a:ext cx="1231900" cy="13239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rPr>
                <a:t>Revisão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rPr>
                <a:t>Periódica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rPr>
                <a:t>dos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rPr>
                <a:t>Problemas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rPr>
                <a:t>Crônicos</a:t>
              </a:r>
            </a:p>
          </p:txBody>
        </p:sp>
        <p:sp>
          <p:nvSpPr>
            <p:cNvPr id="133" name="Text Box 8"/>
            <p:cNvSpPr txBox="1">
              <a:spLocks noChangeArrowheads="1"/>
            </p:cNvSpPr>
            <p:nvPr/>
          </p:nvSpPr>
          <p:spPr bwMode="auto">
            <a:xfrm>
              <a:off x="947738" y="5010150"/>
              <a:ext cx="1957388" cy="5905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rPr>
                <a:t>Ação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rPr>
                <a:t>Corretiva</a:t>
              </a:r>
            </a:p>
          </p:txBody>
        </p:sp>
        <p:grpSp>
          <p:nvGrpSpPr>
            <p:cNvPr id="23565" name="Group 9"/>
            <p:cNvGrpSpPr>
              <a:grpSpLocks/>
            </p:cNvGrpSpPr>
            <p:nvPr/>
          </p:nvGrpSpPr>
          <p:grpSpPr bwMode="auto">
            <a:xfrm>
              <a:off x="3557588" y="5013325"/>
              <a:ext cx="2438400" cy="609600"/>
              <a:chOff x="3072" y="2832"/>
              <a:chExt cx="1536" cy="384"/>
            </a:xfrm>
          </p:grpSpPr>
          <p:sp>
            <p:nvSpPr>
              <p:cNvPr id="160" name="Rectangle 10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1536" cy="384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61" name="Text Box 11"/>
              <p:cNvSpPr txBox="1">
                <a:spLocks noChangeArrowheads="1"/>
              </p:cNvSpPr>
              <p:nvPr/>
            </p:nvSpPr>
            <p:spPr bwMode="auto">
              <a:xfrm>
                <a:off x="3230" y="2928"/>
                <a:ext cx="1234" cy="21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600" b="1" kern="0">
                    <a:solidFill>
                      <a:sysClr val="window" lastClr="FFFFFF"/>
                    </a:solidFill>
                    <a:latin typeface="Arial Narrow" pitchFamily="34" charset="0"/>
                    <a:ea typeface="ＭＳ Ｐゴシック" pitchFamily="34" charset="-128"/>
                    <a:cs typeface="+mn-cs"/>
                  </a:rPr>
                  <a:t>Padronização</a:t>
                </a:r>
              </a:p>
            </p:txBody>
          </p:sp>
        </p:grpSp>
        <p:sp>
          <p:nvSpPr>
            <p:cNvPr id="135" name="Text Box 12"/>
            <p:cNvSpPr txBox="1">
              <a:spLocks noChangeArrowheads="1"/>
            </p:cNvSpPr>
            <p:nvPr/>
          </p:nvSpPr>
          <p:spPr bwMode="auto">
            <a:xfrm>
              <a:off x="5132388" y="5943600"/>
              <a:ext cx="1957388" cy="346075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rPr>
                <a:t>Produtos</a:t>
              </a:r>
            </a:p>
          </p:txBody>
        </p:sp>
        <p:sp>
          <p:nvSpPr>
            <p:cNvPr id="136" name="Text Box 13"/>
            <p:cNvSpPr txBox="1">
              <a:spLocks noChangeArrowheads="1"/>
            </p:cNvSpPr>
            <p:nvPr/>
          </p:nvSpPr>
          <p:spPr bwMode="auto">
            <a:xfrm>
              <a:off x="5272088" y="2498725"/>
              <a:ext cx="1390650" cy="590550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rPr>
                <a:t>Metas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rPr>
                <a:t>Anuais</a:t>
              </a:r>
            </a:p>
          </p:txBody>
        </p:sp>
        <p:sp>
          <p:nvSpPr>
            <p:cNvPr id="137" name="Text Box 14"/>
            <p:cNvSpPr txBox="1">
              <a:spLocks noChangeArrowheads="1"/>
            </p:cNvSpPr>
            <p:nvPr/>
          </p:nvSpPr>
          <p:spPr bwMode="auto">
            <a:xfrm>
              <a:off x="763588" y="1909763"/>
              <a:ext cx="5995988" cy="4064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kern="0">
                  <a:solidFill>
                    <a:sysClr val="window" lastClr="FFFFFF"/>
                  </a:solidFill>
                  <a:latin typeface="Arial Narrow" pitchFamily="34" charset="0"/>
                  <a:ea typeface="ＭＳ Ｐゴシック" pitchFamily="34" charset="-128"/>
                  <a:cs typeface="+mn-cs"/>
                </a:rPr>
                <a:t>Diretrizes  Anuais  da  Alta  Administração</a:t>
              </a:r>
            </a:p>
          </p:txBody>
        </p:sp>
        <p:sp>
          <p:nvSpPr>
            <p:cNvPr id="138" name="Line 15"/>
            <p:cNvSpPr>
              <a:spLocks noChangeShapeType="1"/>
            </p:cNvSpPr>
            <p:nvPr/>
          </p:nvSpPr>
          <p:spPr bwMode="auto">
            <a:xfrm>
              <a:off x="5919788" y="2327275"/>
              <a:ext cx="0" cy="15875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9" name="Line 16"/>
            <p:cNvSpPr>
              <a:spLocks noChangeShapeType="1"/>
            </p:cNvSpPr>
            <p:nvPr/>
          </p:nvSpPr>
          <p:spPr bwMode="auto">
            <a:xfrm>
              <a:off x="5915026" y="3090863"/>
              <a:ext cx="0" cy="38735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0" name="Line 17"/>
            <p:cNvSpPr>
              <a:spLocks noChangeShapeType="1"/>
            </p:cNvSpPr>
            <p:nvPr/>
          </p:nvSpPr>
          <p:spPr bwMode="auto">
            <a:xfrm flipH="1">
              <a:off x="4208463" y="3562350"/>
              <a:ext cx="1376363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1" name="Line 18"/>
            <p:cNvSpPr>
              <a:spLocks noChangeShapeType="1"/>
            </p:cNvSpPr>
            <p:nvPr/>
          </p:nvSpPr>
          <p:spPr bwMode="auto">
            <a:xfrm>
              <a:off x="4189413" y="3562350"/>
              <a:ext cx="0" cy="1436688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2" name="Line 19"/>
            <p:cNvSpPr>
              <a:spLocks noChangeShapeType="1"/>
            </p:cNvSpPr>
            <p:nvPr/>
          </p:nvSpPr>
          <p:spPr bwMode="auto">
            <a:xfrm flipV="1">
              <a:off x="4206876" y="6143625"/>
              <a:ext cx="844550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3" name="Line 20"/>
            <p:cNvSpPr>
              <a:spLocks noChangeShapeType="1"/>
            </p:cNvSpPr>
            <p:nvPr/>
          </p:nvSpPr>
          <p:spPr bwMode="auto">
            <a:xfrm>
              <a:off x="2232026" y="2803525"/>
              <a:ext cx="3071812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4" name="Text Box 21"/>
            <p:cNvSpPr txBox="1">
              <a:spLocks noChangeArrowheads="1"/>
            </p:cNvSpPr>
            <p:nvPr/>
          </p:nvSpPr>
          <p:spPr bwMode="auto">
            <a:xfrm>
              <a:off x="6815138" y="3003550"/>
              <a:ext cx="1155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rPr>
                <a:t>Melhora</a:t>
              </a:r>
            </a:p>
          </p:txBody>
        </p:sp>
        <p:sp>
          <p:nvSpPr>
            <p:cNvPr id="145" name="Text Box 22"/>
            <p:cNvSpPr txBox="1">
              <a:spLocks noChangeArrowheads="1"/>
            </p:cNvSpPr>
            <p:nvPr/>
          </p:nvSpPr>
          <p:spPr bwMode="auto">
            <a:xfrm>
              <a:off x="6804026" y="5300663"/>
              <a:ext cx="1143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rPr>
                <a:t>Mantém</a:t>
              </a:r>
            </a:p>
          </p:txBody>
        </p:sp>
        <p:sp>
          <p:nvSpPr>
            <p:cNvPr id="146" name="Line 23"/>
            <p:cNvSpPr>
              <a:spLocks noChangeShapeType="1"/>
            </p:cNvSpPr>
            <p:nvPr/>
          </p:nvSpPr>
          <p:spPr bwMode="auto">
            <a:xfrm>
              <a:off x="7367588" y="3449638"/>
              <a:ext cx="0" cy="1433512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7" name="Line 24"/>
            <p:cNvSpPr>
              <a:spLocks noChangeShapeType="1"/>
            </p:cNvSpPr>
            <p:nvPr/>
          </p:nvSpPr>
          <p:spPr bwMode="auto">
            <a:xfrm>
              <a:off x="7354888" y="5673725"/>
              <a:ext cx="0" cy="604838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8" name="Line 25"/>
            <p:cNvSpPr>
              <a:spLocks noChangeShapeType="1"/>
            </p:cNvSpPr>
            <p:nvPr/>
          </p:nvSpPr>
          <p:spPr bwMode="auto">
            <a:xfrm>
              <a:off x="7367588" y="4919663"/>
              <a:ext cx="0" cy="427037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23580" name="Group 26"/>
            <p:cNvGrpSpPr>
              <a:grpSpLocks/>
            </p:cNvGrpSpPr>
            <p:nvPr/>
          </p:nvGrpSpPr>
          <p:grpSpPr bwMode="auto">
            <a:xfrm>
              <a:off x="2884488" y="5343525"/>
              <a:ext cx="1454150" cy="1327150"/>
              <a:chOff x="1953" y="3122"/>
              <a:chExt cx="916" cy="836"/>
            </a:xfrm>
          </p:grpSpPr>
          <p:graphicFrame>
            <p:nvGraphicFramePr>
              <p:cNvPr id="23587" name="Object 27"/>
              <p:cNvGraphicFramePr>
                <a:graphicFrameLocks noChangeAspect="1"/>
              </p:cNvGraphicFramePr>
              <p:nvPr/>
            </p:nvGraphicFramePr>
            <p:xfrm>
              <a:off x="2039" y="3122"/>
              <a:ext cx="742" cy="7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88" name="Foto do Photo Editor" r:id="rId4" imgW="2734057" imgH="2790476" progId="MSPhotoEd.3">
                      <p:embed/>
                    </p:oleObj>
                  </mc:Choice>
                  <mc:Fallback>
                    <p:oleObj name="Foto do Photo Editor" r:id="rId4" imgW="2734057" imgH="2790476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39" y="3122"/>
                            <a:ext cx="742" cy="7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7" name="Arc 28"/>
              <p:cNvSpPr>
                <a:spLocks/>
              </p:cNvSpPr>
              <p:nvPr/>
            </p:nvSpPr>
            <p:spPr bwMode="auto">
              <a:xfrm rot="18977376" flipH="1">
                <a:off x="1953" y="3411"/>
                <a:ext cx="181" cy="18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58" name="Arc 29"/>
              <p:cNvSpPr>
                <a:spLocks/>
              </p:cNvSpPr>
              <p:nvPr/>
            </p:nvSpPr>
            <p:spPr bwMode="auto">
              <a:xfrm rot="13655045" flipH="1">
                <a:off x="2310" y="3777"/>
                <a:ext cx="181" cy="18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59" name="Arc 30"/>
              <p:cNvSpPr>
                <a:spLocks/>
              </p:cNvSpPr>
              <p:nvPr/>
            </p:nvSpPr>
            <p:spPr bwMode="auto">
              <a:xfrm rot="18977376" flipV="1">
                <a:off x="2688" y="3417"/>
                <a:ext cx="181" cy="18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23581" name="Group 31"/>
            <p:cNvGrpSpPr>
              <a:grpSpLocks/>
            </p:cNvGrpSpPr>
            <p:nvPr/>
          </p:nvGrpSpPr>
          <p:grpSpPr bwMode="auto">
            <a:xfrm>
              <a:off x="5199063" y="3424238"/>
              <a:ext cx="1511300" cy="1350962"/>
              <a:chOff x="3627" y="1913"/>
              <a:chExt cx="952" cy="851"/>
            </a:xfrm>
          </p:grpSpPr>
          <p:graphicFrame>
            <p:nvGraphicFramePr>
              <p:cNvPr id="23583" name="Object 32"/>
              <p:cNvGraphicFramePr>
                <a:graphicFrameLocks noChangeAspect="1"/>
              </p:cNvGraphicFramePr>
              <p:nvPr/>
            </p:nvGraphicFramePr>
            <p:xfrm>
              <a:off x="3740" y="1913"/>
              <a:ext cx="740" cy="7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89" name="Foto do Photo Editor" r:id="rId6" imgW="2723810" imgH="2809524" progId="MSPhotoEd.3">
                      <p:embed/>
                    </p:oleObj>
                  </mc:Choice>
                  <mc:Fallback>
                    <p:oleObj name="Foto do Photo Editor" r:id="rId6" imgW="2723810" imgH="2809524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0" y="1913"/>
                            <a:ext cx="740" cy="7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3" name="Arc 33"/>
              <p:cNvSpPr>
                <a:spLocks/>
              </p:cNvSpPr>
              <p:nvPr/>
            </p:nvSpPr>
            <p:spPr bwMode="auto">
              <a:xfrm rot="18977376" flipH="1">
                <a:off x="3627" y="2198"/>
                <a:ext cx="181" cy="18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54" name="Arc 34"/>
              <p:cNvSpPr>
                <a:spLocks/>
              </p:cNvSpPr>
              <p:nvPr/>
            </p:nvSpPr>
            <p:spPr bwMode="auto">
              <a:xfrm rot="13655045" flipH="1">
                <a:off x="4011" y="2583"/>
                <a:ext cx="181" cy="18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55" name="Arc 35"/>
              <p:cNvSpPr>
                <a:spLocks/>
              </p:cNvSpPr>
              <p:nvPr/>
            </p:nvSpPr>
            <p:spPr bwMode="auto">
              <a:xfrm rot="18977376" flipV="1">
                <a:off x="4398" y="2231"/>
                <a:ext cx="181" cy="18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151" name="Rectangle 38"/>
            <p:cNvSpPr>
              <a:spLocks noChangeArrowheads="1"/>
            </p:cNvSpPr>
            <p:nvPr/>
          </p:nvSpPr>
          <p:spPr bwMode="auto">
            <a:xfrm>
              <a:off x="827088" y="4941888"/>
              <a:ext cx="7559675" cy="18002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934" tIns="45967" rIns="91934" bIns="45967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180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PDCA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24579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4580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24581" name="Imagem 40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3163889"/>
            <a:ext cx="3935412" cy="328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tângulo de cantos arredondados 41"/>
          <p:cNvSpPr/>
          <p:nvPr/>
        </p:nvSpPr>
        <p:spPr>
          <a:xfrm>
            <a:off x="981075" y="1119957"/>
            <a:ext cx="7194550" cy="18049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pt-BR" b="1" dirty="0">
                <a:solidFill>
                  <a:srgbClr val="333399"/>
                </a:solidFill>
                <a:latin typeface="Calibri"/>
              </a:rPr>
              <a:t>O PDCA é uma metodologia que é utilizada para alcançar as metas de melhoria (oriundas de problemas identificados ou oportunidades de melhoria visualizadas) através de um ciclo de raciocínio estruturado e de ferramentas de análise. As atividades do PDCA são compostas por quatro etapas conforme Figura  abaixo.</a:t>
            </a:r>
          </a:p>
        </p:txBody>
      </p:sp>
    </p:spTree>
    <p:extLst>
      <p:ext uri="{BB962C8B-B14F-4D97-AF65-F5344CB8AC3E}">
        <p14:creationId xmlns:p14="http://schemas.microsoft.com/office/powerpoint/2010/main" val="2656754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P – </a:t>
            </a:r>
            <a:r>
              <a:rPr lang="pt-BR" sz="2800" kern="1200" dirty="0" err="1" smtClean="0">
                <a:solidFill>
                  <a:schemeClr val="tx1"/>
                </a:solidFill>
                <a:ea typeface="ＭＳ Ｐゴシック" pitchFamily="34" charset="-128"/>
              </a:rPr>
              <a:t>Plan</a:t>
            </a: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 (Planejar)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25603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5604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pSp>
        <p:nvGrpSpPr>
          <p:cNvPr id="25605" name="Grupo 6"/>
          <p:cNvGrpSpPr>
            <a:grpSpLocks/>
          </p:cNvGrpSpPr>
          <p:nvPr/>
        </p:nvGrpSpPr>
        <p:grpSpPr bwMode="auto">
          <a:xfrm>
            <a:off x="-211138" y="979488"/>
            <a:ext cx="1677988" cy="903287"/>
            <a:chOff x="3402279" y="534390"/>
            <a:chExt cx="1656609" cy="762987"/>
          </a:xfrm>
        </p:grpSpPr>
        <p:graphicFrame>
          <p:nvGraphicFramePr>
            <p:cNvPr id="18" name="Gráfico 17"/>
            <p:cNvGraphicFramePr>
              <a:graphicFrameLocks/>
            </p:cNvGraphicFramePr>
            <p:nvPr/>
          </p:nvGraphicFramePr>
          <p:xfrm>
            <a:off x="3402279" y="534390"/>
            <a:ext cx="1656609" cy="762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609" name="CaixaDeTexto 9"/>
            <p:cNvSpPr txBox="1">
              <a:spLocks noChangeArrowheads="1"/>
            </p:cNvSpPr>
            <p:nvPr/>
          </p:nvSpPr>
          <p:spPr bwMode="auto">
            <a:xfrm>
              <a:off x="4251623" y="678195"/>
              <a:ext cx="210107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None/>
              </a:pPr>
              <a:r>
                <a:rPr lang="pt-BR" sz="1200" smtClean="0">
                  <a:solidFill>
                    <a:srgbClr val="FFFFFF"/>
                  </a:solidFill>
                  <a:cs typeface="+mn-cs"/>
                </a:rPr>
                <a:t>P</a:t>
              </a:r>
            </a:p>
          </p:txBody>
        </p:sp>
      </p:grpSp>
      <p:sp>
        <p:nvSpPr>
          <p:cNvPr id="2" name="Retângulo 1"/>
          <p:cNvSpPr/>
          <p:nvPr/>
        </p:nvSpPr>
        <p:spPr>
          <a:xfrm>
            <a:off x="1166813" y="2098675"/>
            <a:ext cx="7137400" cy="330835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Escolher um problema que esteja impactando nos resultados da área (perda de produção, alto índice de perdas, qualidade...);</a:t>
            </a:r>
          </a:p>
          <a:p>
            <a:pPr marL="342900" indent="-34290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Analisar o histórico do problema, como ele vem se comportando no decorrer dos anos e qual a frequência que ele ocorre;</a:t>
            </a:r>
          </a:p>
          <a:p>
            <a:pPr marL="342900" indent="-34290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Definir as metas e as metas específicas para o projeto sempre em mente para atender as metas gerais da área.   </a:t>
            </a: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NOTA: Nesse momento não é discutido nenhuma causa do problema e sim apenas identificar o problema.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166813" y="1100138"/>
            <a:ext cx="7137400" cy="61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1º Passo – Identificar o Problema</a:t>
            </a:r>
          </a:p>
        </p:txBody>
      </p:sp>
    </p:spTree>
    <p:extLst>
      <p:ext uri="{BB962C8B-B14F-4D97-AF65-F5344CB8AC3E}">
        <p14:creationId xmlns:p14="http://schemas.microsoft.com/office/powerpoint/2010/main" val="3271423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P – </a:t>
            </a:r>
            <a:r>
              <a:rPr lang="pt-BR" sz="2800" kern="1200" dirty="0" err="1" smtClean="0">
                <a:solidFill>
                  <a:schemeClr val="tx1"/>
                </a:solidFill>
                <a:ea typeface="ＭＳ Ｐゴシック" pitchFamily="34" charset="-128"/>
              </a:rPr>
              <a:t>Plan</a:t>
            </a: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 (Planejar)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26627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6628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" name="Retângulo 1"/>
          <p:cNvSpPr/>
          <p:nvPr/>
        </p:nvSpPr>
        <p:spPr>
          <a:xfrm>
            <a:off x="1166813" y="1834877"/>
            <a:ext cx="7137400" cy="29622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b="1" dirty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Para focar os esforços, é fundamental estratificar o problema, o máximo possível: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ONDE o problema acontece com mais intensidade?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QUAL O COMPORTAMENTO do indicador analisado?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Há VARIABILIDADE? 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O problema é LOCALIZADO?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É possível PRIORIZAR?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166813" y="1087438"/>
            <a:ext cx="7137400" cy="61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2º Passo – </a:t>
            </a:r>
            <a:r>
              <a:rPr lang="pt-BR" sz="2000" b="1" dirty="0" err="1">
                <a:solidFill>
                  <a:srgbClr val="FFFFFF"/>
                </a:solidFill>
              </a:rPr>
              <a:t>Análisar</a:t>
            </a:r>
            <a:r>
              <a:rPr lang="pt-BR" sz="2000" b="1" dirty="0">
                <a:solidFill>
                  <a:srgbClr val="FFFFFF"/>
                </a:solidFill>
              </a:rPr>
              <a:t> o Fenômeno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44863" y="4868564"/>
            <a:ext cx="2947987" cy="17287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1400" b="1" u="sng" dirty="0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FERRAMENTAS</a:t>
            </a:r>
          </a:p>
          <a:p>
            <a:pPr marL="171450" indent="-171450" algn="just" eaLnBrk="0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Ø"/>
              <a:defRPr/>
            </a:pPr>
            <a:r>
              <a:rPr lang="en-US" sz="1400" b="1" dirty="0" err="1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Estratificação</a:t>
            </a:r>
            <a:endParaRPr lang="en-US" sz="1400" b="1" dirty="0">
              <a:solidFill>
                <a:srgbClr val="333399"/>
              </a:solidFill>
              <a:latin typeface="Tahoma" pitchFamily="34" charset="0"/>
              <a:ea typeface="ＭＳ Ｐゴシック" pitchFamily="34" charset="-128"/>
              <a:cs typeface="+mn-cs"/>
            </a:endParaRPr>
          </a:p>
          <a:p>
            <a:pPr marL="171450" indent="-171450" algn="just" eaLnBrk="0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Ø"/>
              <a:defRPr/>
            </a:pPr>
            <a:r>
              <a:rPr lang="en-US" sz="1400" b="1" dirty="0" err="1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Lista</a:t>
            </a:r>
            <a:r>
              <a:rPr lang="en-US" sz="1400" b="1" dirty="0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 de </a:t>
            </a:r>
            <a:r>
              <a:rPr lang="en-US" sz="1400" b="1" dirty="0" err="1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Verificação</a:t>
            </a:r>
            <a:endParaRPr lang="en-US" sz="1400" b="1" dirty="0">
              <a:solidFill>
                <a:srgbClr val="333399"/>
              </a:solidFill>
              <a:latin typeface="Tahoma" pitchFamily="34" charset="0"/>
              <a:ea typeface="ＭＳ Ｐゴシック" pitchFamily="34" charset="-128"/>
              <a:cs typeface="+mn-cs"/>
            </a:endParaRPr>
          </a:p>
          <a:p>
            <a:pPr marL="171450" indent="-171450" algn="just" eaLnBrk="0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Ø"/>
              <a:defRPr/>
            </a:pPr>
            <a:r>
              <a:rPr lang="en-US" sz="1400" b="1" dirty="0" err="1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Gráfico</a:t>
            </a:r>
            <a:r>
              <a:rPr lang="en-US" sz="1400" b="1" dirty="0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 de </a:t>
            </a:r>
            <a:r>
              <a:rPr lang="pt-BR" sz="1400" b="1" dirty="0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Pareto</a:t>
            </a:r>
            <a:endParaRPr lang="en-US" sz="1400" b="1" dirty="0">
              <a:solidFill>
                <a:srgbClr val="333399"/>
              </a:solidFill>
              <a:latin typeface="Tahoma" pitchFamily="34" charset="0"/>
              <a:ea typeface="ＭＳ Ｐゴシック" pitchFamily="34" charset="-128"/>
              <a:cs typeface="+mn-cs"/>
            </a:endParaRPr>
          </a:p>
          <a:p>
            <a:pPr marL="171450" indent="-171450" algn="just" eaLnBrk="0" hangingPunct="0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rgbClr val="3333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Diagrama de Árvore</a:t>
            </a:r>
          </a:p>
        </p:txBody>
      </p:sp>
      <p:grpSp>
        <p:nvGrpSpPr>
          <p:cNvPr id="26632" name="Grupo 6"/>
          <p:cNvGrpSpPr>
            <a:grpSpLocks/>
          </p:cNvGrpSpPr>
          <p:nvPr/>
        </p:nvGrpSpPr>
        <p:grpSpPr bwMode="auto">
          <a:xfrm>
            <a:off x="-211138" y="979488"/>
            <a:ext cx="1677988" cy="903287"/>
            <a:chOff x="3402279" y="534390"/>
            <a:chExt cx="1656609" cy="762987"/>
          </a:xfrm>
        </p:grpSpPr>
        <p:graphicFrame>
          <p:nvGraphicFramePr>
            <p:cNvPr id="12" name="Gráfico 11"/>
            <p:cNvGraphicFramePr>
              <a:graphicFrameLocks/>
            </p:cNvGraphicFramePr>
            <p:nvPr/>
          </p:nvGraphicFramePr>
          <p:xfrm>
            <a:off x="3402279" y="534390"/>
            <a:ext cx="1656609" cy="762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634" name="CaixaDeTexto 9"/>
            <p:cNvSpPr txBox="1">
              <a:spLocks noChangeArrowheads="1"/>
            </p:cNvSpPr>
            <p:nvPr/>
          </p:nvSpPr>
          <p:spPr bwMode="auto">
            <a:xfrm>
              <a:off x="4251623" y="678195"/>
              <a:ext cx="210107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None/>
              </a:pPr>
              <a:r>
                <a:rPr lang="pt-BR" sz="1200" smtClean="0">
                  <a:solidFill>
                    <a:srgbClr val="FFFFFF"/>
                  </a:solidFill>
                  <a:cs typeface="+mn-cs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3007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P – </a:t>
            </a:r>
            <a:r>
              <a:rPr lang="pt-BR" sz="2800" kern="1200" dirty="0" err="1" smtClean="0">
                <a:solidFill>
                  <a:schemeClr val="tx1"/>
                </a:solidFill>
                <a:ea typeface="ＭＳ Ｐゴシック" pitchFamily="34" charset="-128"/>
              </a:rPr>
              <a:t>Plan</a:t>
            </a:r>
            <a:r>
              <a:rPr lang="pt-BR" sz="2800" kern="1200" dirty="0" smtClean="0">
                <a:solidFill>
                  <a:schemeClr val="tx1"/>
                </a:solidFill>
                <a:ea typeface="ＭＳ Ｐゴシック" pitchFamily="34" charset="-128"/>
              </a:rPr>
              <a:t> (Planejar)</a:t>
            </a:r>
            <a:endParaRPr lang="pt-BR" sz="2800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27651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7652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1" name="Retângulo de cantos arredondados 20"/>
          <p:cNvSpPr/>
          <p:nvPr/>
        </p:nvSpPr>
        <p:spPr>
          <a:xfrm>
            <a:off x="1166813" y="1087438"/>
            <a:ext cx="7137400" cy="61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2º Passo – </a:t>
            </a:r>
            <a:r>
              <a:rPr lang="pt-BR" sz="2000" b="1" dirty="0" err="1">
                <a:solidFill>
                  <a:srgbClr val="FFFFFF"/>
                </a:solidFill>
              </a:rPr>
              <a:t>Análisar</a:t>
            </a:r>
            <a:r>
              <a:rPr lang="pt-BR" sz="2000" b="1" dirty="0">
                <a:solidFill>
                  <a:srgbClr val="FFFFFF"/>
                </a:solidFill>
              </a:rPr>
              <a:t> o Fenômeno</a:t>
            </a:r>
          </a:p>
        </p:txBody>
      </p:sp>
      <p:grpSp>
        <p:nvGrpSpPr>
          <p:cNvPr id="27654" name="Grupo 87"/>
          <p:cNvGrpSpPr>
            <a:grpSpLocks/>
          </p:cNvGrpSpPr>
          <p:nvPr/>
        </p:nvGrpSpPr>
        <p:grpSpPr bwMode="auto">
          <a:xfrm>
            <a:off x="631825" y="1992313"/>
            <a:ext cx="7870825" cy="4551362"/>
            <a:chOff x="179388" y="1173163"/>
            <a:chExt cx="8894762" cy="5549900"/>
          </a:xfrm>
        </p:grpSpPr>
        <p:sp>
          <p:nvSpPr>
            <p:cNvPr id="89" name="Rectangle 2"/>
            <p:cNvSpPr>
              <a:spLocks noChangeArrowheads="1"/>
            </p:cNvSpPr>
            <p:nvPr/>
          </p:nvSpPr>
          <p:spPr bwMode="auto">
            <a:xfrm>
              <a:off x="260120" y="1346772"/>
              <a:ext cx="184784" cy="395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 b="1" kern="0">
                <a:solidFill>
                  <a:srgbClr val="003399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2765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638" y="1412875"/>
              <a:ext cx="2951162" cy="1771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7660" name="Group 4"/>
            <p:cNvGrpSpPr>
              <a:grpSpLocks/>
            </p:cNvGrpSpPr>
            <p:nvPr/>
          </p:nvGrpSpPr>
          <p:grpSpPr bwMode="auto">
            <a:xfrm>
              <a:off x="466725" y="1898650"/>
              <a:ext cx="4432300" cy="1560513"/>
              <a:chOff x="294" y="855"/>
              <a:chExt cx="2792" cy="983"/>
            </a:xfrm>
          </p:grpSpPr>
          <p:graphicFrame>
            <p:nvGraphicFramePr>
              <p:cNvPr id="27692" name="Object 5"/>
              <p:cNvGraphicFramePr>
                <a:graphicFrameLocks noChangeAspect="1"/>
              </p:cNvGraphicFramePr>
              <p:nvPr/>
            </p:nvGraphicFramePr>
            <p:xfrm>
              <a:off x="294" y="1131"/>
              <a:ext cx="1824" cy="7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10" name="Gráfico" r:id="rId5" imgW="5753338" imgH="2229088" progId="Excel.Chart.8">
                      <p:embed/>
                    </p:oleObj>
                  </mc:Choice>
                  <mc:Fallback>
                    <p:oleObj name="Gráfico" r:id="rId5" imgW="5753338" imgH="2229088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4" y="1131"/>
                            <a:ext cx="1824" cy="7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4" name="Freeform 6"/>
              <p:cNvSpPr>
                <a:spLocks/>
              </p:cNvSpPr>
              <p:nvPr/>
            </p:nvSpPr>
            <p:spPr bwMode="auto">
              <a:xfrm>
                <a:off x="1456" y="855"/>
                <a:ext cx="1632" cy="286"/>
              </a:xfrm>
              <a:custGeom>
                <a:avLst/>
                <a:gdLst>
                  <a:gd name="T0" fmla="*/ 1630 w 1630"/>
                  <a:gd name="T1" fmla="*/ 134 h 286"/>
                  <a:gd name="T2" fmla="*/ 794 w 1630"/>
                  <a:gd name="T3" fmla="*/ 25 h 286"/>
                  <a:gd name="T4" fmla="*/ 0 w 1630"/>
                  <a:gd name="T5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30" h="286">
                    <a:moveTo>
                      <a:pt x="1630" y="134"/>
                    </a:moveTo>
                    <a:cubicBezTo>
                      <a:pt x="1348" y="67"/>
                      <a:pt x="1066" y="0"/>
                      <a:pt x="794" y="25"/>
                    </a:cubicBezTo>
                    <a:cubicBezTo>
                      <a:pt x="522" y="50"/>
                      <a:pt x="261" y="168"/>
                      <a:pt x="0" y="286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934" tIns="45967" rIns="91934" bIns="45967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27661" name="Group 7"/>
            <p:cNvGrpSpPr>
              <a:grpSpLocks/>
            </p:cNvGrpSpPr>
            <p:nvPr/>
          </p:nvGrpSpPr>
          <p:grpSpPr bwMode="auto">
            <a:xfrm>
              <a:off x="179388" y="3008313"/>
              <a:ext cx="4678362" cy="3640137"/>
              <a:chOff x="113" y="1554"/>
              <a:chExt cx="2947" cy="2293"/>
            </a:xfrm>
          </p:grpSpPr>
          <p:graphicFrame>
            <p:nvGraphicFramePr>
              <p:cNvPr id="27686" name="Object 8"/>
              <p:cNvGraphicFramePr>
                <a:graphicFrameLocks noChangeAspect="1"/>
              </p:cNvGraphicFramePr>
              <p:nvPr/>
            </p:nvGraphicFramePr>
            <p:xfrm>
              <a:off x="113" y="3309"/>
              <a:ext cx="1389" cy="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11" name="Gráfico" r:id="rId7" imgW="5753338" imgH="2229088" progId="Excel.Chart.8">
                      <p:embed/>
                    </p:oleObj>
                  </mc:Choice>
                  <mc:Fallback>
                    <p:oleObj name="Gráfico" r:id="rId7" imgW="5753338" imgH="2229088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3" y="3309"/>
                            <a:ext cx="1389" cy="5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87" name="Object 9"/>
              <p:cNvGraphicFramePr>
                <a:graphicFrameLocks noChangeAspect="1"/>
              </p:cNvGraphicFramePr>
              <p:nvPr/>
            </p:nvGraphicFramePr>
            <p:xfrm>
              <a:off x="679" y="2755"/>
              <a:ext cx="1389" cy="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12" name="Gráfico" r:id="rId8" imgW="5753338" imgH="2229088" progId="Excel.Chart.8">
                      <p:embed/>
                    </p:oleObj>
                  </mc:Choice>
                  <mc:Fallback>
                    <p:oleObj name="Gráfico" r:id="rId8" imgW="5753338" imgH="2229088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9" y="2755"/>
                            <a:ext cx="1389" cy="5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88" name="Object 10"/>
              <p:cNvGraphicFramePr>
                <a:graphicFrameLocks noChangeAspect="1"/>
              </p:cNvGraphicFramePr>
              <p:nvPr/>
            </p:nvGraphicFramePr>
            <p:xfrm>
              <a:off x="1671" y="2112"/>
              <a:ext cx="1389" cy="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13" name="Gráfico" r:id="rId9" imgW="5753338" imgH="2229088" progId="Excel.Chart.8">
                      <p:embed/>
                    </p:oleObj>
                  </mc:Choice>
                  <mc:Fallback>
                    <p:oleObj name="Gráfico" r:id="rId9" imgW="5753338" imgH="2229088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71" y="2112"/>
                            <a:ext cx="1389" cy="5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0" name="Freeform 11"/>
              <p:cNvSpPr>
                <a:spLocks/>
              </p:cNvSpPr>
              <p:nvPr/>
            </p:nvSpPr>
            <p:spPr bwMode="auto">
              <a:xfrm>
                <a:off x="1098" y="1587"/>
                <a:ext cx="1206" cy="566"/>
              </a:xfrm>
              <a:custGeom>
                <a:avLst/>
                <a:gdLst>
                  <a:gd name="T0" fmla="*/ 0 w 1206"/>
                  <a:gd name="T1" fmla="*/ 0 h 565"/>
                  <a:gd name="T2" fmla="*/ 510 w 1206"/>
                  <a:gd name="T3" fmla="*/ 434 h 565"/>
                  <a:gd name="T4" fmla="*/ 956 w 1206"/>
                  <a:gd name="T5" fmla="*/ 369 h 565"/>
                  <a:gd name="T6" fmla="*/ 1206 w 1206"/>
                  <a:gd name="T7" fmla="*/ 565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6" h="565">
                    <a:moveTo>
                      <a:pt x="0" y="0"/>
                    </a:moveTo>
                    <a:cubicBezTo>
                      <a:pt x="175" y="186"/>
                      <a:pt x="351" y="373"/>
                      <a:pt x="510" y="434"/>
                    </a:cubicBezTo>
                    <a:cubicBezTo>
                      <a:pt x="669" y="495"/>
                      <a:pt x="840" y="347"/>
                      <a:pt x="956" y="369"/>
                    </a:cubicBezTo>
                    <a:cubicBezTo>
                      <a:pt x="1072" y="391"/>
                      <a:pt x="1164" y="532"/>
                      <a:pt x="1206" y="565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diamond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934" tIns="45967" rIns="91934" bIns="45967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21" name="Freeform 12"/>
              <p:cNvSpPr>
                <a:spLocks/>
              </p:cNvSpPr>
              <p:nvPr/>
            </p:nvSpPr>
            <p:spPr bwMode="auto">
              <a:xfrm>
                <a:off x="805" y="1565"/>
                <a:ext cx="554" cy="1217"/>
              </a:xfrm>
              <a:custGeom>
                <a:avLst/>
                <a:gdLst>
                  <a:gd name="T0" fmla="*/ 0 w 553"/>
                  <a:gd name="T1" fmla="*/ 0 h 1217"/>
                  <a:gd name="T2" fmla="*/ 511 w 553"/>
                  <a:gd name="T3" fmla="*/ 576 h 1217"/>
                  <a:gd name="T4" fmla="*/ 250 w 553"/>
                  <a:gd name="T5" fmla="*/ 859 h 1217"/>
                  <a:gd name="T6" fmla="*/ 435 w 553"/>
                  <a:gd name="T7" fmla="*/ 1217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3" h="1217">
                    <a:moveTo>
                      <a:pt x="0" y="0"/>
                    </a:moveTo>
                    <a:cubicBezTo>
                      <a:pt x="234" y="216"/>
                      <a:pt x="469" y="433"/>
                      <a:pt x="511" y="576"/>
                    </a:cubicBezTo>
                    <a:cubicBezTo>
                      <a:pt x="553" y="719"/>
                      <a:pt x="263" y="752"/>
                      <a:pt x="250" y="859"/>
                    </a:cubicBezTo>
                    <a:cubicBezTo>
                      <a:pt x="237" y="966"/>
                      <a:pt x="404" y="1157"/>
                      <a:pt x="435" y="1217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diamond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934" tIns="45967" rIns="91934" bIns="45967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22" name="Freeform 13"/>
              <p:cNvSpPr>
                <a:spLocks/>
              </p:cNvSpPr>
              <p:nvPr/>
            </p:nvSpPr>
            <p:spPr bwMode="auto">
              <a:xfrm>
                <a:off x="145" y="1554"/>
                <a:ext cx="420" cy="1772"/>
              </a:xfrm>
              <a:custGeom>
                <a:avLst/>
                <a:gdLst>
                  <a:gd name="T0" fmla="*/ 420 w 420"/>
                  <a:gd name="T1" fmla="*/ 0 h 1772"/>
                  <a:gd name="T2" fmla="*/ 29 w 420"/>
                  <a:gd name="T3" fmla="*/ 467 h 1772"/>
                  <a:gd name="T4" fmla="*/ 246 w 420"/>
                  <a:gd name="T5" fmla="*/ 804 h 1772"/>
                  <a:gd name="T6" fmla="*/ 61 w 420"/>
                  <a:gd name="T7" fmla="*/ 1467 h 1772"/>
                  <a:gd name="T8" fmla="*/ 290 w 420"/>
                  <a:gd name="T9" fmla="*/ 1772 h 1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0" h="1772">
                    <a:moveTo>
                      <a:pt x="420" y="0"/>
                    </a:moveTo>
                    <a:cubicBezTo>
                      <a:pt x="239" y="166"/>
                      <a:pt x="58" y="333"/>
                      <a:pt x="29" y="467"/>
                    </a:cubicBezTo>
                    <a:cubicBezTo>
                      <a:pt x="0" y="601"/>
                      <a:pt x="241" y="637"/>
                      <a:pt x="246" y="804"/>
                    </a:cubicBezTo>
                    <a:cubicBezTo>
                      <a:pt x="251" y="971"/>
                      <a:pt x="54" y="1306"/>
                      <a:pt x="61" y="1467"/>
                    </a:cubicBezTo>
                    <a:cubicBezTo>
                      <a:pt x="68" y="1628"/>
                      <a:pt x="179" y="1700"/>
                      <a:pt x="290" y="1772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diamond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934" tIns="45967" rIns="91934" bIns="45967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27662" name="Group 14"/>
            <p:cNvGrpSpPr>
              <a:grpSpLocks/>
            </p:cNvGrpSpPr>
            <p:nvPr/>
          </p:nvGrpSpPr>
          <p:grpSpPr bwMode="auto">
            <a:xfrm>
              <a:off x="2984500" y="4371975"/>
              <a:ext cx="3433763" cy="2351088"/>
              <a:chOff x="1880" y="2413"/>
              <a:chExt cx="2163" cy="1481"/>
            </a:xfrm>
          </p:grpSpPr>
          <p:graphicFrame>
            <p:nvGraphicFramePr>
              <p:cNvPr id="27680" name="Object 15"/>
              <p:cNvGraphicFramePr>
                <a:graphicFrameLocks noChangeAspect="1"/>
              </p:cNvGraphicFramePr>
              <p:nvPr/>
            </p:nvGraphicFramePr>
            <p:xfrm>
              <a:off x="3299" y="2975"/>
              <a:ext cx="744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14" name="Gráfico" r:id="rId10" imgW="5753338" imgH="2229088" progId="Excel.Chart.8">
                      <p:embed/>
                    </p:oleObj>
                  </mc:Choice>
                  <mc:Fallback>
                    <p:oleObj name="Gráfico" r:id="rId10" imgW="5753338" imgH="2229088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99" y="2975"/>
                            <a:ext cx="744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81" name="Object 16"/>
              <p:cNvGraphicFramePr>
                <a:graphicFrameLocks noChangeAspect="1"/>
              </p:cNvGraphicFramePr>
              <p:nvPr/>
            </p:nvGraphicFramePr>
            <p:xfrm>
              <a:off x="3038" y="3297"/>
              <a:ext cx="744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15" name="Gráfico" r:id="rId11" imgW="5753338" imgH="2229088" progId="Excel.Chart.8">
                      <p:embed/>
                    </p:oleObj>
                  </mc:Choice>
                  <mc:Fallback>
                    <p:oleObj name="Gráfico" r:id="rId11" imgW="5753338" imgH="2229088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38" y="3297"/>
                            <a:ext cx="744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82" name="Object 17"/>
              <p:cNvGraphicFramePr>
                <a:graphicFrameLocks noChangeAspect="1"/>
              </p:cNvGraphicFramePr>
              <p:nvPr/>
            </p:nvGraphicFramePr>
            <p:xfrm>
              <a:off x="2774" y="3606"/>
              <a:ext cx="744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16" name="Gráfico" r:id="rId12" imgW="5753338" imgH="2229088" progId="Excel.Chart.8">
                      <p:embed/>
                    </p:oleObj>
                  </mc:Choice>
                  <mc:Fallback>
                    <p:oleObj name="Gráfico" r:id="rId12" imgW="5753338" imgH="2229088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74" y="3606"/>
                            <a:ext cx="744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4" name="Freeform 18"/>
              <p:cNvSpPr>
                <a:spLocks/>
              </p:cNvSpPr>
              <p:nvPr/>
            </p:nvSpPr>
            <p:spPr bwMode="auto">
              <a:xfrm>
                <a:off x="2271" y="2457"/>
                <a:ext cx="1207" cy="488"/>
              </a:xfrm>
              <a:custGeom>
                <a:avLst/>
                <a:gdLst>
                  <a:gd name="T0" fmla="*/ 0 w 1207"/>
                  <a:gd name="T1" fmla="*/ 0 h 489"/>
                  <a:gd name="T2" fmla="*/ 326 w 1207"/>
                  <a:gd name="T3" fmla="*/ 337 h 489"/>
                  <a:gd name="T4" fmla="*/ 794 w 1207"/>
                  <a:gd name="T5" fmla="*/ 261 h 489"/>
                  <a:gd name="T6" fmla="*/ 1207 w 1207"/>
                  <a:gd name="T7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7" h="489">
                    <a:moveTo>
                      <a:pt x="0" y="0"/>
                    </a:moveTo>
                    <a:cubicBezTo>
                      <a:pt x="97" y="147"/>
                      <a:pt x="194" y="294"/>
                      <a:pt x="326" y="337"/>
                    </a:cubicBezTo>
                    <a:cubicBezTo>
                      <a:pt x="458" y="380"/>
                      <a:pt x="647" y="236"/>
                      <a:pt x="794" y="261"/>
                    </a:cubicBezTo>
                    <a:cubicBezTo>
                      <a:pt x="941" y="286"/>
                      <a:pt x="1074" y="387"/>
                      <a:pt x="1207" y="489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diamond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934" tIns="45967" rIns="91934" bIns="45967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15" name="Freeform 19"/>
              <p:cNvSpPr>
                <a:spLocks/>
              </p:cNvSpPr>
              <p:nvPr/>
            </p:nvSpPr>
            <p:spPr bwMode="auto">
              <a:xfrm>
                <a:off x="2067" y="2436"/>
                <a:ext cx="965" cy="889"/>
              </a:xfrm>
              <a:custGeom>
                <a:avLst/>
                <a:gdLst>
                  <a:gd name="T0" fmla="*/ 0 w 1021"/>
                  <a:gd name="T1" fmla="*/ 0 h 957"/>
                  <a:gd name="T2" fmla="*/ 326 w 1021"/>
                  <a:gd name="T3" fmla="*/ 446 h 957"/>
                  <a:gd name="T4" fmla="*/ 641 w 1021"/>
                  <a:gd name="T5" fmla="*/ 576 h 957"/>
                  <a:gd name="T6" fmla="*/ 1021 w 1021"/>
                  <a:gd name="T7" fmla="*/ 957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1" h="957">
                    <a:moveTo>
                      <a:pt x="0" y="0"/>
                    </a:moveTo>
                    <a:cubicBezTo>
                      <a:pt x="109" y="175"/>
                      <a:pt x="219" y="350"/>
                      <a:pt x="326" y="446"/>
                    </a:cubicBezTo>
                    <a:cubicBezTo>
                      <a:pt x="433" y="542"/>
                      <a:pt x="525" y="491"/>
                      <a:pt x="641" y="576"/>
                    </a:cubicBezTo>
                    <a:cubicBezTo>
                      <a:pt x="757" y="661"/>
                      <a:pt x="889" y="809"/>
                      <a:pt x="1021" y="957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diamond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934" tIns="45967" rIns="91934" bIns="45967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16" name="Freeform 20"/>
              <p:cNvSpPr>
                <a:spLocks/>
              </p:cNvSpPr>
              <p:nvPr/>
            </p:nvSpPr>
            <p:spPr bwMode="auto">
              <a:xfrm>
                <a:off x="1880" y="2415"/>
                <a:ext cx="815" cy="1249"/>
              </a:xfrm>
              <a:custGeom>
                <a:avLst/>
                <a:gdLst>
                  <a:gd name="T0" fmla="*/ 0 w 815"/>
                  <a:gd name="T1" fmla="*/ 0 h 1249"/>
                  <a:gd name="T2" fmla="*/ 261 w 815"/>
                  <a:gd name="T3" fmla="*/ 445 h 1249"/>
                  <a:gd name="T4" fmla="*/ 207 w 815"/>
                  <a:gd name="T5" fmla="*/ 956 h 1249"/>
                  <a:gd name="T6" fmla="*/ 815 w 815"/>
                  <a:gd name="T7" fmla="*/ 1249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5" h="1249">
                    <a:moveTo>
                      <a:pt x="0" y="0"/>
                    </a:moveTo>
                    <a:cubicBezTo>
                      <a:pt x="113" y="143"/>
                      <a:pt x="226" y="286"/>
                      <a:pt x="261" y="445"/>
                    </a:cubicBezTo>
                    <a:cubicBezTo>
                      <a:pt x="296" y="604"/>
                      <a:pt x="115" y="822"/>
                      <a:pt x="207" y="956"/>
                    </a:cubicBezTo>
                    <a:cubicBezTo>
                      <a:pt x="299" y="1090"/>
                      <a:pt x="557" y="1169"/>
                      <a:pt x="815" y="1249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diamond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934" tIns="45967" rIns="91934" bIns="45967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27663" name="Group 21"/>
            <p:cNvGrpSpPr>
              <a:grpSpLocks/>
            </p:cNvGrpSpPr>
            <p:nvPr/>
          </p:nvGrpSpPr>
          <p:grpSpPr bwMode="auto">
            <a:xfrm>
              <a:off x="6164263" y="4416425"/>
              <a:ext cx="2584450" cy="2065338"/>
              <a:chOff x="3883" y="2441"/>
              <a:chExt cx="1628" cy="1301"/>
            </a:xfrm>
          </p:grpSpPr>
          <p:graphicFrame>
            <p:nvGraphicFramePr>
              <p:cNvPr id="27670" name="Object 22"/>
              <p:cNvGraphicFramePr>
                <a:graphicFrameLocks noChangeAspect="1"/>
              </p:cNvGraphicFramePr>
              <p:nvPr/>
            </p:nvGraphicFramePr>
            <p:xfrm>
              <a:off x="4966" y="2441"/>
              <a:ext cx="545" cy="2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17" name="Gráfico" r:id="rId13" imgW="5753338" imgH="2229088" progId="Excel.Chart.8">
                      <p:embed/>
                    </p:oleObj>
                  </mc:Choice>
                  <mc:Fallback>
                    <p:oleObj name="Gráfico" r:id="rId13" imgW="5753338" imgH="2229088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6" y="2441"/>
                            <a:ext cx="545" cy="2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71" name="Object 23"/>
              <p:cNvGraphicFramePr>
                <a:graphicFrameLocks noChangeAspect="1"/>
              </p:cNvGraphicFramePr>
              <p:nvPr/>
            </p:nvGraphicFramePr>
            <p:xfrm>
              <a:off x="4965" y="2710"/>
              <a:ext cx="545" cy="2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18" name="Gráfico" r:id="rId14" imgW="5753338" imgH="2229088" progId="Excel.Chart.8">
                      <p:embed/>
                    </p:oleObj>
                  </mc:Choice>
                  <mc:Fallback>
                    <p:oleObj name="Gráfico" r:id="rId14" imgW="5753338" imgH="2229088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5" y="2710"/>
                            <a:ext cx="545" cy="2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72" name="Object 24"/>
              <p:cNvGraphicFramePr>
                <a:graphicFrameLocks noChangeAspect="1"/>
              </p:cNvGraphicFramePr>
              <p:nvPr/>
            </p:nvGraphicFramePr>
            <p:xfrm>
              <a:off x="4963" y="3024"/>
              <a:ext cx="545" cy="2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19" name="Gráfico" r:id="rId15" imgW="5753338" imgH="2229088" progId="Excel.Chart.8">
                      <p:embed/>
                    </p:oleObj>
                  </mc:Choice>
                  <mc:Fallback>
                    <p:oleObj name="Gráfico" r:id="rId15" imgW="5753338" imgH="2229088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3" y="3024"/>
                            <a:ext cx="545" cy="2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73" name="Object 25"/>
              <p:cNvGraphicFramePr>
                <a:graphicFrameLocks noChangeAspect="1"/>
              </p:cNvGraphicFramePr>
              <p:nvPr/>
            </p:nvGraphicFramePr>
            <p:xfrm>
              <a:off x="4950" y="3283"/>
              <a:ext cx="545" cy="2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20" name="Gráfico" r:id="rId16" imgW="5753338" imgH="2229088" progId="Excel.Chart.8">
                      <p:embed/>
                    </p:oleObj>
                  </mc:Choice>
                  <mc:Fallback>
                    <p:oleObj name="Gráfico" r:id="rId16" imgW="5753338" imgH="2229088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50" y="3283"/>
                            <a:ext cx="545" cy="2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74" name="Object 26"/>
              <p:cNvGraphicFramePr>
                <a:graphicFrameLocks noChangeAspect="1"/>
              </p:cNvGraphicFramePr>
              <p:nvPr/>
            </p:nvGraphicFramePr>
            <p:xfrm>
              <a:off x="4927" y="3531"/>
              <a:ext cx="545" cy="2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21" name="Gráfico" r:id="rId17" imgW="5753338" imgH="2229088" progId="Excel.Chart.8">
                      <p:embed/>
                    </p:oleObj>
                  </mc:Choice>
                  <mc:Fallback>
                    <p:oleObj name="Gráfico" r:id="rId17" imgW="5753338" imgH="2229088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27" y="3531"/>
                            <a:ext cx="545" cy="2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6" name="Freeform 27"/>
              <p:cNvSpPr>
                <a:spLocks/>
              </p:cNvSpPr>
              <p:nvPr/>
            </p:nvSpPr>
            <p:spPr bwMode="auto">
              <a:xfrm>
                <a:off x="4032" y="2510"/>
                <a:ext cx="892" cy="435"/>
              </a:xfrm>
              <a:custGeom>
                <a:avLst/>
                <a:gdLst>
                  <a:gd name="T0" fmla="*/ 0 w 891"/>
                  <a:gd name="T1" fmla="*/ 435 h 435"/>
                  <a:gd name="T2" fmla="*/ 891 w 891"/>
                  <a:gd name="T3" fmla="*/ 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91" h="435">
                    <a:moveTo>
                      <a:pt x="0" y="435"/>
                    </a:moveTo>
                    <a:cubicBezTo>
                      <a:pt x="0" y="435"/>
                      <a:pt x="445" y="217"/>
                      <a:pt x="891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934" tIns="45967" rIns="91934" bIns="45967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7" name="Freeform 28"/>
              <p:cNvSpPr>
                <a:spLocks/>
              </p:cNvSpPr>
              <p:nvPr/>
            </p:nvSpPr>
            <p:spPr bwMode="auto">
              <a:xfrm>
                <a:off x="4043" y="2815"/>
                <a:ext cx="935" cy="306"/>
              </a:xfrm>
              <a:custGeom>
                <a:avLst/>
                <a:gdLst>
                  <a:gd name="T0" fmla="*/ 0 w 935"/>
                  <a:gd name="T1" fmla="*/ 304 h 304"/>
                  <a:gd name="T2" fmla="*/ 935 w 935"/>
                  <a:gd name="T3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35" h="304">
                    <a:moveTo>
                      <a:pt x="0" y="304"/>
                    </a:moveTo>
                    <a:cubicBezTo>
                      <a:pt x="0" y="304"/>
                      <a:pt x="467" y="152"/>
                      <a:pt x="935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934" tIns="45967" rIns="91934" bIns="45967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8" name="Freeform 29"/>
              <p:cNvSpPr>
                <a:spLocks/>
              </p:cNvSpPr>
              <p:nvPr/>
            </p:nvSpPr>
            <p:spPr bwMode="auto">
              <a:xfrm>
                <a:off x="4086" y="3141"/>
                <a:ext cx="815" cy="32"/>
              </a:xfrm>
              <a:custGeom>
                <a:avLst/>
                <a:gdLst>
                  <a:gd name="T0" fmla="*/ 0 w 815"/>
                  <a:gd name="T1" fmla="*/ 32 h 32"/>
                  <a:gd name="T2" fmla="*/ 815 w 815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15" h="32">
                    <a:moveTo>
                      <a:pt x="0" y="32"/>
                    </a:moveTo>
                    <a:cubicBezTo>
                      <a:pt x="0" y="32"/>
                      <a:pt x="407" y="16"/>
                      <a:pt x="815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934" tIns="45967" rIns="91934" bIns="45967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9" name="Freeform 30"/>
              <p:cNvSpPr>
                <a:spLocks/>
              </p:cNvSpPr>
              <p:nvPr/>
            </p:nvSpPr>
            <p:spPr bwMode="auto">
              <a:xfrm>
                <a:off x="4108" y="3271"/>
                <a:ext cx="816" cy="99"/>
              </a:xfrm>
              <a:custGeom>
                <a:avLst/>
                <a:gdLst>
                  <a:gd name="T0" fmla="*/ 0 w 815"/>
                  <a:gd name="T1" fmla="*/ 0 h 98"/>
                  <a:gd name="T2" fmla="*/ 815 w 815"/>
                  <a:gd name="T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15" h="98">
                    <a:moveTo>
                      <a:pt x="0" y="0"/>
                    </a:moveTo>
                    <a:cubicBezTo>
                      <a:pt x="339" y="41"/>
                      <a:pt x="679" y="82"/>
                      <a:pt x="815" y="98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934" tIns="45967" rIns="91934" bIns="45967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10" name="Freeform 31"/>
              <p:cNvSpPr>
                <a:spLocks/>
              </p:cNvSpPr>
              <p:nvPr/>
            </p:nvSpPr>
            <p:spPr bwMode="auto">
              <a:xfrm>
                <a:off x="3883" y="3250"/>
                <a:ext cx="964" cy="369"/>
              </a:xfrm>
              <a:custGeom>
                <a:avLst/>
                <a:gdLst>
                  <a:gd name="T0" fmla="*/ 138 w 964"/>
                  <a:gd name="T1" fmla="*/ 0 h 369"/>
                  <a:gd name="T2" fmla="*/ 138 w 964"/>
                  <a:gd name="T3" fmla="*/ 293 h 369"/>
                  <a:gd name="T4" fmla="*/ 964 w 964"/>
                  <a:gd name="T5" fmla="*/ 36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4" h="369">
                    <a:moveTo>
                      <a:pt x="138" y="0"/>
                    </a:moveTo>
                    <a:cubicBezTo>
                      <a:pt x="69" y="116"/>
                      <a:pt x="0" y="232"/>
                      <a:pt x="138" y="293"/>
                    </a:cubicBezTo>
                    <a:cubicBezTo>
                      <a:pt x="276" y="354"/>
                      <a:pt x="620" y="361"/>
                      <a:pt x="964" y="369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934" tIns="45967" rIns="91934" bIns="45967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 Narrow" pitchFamily="34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95" name="Text Box 32"/>
            <p:cNvSpPr txBox="1">
              <a:spLocks noChangeArrowheads="1"/>
            </p:cNvSpPr>
            <p:nvPr/>
          </p:nvSpPr>
          <p:spPr bwMode="auto">
            <a:xfrm>
              <a:off x="269089" y="1856400"/>
              <a:ext cx="1553623" cy="39762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934" tIns="45967" rIns="91934" bIns="45967">
              <a:spAutoFit/>
            </a:bodyPr>
            <a:lstStyle/>
            <a:p>
              <a:pPr fontAlgn="auto">
                <a:spcBef>
                  <a:spcPct val="30000"/>
                </a:spcBef>
                <a:spcAft>
                  <a:spcPts val="0"/>
                </a:spcAft>
                <a:defRPr/>
              </a:pPr>
              <a:r>
                <a:rPr lang="pt-BR" sz="1600" kern="0" dirty="0">
                  <a:solidFill>
                    <a:sysClr val="windowText" lastClr="000000"/>
                  </a:solidFill>
                  <a:latin typeface="Verdana" pitchFamily="34" charset="0"/>
                  <a:ea typeface="ＭＳ Ｐゴシック" pitchFamily="34" charset="-128"/>
                  <a:cs typeface="+mn-cs"/>
                </a:rPr>
                <a:t>Por </a:t>
              </a:r>
              <a:r>
                <a:rPr lang="pt-BR" sz="1400" kern="0" dirty="0">
                  <a:solidFill>
                    <a:sysClr val="windowText" lastClr="000000"/>
                  </a:solidFill>
                  <a:latin typeface="Verdana" pitchFamily="34" charset="0"/>
                  <a:ea typeface="ＭＳ Ｐゴシック" pitchFamily="34" charset="-128"/>
                  <a:cs typeface="+mn-cs"/>
                </a:rPr>
                <a:t>máquina</a:t>
              </a:r>
              <a:endParaRPr lang="pt-BR" sz="1600" kern="0" dirty="0">
                <a:solidFill>
                  <a:sysClr val="windowText" lastClr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96" name="Text Box 33"/>
            <p:cNvSpPr txBox="1">
              <a:spLocks noChangeArrowheads="1"/>
            </p:cNvSpPr>
            <p:nvPr/>
          </p:nvSpPr>
          <p:spPr bwMode="auto">
            <a:xfrm>
              <a:off x="3991686" y="3374082"/>
              <a:ext cx="3254356" cy="39762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934" tIns="45967" rIns="91934" bIns="45967">
              <a:spAutoFit/>
            </a:bodyPr>
            <a:lstStyle/>
            <a:p>
              <a:pPr fontAlgn="auto">
                <a:spcBef>
                  <a:spcPct val="30000"/>
                </a:spcBef>
                <a:spcAft>
                  <a:spcPts val="0"/>
                </a:spcAft>
                <a:defRPr/>
              </a:pPr>
              <a:r>
                <a:rPr lang="pt-BR" sz="1600" kern="0">
                  <a:solidFill>
                    <a:sysClr val="windowText" lastClr="000000"/>
                  </a:solidFill>
                  <a:latin typeface="Verdana" pitchFamily="34" charset="0"/>
                  <a:ea typeface="ＭＳ Ｐゴシック" pitchFamily="34" charset="-128"/>
                  <a:cs typeface="+mn-cs"/>
                </a:rPr>
                <a:t>Por parte do equipamento</a:t>
              </a:r>
            </a:p>
          </p:txBody>
        </p:sp>
        <p:sp>
          <p:nvSpPr>
            <p:cNvPr id="97" name="Text Box 34"/>
            <p:cNvSpPr txBox="1">
              <a:spLocks noChangeArrowheads="1"/>
            </p:cNvSpPr>
            <p:nvPr/>
          </p:nvSpPr>
          <p:spPr bwMode="auto">
            <a:xfrm>
              <a:off x="5202650" y="4354135"/>
              <a:ext cx="1019005" cy="3994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934" tIns="45967" rIns="91934" bIns="45967">
              <a:spAutoFit/>
            </a:bodyPr>
            <a:lstStyle/>
            <a:p>
              <a:pPr fontAlgn="auto">
                <a:spcBef>
                  <a:spcPct val="30000"/>
                </a:spcBef>
                <a:spcAft>
                  <a:spcPts val="0"/>
                </a:spcAft>
                <a:defRPr/>
              </a:pPr>
              <a:r>
                <a:rPr lang="pt-BR" sz="1600" kern="0" dirty="0">
                  <a:solidFill>
                    <a:sysClr val="windowText" lastClr="000000"/>
                  </a:solidFill>
                  <a:latin typeface="Verdana" pitchFamily="34" charset="0"/>
                  <a:ea typeface="ＭＳ Ｐゴシック" pitchFamily="34" charset="-128"/>
                  <a:cs typeface="+mn-cs"/>
                </a:rPr>
                <a:t>Por dia</a:t>
              </a:r>
            </a:p>
          </p:txBody>
        </p:sp>
        <p:sp>
          <p:nvSpPr>
            <p:cNvPr id="98" name="Text Box 35"/>
            <p:cNvSpPr txBox="1">
              <a:spLocks noChangeArrowheads="1"/>
            </p:cNvSpPr>
            <p:nvPr/>
          </p:nvSpPr>
          <p:spPr bwMode="auto">
            <a:xfrm>
              <a:off x="7795013" y="3885576"/>
              <a:ext cx="1201995" cy="3994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934" tIns="45967" rIns="91934" bIns="45967">
              <a:spAutoFit/>
            </a:bodyPr>
            <a:lstStyle/>
            <a:p>
              <a:pPr fontAlgn="auto">
                <a:spcBef>
                  <a:spcPct val="30000"/>
                </a:spcBef>
                <a:spcAft>
                  <a:spcPts val="0"/>
                </a:spcAft>
                <a:defRPr/>
              </a:pPr>
              <a:r>
                <a:rPr lang="pt-BR" sz="1600" kern="0" dirty="0">
                  <a:solidFill>
                    <a:sysClr val="windowText" lastClr="000000"/>
                  </a:solidFill>
                  <a:latin typeface="Verdana" pitchFamily="34" charset="0"/>
                  <a:ea typeface="ＭＳ Ｐゴシック" pitchFamily="34" charset="-128"/>
                  <a:cs typeface="+mn-cs"/>
                </a:rPr>
                <a:t>Por letra</a:t>
              </a:r>
            </a:p>
          </p:txBody>
        </p:sp>
        <p:sp>
          <p:nvSpPr>
            <p:cNvPr id="99" name="Line 41"/>
            <p:cNvSpPr>
              <a:spLocks noChangeShapeType="1"/>
            </p:cNvSpPr>
            <p:nvPr/>
          </p:nvSpPr>
          <p:spPr bwMode="auto">
            <a:xfrm>
              <a:off x="274472" y="1173163"/>
              <a:ext cx="8799678" cy="0"/>
            </a:xfrm>
            <a:prstGeom prst="line">
              <a:avLst/>
            </a:prstGeom>
            <a:noFill/>
            <a:ln w="476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934" tIns="45967" rIns="91934" bIns="45967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0" name="Text Box 42"/>
            <p:cNvSpPr txBox="1">
              <a:spLocks noChangeArrowheads="1"/>
            </p:cNvSpPr>
            <p:nvPr/>
          </p:nvSpPr>
          <p:spPr bwMode="auto">
            <a:xfrm>
              <a:off x="468226" y="1268368"/>
              <a:ext cx="1919604" cy="397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b="1" kern="0">
                  <a:solidFill>
                    <a:sysClr val="windowText" lastClr="000000"/>
                  </a:solidFill>
                  <a:latin typeface="Tahoma" pitchFamily="34" charset="0"/>
                  <a:ea typeface="ＭＳ Ｐゴシック" pitchFamily="34" charset="-128"/>
                  <a:cs typeface="+mn-cs"/>
                </a:rPr>
                <a:t>Estratificação</a:t>
              </a:r>
              <a:endParaRPr lang="pt-BR" sz="2000" b="1" kern="0">
                <a:solidFill>
                  <a:sysClr val="windowText" lastClr="000000"/>
                </a:solidFill>
                <a:latin typeface="Tahoma" pitchFamily="34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27655" name="Grupo 6"/>
          <p:cNvGrpSpPr>
            <a:grpSpLocks/>
          </p:cNvGrpSpPr>
          <p:nvPr/>
        </p:nvGrpSpPr>
        <p:grpSpPr bwMode="auto">
          <a:xfrm>
            <a:off x="-211138" y="979488"/>
            <a:ext cx="1677988" cy="903287"/>
            <a:chOff x="3402279" y="534390"/>
            <a:chExt cx="1656609" cy="762987"/>
          </a:xfrm>
        </p:grpSpPr>
        <p:graphicFrame>
          <p:nvGraphicFramePr>
            <p:cNvPr id="126" name="Gráfico 125"/>
            <p:cNvGraphicFramePr>
              <a:graphicFrameLocks/>
            </p:cNvGraphicFramePr>
            <p:nvPr/>
          </p:nvGraphicFramePr>
          <p:xfrm>
            <a:off x="3402279" y="534390"/>
            <a:ext cx="1656609" cy="762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27657" name="CaixaDeTexto 9"/>
            <p:cNvSpPr txBox="1">
              <a:spLocks noChangeArrowheads="1"/>
            </p:cNvSpPr>
            <p:nvPr/>
          </p:nvSpPr>
          <p:spPr bwMode="auto">
            <a:xfrm>
              <a:off x="4251623" y="678195"/>
              <a:ext cx="210107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Char char="¨"/>
                <a:defRPr b="1">
                  <a:solidFill>
                    <a:srgbClr val="00254A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30000"/>
                </a:spcBef>
                <a:spcAft>
                  <a:spcPct val="25000"/>
                </a:spcAft>
                <a:buClr>
                  <a:srgbClr val="004566"/>
                </a:buClr>
                <a:buFont typeface="Symbol" pitchFamily="18" charset="2"/>
                <a:buNone/>
              </a:pPr>
              <a:r>
                <a:rPr lang="pt-BR" sz="1200" smtClean="0">
                  <a:solidFill>
                    <a:srgbClr val="FFFFFF"/>
                  </a:solidFill>
                  <a:cs typeface="+mn-cs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7306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 Padrão Place (new)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566"/>
    </a:dk1>
    <a:lt1>
      <a:srgbClr val="FFFFFF"/>
    </a:lt1>
    <a:dk2>
      <a:srgbClr val="006699"/>
    </a:dk2>
    <a:lt2>
      <a:srgbClr val="CCCCCC"/>
    </a:lt2>
    <a:accent1>
      <a:srgbClr val="996633"/>
    </a:accent1>
    <a:accent2>
      <a:srgbClr val="009999"/>
    </a:accent2>
    <a:accent3>
      <a:srgbClr val="FFFFFF"/>
    </a:accent3>
    <a:accent4>
      <a:srgbClr val="000356"/>
    </a:accent4>
    <a:accent5>
      <a:srgbClr val="CAB8AD"/>
    </a:accent5>
    <a:accent6>
      <a:srgbClr val="008A8A"/>
    </a:accent6>
    <a:hlink>
      <a:srgbClr val="D8B18A"/>
    </a:hlink>
    <a:folHlink>
      <a:srgbClr val="336600"/>
    </a:folHlink>
  </a:clrScheme>
  <a:fontScheme name="Blank Presentation">
    <a:majorFont>
      <a:latin typeface="Arial Narrow"/>
      <a:ea typeface="ＭＳ Ｐゴシック"/>
      <a:cs typeface=""/>
    </a:majorFont>
    <a:minorFont>
      <a:latin typeface="Arial Narrow"/>
      <a:ea typeface="ＭＳ Ｐゴシック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">
    <a:dk1>
      <a:srgbClr val="000566"/>
    </a:dk1>
    <a:lt1>
      <a:srgbClr val="FFFFFF"/>
    </a:lt1>
    <a:dk2>
      <a:srgbClr val="006699"/>
    </a:dk2>
    <a:lt2>
      <a:srgbClr val="CCCCCC"/>
    </a:lt2>
    <a:accent1>
      <a:srgbClr val="996633"/>
    </a:accent1>
    <a:accent2>
      <a:srgbClr val="009999"/>
    </a:accent2>
    <a:accent3>
      <a:srgbClr val="FFFFFF"/>
    </a:accent3>
    <a:accent4>
      <a:srgbClr val="000356"/>
    </a:accent4>
    <a:accent5>
      <a:srgbClr val="CAB8AD"/>
    </a:accent5>
    <a:accent6>
      <a:srgbClr val="008A8A"/>
    </a:accent6>
    <a:hlink>
      <a:srgbClr val="D8B18A"/>
    </a:hlink>
    <a:folHlink>
      <a:srgbClr val="336600"/>
    </a:folHlink>
  </a:clrScheme>
  <a:fontScheme name="Blank Presentation">
    <a:majorFont>
      <a:latin typeface="Arial Narrow"/>
      <a:ea typeface="ＭＳ Ｐゴシック"/>
      <a:cs typeface=""/>
    </a:majorFont>
    <a:minorFont>
      <a:latin typeface="Arial Narrow"/>
      <a:ea typeface="ＭＳ Ｐゴシック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">
    <a:dk1>
      <a:srgbClr val="000566"/>
    </a:dk1>
    <a:lt1>
      <a:srgbClr val="FFFFFF"/>
    </a:lt1>
    <a:dk2>
      <a:srgbClr val="006699"/>
    </a:dk2>
    <a:lt2>
      <a:srgbClr val="CCCCCC"/>
    </a:lt2>
    <a:accent1>
      <a:srgbClr val="996633"/>
    </a:accent1>
    <a:accent2>
      <a:srgbClr val="009999"/>
    </a:accent2>
    <a:accent3>
      <a:srgbClr val="FFFFFF"/>
    </a:accent3>
    <a:accent4>
      <a:srgbClr val="000356"/>
    </a:accent4>
    <a:accent5>
      <a:srgbClr val="CAB8AD"/>
    </a:accent5>
    <a:accent6>
      <a:srgbClr val="008A8A"/>
    </a:accent6>
    <a:hlink>
      <a:srgbClr val="D8B18A"/>
    </a:hlink>
    <a:folHlink>
      <a:srgbClr val="336600"/>
    </a:folHlink>
  </a:clrScheme>
  <a:fontScheme name="Blank Presentation">
    <a:majorFont>
      <a:latin typeface="Arial Narrow"/>
      <a:ea typeface="ＭＳ Ｐゴシック"/>
      <a:cs typeface=""/>
    </a:majorFont>
    <a:minorFont>
      <a:latin typeface="Arial Narrow"/>
      <a:ea typeface="ＭＳ Ｐゴシック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">
    <a:dk1>
      <a:srgbClr val="000566"/>
    </a:dk1>
    <a:lt1>
      <a:srgbClr val="FFFFFF"/>
    </a:lt1>
    <a:dk2>
      <a:srgbClr val="006699"/>
    </a:dk2>
    <a:lt2>
      <a:srgbClr val="CCCCCC"/>
    </a:lt2>
    <a:accent1>
      <a:srgbClr val="996633"/>
    </a:accent1>
    <a:accent2>
      <a:srgbClr val="009999"/>
    </a:accent2>
    <a:accent3>
      <a:srgbClr val="FFFFFF"/>
    </a:accent3>
    <a:accent4>
      <a:srgbClr val="000356"/>
    </a:accent4>
    <a:accent5>
      <a:srgbClr val="CAB8AD"/>
    </a:accent5>
    <a:accent6>
      <a:srgbClr val="008A8A"/>
    </a:accent6>
    <a:hlink>
      <a:srgbClr val="D8B18A"/>
    </a:hlink>
    <a:folHlink>
      <a:srgbClr val="336600"/>
    </a:folHlink>
  </a:clrScheme>
  <a:fontScheme name="Blank Presentation">
    <a:majorFont>
      <a:latin typeface="Arial Narrow"/>
      <a:ea typeface="ＭＳ Ｐゴシック"/>
      <a:cs typeface=""/>
    </a:majorFont>
    <a:minorFont>
      <a:latin typeface="Arial Narrow"/>
      <a:ea typeface="ＭＳ Ｐゴシック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">
    <a:dk1>
      <a:srgbClr val="000566"/>
    </a:dk1>
    <a:lt1>
      <a:srgbClr val="FFFFFF"/>
    </a:lt1>
    <a:dk2>
      <a:srgbClr val="006699"/>
    </a:dk2>
    <a:lt2>
      <a:srgbClr val="CCCCCC"/>
    </a:lt2>
    <a:accent1>
      <a:srgbClr val="996633"/>
    </a:accent1>
    <a:accent2>
      <a:srgbClr val="009999"/>
    </a:accent2>
    <a:accent3>
      <a:srgbClr val="FFFFFF"/>
    </a:accent3>
    <a:accent4>
      <a:srgbClr val="000356"/>
    </a:accent4>
    <a:accent5>
      <a:srgbClr val="CAB8AD"/>
    </a:accent5>
    <a:accent6>
      <a:srgbClr val="008A8A"/>
    </a:accent6>
    <a:hlink>
      <a:srgbClr val="D8B18A"/>
    </a:hlink>
    <a:folHlink>
      <a:srgbClr val="336600"/>
    </a:folHlink>
  </a:clrScheme>
  <a:fontScheme name="Blank Presentation">
    <a:majorFont>
      <a:latin typeface="Arial Narrow"/>
      <a:ea typeface="ＭＳ Ｐゴシック"/>
      <a:cs typeface=""/>
    </a:majorFont>
    <a:minorFont>
      <a:latin typeface="Arial Narrow"/>
      <a:ea typeface="ＭＳ Ｐゴシック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">
    <a:dk1>
      <a:srgbClr val="000566"/>
    </a:dk1>
    <a:lt1>
      <a:srgbClr val="FFFFFF"/>
    </a:lt1>
    <a:dk2>
      <a:srgbClr val="006699"/>
    </a:dk2>
    <a:lt2>
      <a:srgbClr val="CCCCCC"/>
    </a:lt2>
    <a:accent1>
      <a:srgbClr val="996633"/>
    </a:accent1>
    <a:accent2>
      <a:srgbClr val="009999"/>
    </a:accent2>
    <a:accent3>
      <a:srgbClr val="FFFFFF"/>
    </a:accent3>
    <a:accent4>
      <a:srgbClr val="000356"/>
    </a:accent4>
    <a:accent5>
      <a:srgbClr val="CAB8AD"/>
    </a:accent5>
    <a:accent6>
      <a:srgbClr val="008A8A"/>
    </a:accent6>
    <a:hlink>
      <a:srgbClr val="D8B18A"/>
    </a:hlink>
    <a:folHlink>
      <a:srgbClr val="336600"/>
    </a:folHlink>
  </a:clrScheme>
  <a:fontScheme name="Blank Presentation">
    <a:majorFont>
      <a:latin typeface="Arial Narrow"/>
      <a:ea typeface="ＭＳ Ｐゴシック"/>
      <a:cs typeface=""/>
    </a:majorFont>
    <a:minorFont>
      <a:latin typeface="Arial Narrow"/>
      <a:ea typeface="ＭＳ Ｐゴシック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">
    <a:dk1>
      <a:srgbClr val="000566"/>
    </a:dk1>
    <a:lt1>
      <a:srgbClr val="FFFFFF"/>
    </a:lt1>
    <a:dk2>
      <a:srgbClr val="006699"/>
    </a:dk2>
    <a:lt2>
      <a:srgbClr val="CCCCCC"/>
    </a:lt2>
    <a:accent1>
      <a:srgbClr val="996633"/>
    </a:accent1>
    <a:accent2>
      <a:srgbClr val="009999"/>
    </a:accent2>
    <a:accent3>
      <a:srgbClr val="FFFFFF"/>
    </a:accent3>
    <a:accent4>
      <a:srgbClr val="000356"/>
    </a:accent4>
    <a:accent5>
      <a:srgbClr val="CAB8AD"/>
    </a:accent5>
    <a:accent6>
      <a:srgbClr val="008A8A"/>
    </a:accent6>
    <a:hlink>
      <a:srgbClr val="D8B18A"/>
    </a:hlink>
    <a:folHlink>
      <a:srgbClr val="336600"/>
    </a:folHlink>
  </a:clrScheme>
  <a:fontScheme name="Blank Presentation">
    <a:majorFont>
      <a:latin typeface="Arial Narrow"/>
      <a:ea typeface="ＭＳ Ｐゴシック"/>
      <a:cs typeface=""/>
    </a:majorFont>
    <a:minorFont>
      <a:latin typeface="Arial Narrow"/>
      <a:ea typeface="ＭＳ Ｐゴシック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">
    <a:dk1>
      <a:srgbClr val="000566"/>
    </a:dk1>
    <a:lt1>
      <a:srgbClr val="FFFFFF"/>
    </a:lt1>
    <a:dk2>
      <a:srgbClr val="006699"/>
    </a:dk2>
    <a:lt2>
      <a:srgbClr val="CCCCCC"/>
    </a:lt2>
    <a:accent1>
      <a:srgbClr val="996633"/>
    </a:accent1>
    <a:accent2>
      <a:srgbClr val="009999"/>
    </a:accent2>
    <a:accent3>
      <a:srgbClr val="FFFFFF"/>
    </a:accent3>
    <a:accent4>
      <a:srgbClr val="000356"/>
    </a:accent4>
    <a:accent5>
      <a:srgbClr val="CAB8AD"/>
    </a:accent5>
    <a:accent6>
      <a:srgbClr val="008A8A"/>
    </a:accent6>
    <a:hlink>
      <a:srgbClr val="D8B18A"/>
    </a:hlink>
    <a:folHlink>
      <a:srgbClr val="336600"/>
    </a:folHlink>
  </a:clrScheme>
  <a:fontScheme name="Blank Presentation">
    <a:majorFont>
      <a:latin typeface="Arial Narrow"/>
      <a:ea typeface="ＭＳ Ｐゴシック"/>
      <a:cs typeface=""/>
    </a:majorFont>
    <a:minorFont>
      <a:latin typeface="Arial Narrow"/>
      <a:ea typeface="ＭＳ Ｐゴシック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">
    <a:dk1>
      <a:srgbClr val="000566"/>
    </a:dk1>
    <a:lt1>
      <a:srgbClr val="FFFFFF"/>
    </a:lt1>
    <a:dk2>
      <a:srgbClr val="006699"/>
    </a:dk2>
    <a:lt2>
      <a:srgbClr val="CCCCCC"/>
    </a:lt2>
    <a:accent1>
      <a:srgbClr val="996633"/>
    </a:accent1>
    <a:accent2>
      <a:srgbClr val="009999"/>
    </a:accent2>
    <a:accent3>
      <a:srgbClr val="FFFFFF"/>
    </a:accent3>
    <a:accent4>
      <a:srgbClr val="000356"/>
    </a:accent4>
    <a:accent5>
      <a:srgbClr val="CAB8AD"/>
    </a:accent5>
    <a:accent6>
      <a:srgbClr val="008A8A"/>
    </a:accent6>
    <a:hlink>
      <a:srgbClr val="D8B18A"/>
    </a:hlink>
    <a:folHlink>
      <a:srgbClr val="336600"/>
    </a:folHlink>
  </a:clrScheme>
  <a:fontScheme name="Blank Presentation">
    <a:majorFont>
      <a:latin typeface="Arial Narrow"/>
      <a:ea typeface="ＭＳ Ｐゴシック"/>
      <a:cs typeface=""/>
    </a:majorFont>
    <a:minorFont>
      <a:latin typeface="Arial Narrow"/>
      <a:ea typeface="ＭＳ Ｐゴシック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">
    <a:dk1>
      <a:srgbClr val="000566"/>
    </a:dk1>
    <a:lt1>
      <a:srgbClr val="FFFFFF"/>
    </a:lt1>
    <a:dk2>
      <a:srgbClr val="006699"/>
    </a:dk2>
    <a:lt2>
      <a:srgbClr val="CCCCCC"/>
    </a:lt2>
    <a:accent1>
      <a:srgbClr val="996633"/>
    </a:accent1>
    <a:accent2>
      <a:srgbClr val="009999"/>
    </a:accent2>
    <a:accent3>
      <a:srgbClr val="FFFFFF"/>
    </a:accent3>
    <a:accent4>
      <a:srgbClr val="000356"/>
    </a:accent4>
    <a:accent5>
      <a:srgbClr val="CAB8AD"/>
    </a:accent5>
    <a:accent6>
      <a:srgbClr val="008A8A"/>
    </a:accent6>
    <a:hlink>
      <a:srgbClr val="D8B18A"/>
    </a:hlink>
    <a:folHlink>
      <a:srgbClr val="336600"/>
    </a:folHlink>
  </a:clrScheme>
  <a:fontScheme name="Blank Presentation">
    <a:majorFont>
      <a:latin typeface="Arial Narrow"/>
      <a:ea typeface="ＭＳ Ｐゴシック"/>
      <a:cs typeface=""/>
    </a:majorFont>
    <a:minorFont>
      <a:latin typeface="Arial Narrow"/>
      <a:ea typeface="ＭＳ Ｐゴシック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">
    <a:dk1>
      <a:srgbClr val="000566"/>
    </a:dk1>
    <a:lt1>
      <a:srgbClr val="FFFFFF"/>
    </a:lt1>
    <a:dk2>
      <a:srgbClr val="006699"/>
    </a:dk2>
    <a:lt2>
      <a:srgbClr val="CCCCCC"/>
    </a:lt2>
    <a:accent1>
      <a:srgbClr val="996633"/>
    </a:accent1>
    <a:accent2>
      <a:srgbClr val="009999"/>
    </a:accent2>
    <a:accent3>
      <a:srgbClr val="FFFFFF"/>
    </a:accent3>
    <a:accent4>
      <a:srgbClr val="000356"/>
    </a:accent4>
    <a:accent5>
      <a:srgbClr val="CAB8AD"/>
    </a:accent5>
    <a:accent6>
      <a:srgbClr val="008A8A"/>
    </a:accent6>
    <a:hlink>
      <a:srgbClr val="D8B18A"/>
    </a:hlink>
    <a:folHlink>
      <a:srgbClr val="336600"/>
    </a:folHlink>
  </a:clrScheme>
  <a:fontScheme name="Blank Presentation">
    <a:majorFont>
      <a:latin typeface="Arial Narrow"/>
      <a:ea typeface="ＭＳ Ｐゴシック"/>
      <a:cs typeface=""/>
    </a:majorFont>
    <a:minorFont>
      <a:latin typeface="Arial Narrow"/>
      <a:ea typeface="ＭＳ Ｐゴシック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566"/>
    </a:dk1>
    <a:lt1>
      <a:srgbClr val="FFFFFF"/>
    </a:lt1>
    <a:dk2>
      <a:srgbClr val="006699"/>
    </a:dk2>
    <a:lt2>
      <a:srgbClr val="CCCCCC"/>
    </a:lt2>
    <a:accent1>
      <a:srgbClr val="996633"/>
    </a:accent1>
    <a:accent2>
      <a:srgbClr val="009999"/>
    </a:accent2>
    <a:accent3>
      <a:srgbClr val="FFFFFF"/>
    </a:accent3>
    <a:accent4>
      <a:srgbClr val="000356"/>
    </a:accent4>
    <a:accent5>
      <a:srgbClr val="CAB8AD"/>
    </a:accent5>
    <a:accent6>
      <a:srgbClr val="008A8A"/>
    </a:accent6>
    <a:hlink>
      <a:srgbClr val="D8B18A"/>
    </a:hlink>
    <a:folHlink>
      <a:srgbClr val="336600"/>
    </a:folHlink>
  </a:clrScheme>
  <a:fontScheme name="Blank Presentation">
    <a:majorFont>
      <a:latin typeface="Arial Narrow"/>
      <a:ea typeface="ＭＳ Ｐゴシック"/>
      <a:cs typeface=""/>
    </a:majorFont>
    <a:minorFont>
      <a:latin typeface="Arial Narrow"/>
      <a:ea typeface="ＭＳ Ｐゴシック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">
    <a:dk1>
      <a:srgbClr val="000566"/>
    </a:dk1>
    <a:lt1>
      <a:srgbClr val="FFFFFF"/>
    </a:lt1>
    <a:dk2>
      <a:srgbClr val="006699"/>
    </a:dk2>
    <a:lt2>
      <a:srgbClr val="CCCCCC"/>
    </a:lt2>
    <a:accent1>
      <a:srgbClr val="996633"/>
    </a:accent1>
    <a:accent2>
      <a:srgbClr val="009999"/>
    </a:accent2>
    <a:accent3>
      <a:srgbClr val="FFFFFF"/>
    </a:accent3>
    <a:accent4>
      <a:srgbClr val="000356"/>
    </a:accent4>
    <a:accent5>
      <a:srgbClr val="CAB8AD"/>
    </a:accent5>
    <a:accent6>
      <a:srgbClr val="008A8A"/>
    </a:accent6>
    <a:hlink>
      <a:srgbClr val="D8B18A"/>
    </a:hlink>
    <a:folHlink>
      <a:srgbClr val="336600"/>
    </a:folHlink>
  </a:clrScheme>
  <a:fontScheme name="Blank Presentation">
    <a:majorFont>
      <a:latin typeface="Arial Narrow"/>
      <a:ea typeface="ＭＳ Ｐゴシック"/>
      <a:cs typeface=""/>
    </a:majorFont>
    <a:minorFont>
      <a:latin typeface="Arial Narrow"/>
      <a:ea typeface="ＭＳ Ｐゴシック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566"/>
    </a:dk1>
    <a:lt1>
      <a:srgbClr val="FFFFFF"/>
    </a:lt1>
    <a:dk2>
      <a:srgbClr val="006699"/>
    </a:dk2>
    <a:lt2>
      <a:srgbClr val="CCCCCC"/>
    </a:lt2>
    <a:accent1>
      <a:srgbClr val="996633"/>
    </a:accent1>
    <a:accent2>
      <a:srgbClr val="009999"/>
    </a:accent2>
    <a:accent3>
      <a:srgbClr val="FFFFFF"/>
    </a:accent3>
    <a:accent4>
      <a:srgbClr val="000356"/>
    </a:accent4>
    <a:accent5>
      <a:srgbClr val="CAB8AD"/>
    </a:accent5>
    <a:accent6>
      <a:srgbClr val="008A8A"/>
    </a:accent6>
    <a:hlink>
      <a:srgbClr val="D8B18A"/>
    </a:hlink>
    <a:folHlink>
      <a:srgbClr val="336600"/>
    </a:folHlink>
  </a:clrScheme>
  <a:fontScheme name="Blank Presentation">
    <a:majorFont>
      <a:latin typeface="Arial Narrow"/>
      <a:ea typeface="ＭＳ Ｐゴシック"/>
      <a:cs typeface=""/>
    </a:majorFont>
    <a:minorFont>
      <a:latin typeface="Arial Narrow"/>
      <a:ea typeface="ＭＳ Ｐゴシック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566"/>
    </a:dk1>
    <a:lt1>
      <a:srgbClr val="FFFFFF"/>
    </a:lt1>
    <a:dk2>
      <a:srgbClr val="006699"/>
    </a:dk2>
    <a:lt2>
      <a:srgbClr val="CCCCCC"/>
    </a:lt2>
    <a:accent1>
      <a:srgbClr val="996633"/>
    </a:accent1>
    <a:accent2>
      <a:srgbClr val="009999"/>
    </a:accent2>
    <a:accent3>
      <a:srgbClr val="FFFFFF"/>
    </a:accent3>
    <a:accent4>
      <a:srgbClr val="000356"/>
    </a:accent4>
    <a:accent5>
      <a:srgbClr val="CAB8AD"/>
    </a:accent5>
    <a:accent6>
      <a:srgbClr val="008A8A"/>
    </a:accent6>
    <a:hlink>
      <a:srgbClr val="D8B18A"/>
    </a:hlink>
    <a:folHlink>
      <a:srgbClr val="336600"/>
    </a:folHlink>
  </a:clrScheme>
  <a:fontScheme name="Blank Presentation">
    <a:majorFont>
      <a:latin typeface="Arial Narrow"/>
      <a:ea typeface="ＭＳ Ｐゴシック"/>
      <a:cs typeface=""/>
    </a:majorFont>
    <a:minorFont>
      <a:latin typeface="Arial Narrow"/>
      <a:ea typeface="ＭＳ Ｐゴシック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000566"/>
    </a:dk1>
    <a:lt1>
      <a:srgbClr val="FFFFFF"/>
    </a:lt1>
    <a:dk2>
      <a:srgbClr val="006699"/>
    </a:dk2>
    <a:lt2>
      <a:srgbClr val="CCCCCC"/>
    </a:lt2>
    <a:accent1>
      <a:srgbClr val="996633"/>
    </a:accent1>
    <a:accent2>
      <a:srgbClr val="009999"/>
    </a:accent2>
    <a:accent3>
      <a:srgbClr val="FFFFFF"/>
    </a:accent3>
    <a:accent4>
      <a:srgbClr val="000356"/>
    </a:accent4>
    <a:accent5>
      <a:srgbClr val="CAB8AD"/>
    </a:accent5>
    <a:accent6>
      <a:srgbClr val="008A8A"/>
    </a:accent6>
    <a:hlink>
      <a:srgbClr val="D8B18A"/>
    </a:hlink>
    <a:folHlink>
      <a:srgbClr val="336600"/>
    </a:folHlink>
  </a:clrScheme>
  <a:fontScheme name="Blank Presentation">
    <a:majorFont>
      <a:latin typeface="Arial Narrow"/>
      <a:ea typeface="ＭＳ Ｐゴシック"/>
      <a:cs typeface=""/>
    </a:majorFont>
    <a:minorFont>
      <a:latin typeface="Arial Narrow"/>
      <a:ea typeface="ＭＳ Ｐゴシック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000566"/>
    </a:dk1>
    <a:lt1>
      <a:srgbClr val="FFFFFF"/>
    </a:lt1>
    <a:dk2>
      <a:srgbClr val="006699"/>
    </a:dk2>
    <a:lt2>
      <a:srgbClr val="CCCCCC"/>
    </a:lt2>
    <a:accent1>
      <a:srgbClr val="996633"/>
    </a:accent1>
    <a:accent2>
      <a:srgbClr val="009999"/>
    </a:accent2>
    <a:accent3>
      <a:srgbClr val="FFFFFF"/>
    </a:accent3>
    <a:accent4>
      <a:srgbClr val="000356"/>
    </a:accent4>
    <a:accent5>
      <a:srgbClr val="CAB8AD"/>
    </a:accent5>
    <a:accent6>
      <a:srgbClr val="008A8A"/>
    </a:accent6>
    <a:hlink>
      <a:srgbClr val="D8B18A"/>
    </a:hlink>
    <a:folHlink>
      <a:srgbClr val="336600"/>
    </a:folHlink>
  </a:clrScheme>
  <a:fontScheme name="Blank Presentation">
    <a:majorFont>
      <a:latin typeface="Arial Narrow"/>
      <a:ea typeface="ＭＳ Ｐゴシック"/>
      <a:cs typeface=""/>
    </a:majorFont>
    <a:minorFont>
      <a:latin typeface="Arial Narrow"/>
      <a:ea typeface="ＭＳ Ｐゴシック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">
    <a:dk1>
      <a:srgbClr val="000566"/>
    </a:dk1>
    <a:lt1>
      <a:srgbClr val="FFFFFF"/>
    </a:lt1>
    <a:dk2>
      <a:srgbClr val="006699"/>
    </a:dk2>
    <a:lt2>
      <a:srgbClr val="CCCCCC"/>
    </a:lt2>
    <a:accent1>
      <a:srgbClr val="996633"/>
    </a:accent1>
    <a:accent2>
      <a:srgbClr val="009999"/>
    </a:accent2>
    <a:accent3>
      <a:srgbClr val="FFFFFF"/>
    </a:accent3>
    <a:accent4>
      <a:srgbClr val="000356"/>
    </a:accent4>
    <a:accent5>
      <a:srgbClr val="CAB8AD"/>
    </a:accent5>
    <a:accent6>
      <a:srgbClr val="008A8A"/>
    </a:accent6>
    <a:hlink>
      <a:srgbClr val="D8B18A"/>
    </a:hlink>
    <a:folHlink>
      <a:srgbClr val="336600"/>
    </a:folHlink>
  </a:clrScheme>
  <a:fontScheme name="Blank Presentation">
    <a:majorFont>
      <a:latin typeface="Arial Narrow"/>
      <a:ea typeface="ＭＳ Ｐゴシック"/>
      <a:cs typeface=""/>
    </a:majorFont>
    <a:minorFont>
      <a:latin typeface="Arial Narrow"/>
      <a:ea typeface="ＭＳ Ｐゴシック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">
    <a:dk1>
      <a:srgbClr val="000566"/>
    </a:dk1>
    <a:lt1>
      <a:srgbClr val="FFFFFF"/>
    </a:lt1>
    <a:dk2>
      <a:srgbClr val="006699"/>
    </a:dk2>
    <a:lt2>
      <a:srgbClr val="CCCCCC"/>
    </a:lt2>
    <a:accent1>
      <a:srgbClr val="996633"/>
    </a:accent1>
    <a:accent2>
      <a:srgbClr val="009999"/>
    </a:accent2>
    <a:accent3>
      <a:srgbClr val="FFFFFF"/>
    </a:accent3>
    <a:accent4>
      <a:srgbClr val="000356"/>
    </a:accent4>
    <a:accent5>
      <a:srgbClr val="CAB8AD"/>
    </a:accent5>
    <a:accent6>
      <a:srgbClr val="008A8A"/>
    </a:accent6>
    <a:hlink>
      <a:srgbClr val="D8B18A"/>
    </a:hlink>
    <a:folHlink>
      <a:srgbClr val="336600"/>
    </a:folHlink>
  </a:clrScheme>
  <a:fontScheme name="Blank Presentation">
    <a:majorFont>
      <a:latin typeface="Arial Narrow"/>
      <a:ea typeface="ＭＳ Ｐゴシック"/>
      <a:cs typeface=""/>
    </a:majorFont>
    <a:minorFont>
      <a:latin typeface="Arial Narrow"/>
      <a:ea typeface="ＭＳ Ｐゴシック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">
    <a:dk1>
      <a:srgbClr val="000566"/>
    </a:dk1>
    <a:lt1>
      <a:srgbClr val="FFFFFF"/>
    </a:lt1>
    <a:dk2>
      <a:srgbClr val="006699"/>
    </a:dk2>
    <a:lt2>
      <a:srgbClr val="CCCCCC"/>
    </a:lt2>
    <a:accent1>
      <a:srgbClr val="996633"/>
    </a:accent1>
    <a:accent2>
      <a:srgbClr val="009999"/>
    </a:accent2>
    <a:accent3>
      <a:srgbClr val="FFFFFF"/>
    </a:accent3>
    <a:accent4>
      <a:srgbClr val="000356"/>
    </a:accent4>
    <a:accent5>
      <a:srgbClr val="CAB8AD"/>
    </a:accent5>
    <a:accent6>
      <a:srgbClr val="008A8A"/>
    </a:accent6>
    <a:hlink>
      <a:srgbClr val="D8B18A"/>
    </a:hlink>
    <a:folHlink>
      <a:srgbClr val="336600"/>
    </a:folHlink>
  </a:clrScheme>
  <a:fontScheme name="Blank Presentation">
    <a:majorFont>
      <a:latin typeface="Arial Narrow"/>
      <a:ea typeface="ＭＳ Ｐゴシック"/>
      <a:cs typeface=""/>
    </a:majorFont>
    <a:minorFont>
      <a:latin typeface="Arial Narrow"/>
      <a:ea typeface="ＭＳ Ｐゴシック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Padrão Place (new)</Template>
  <TotalTime>758</TotalTime>
  <Words>2361</Words>
  <Application>Microsoft Office PowerPoint</Application>
  <PresentationFormat>Apresentação na tela (4:3)</PresentationFormat>
  <Paragraphs>295</Paragraphs>
  <Slides>43</Slides>
  <Notes>42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43</vt:i4>
      </vt:variant>
    </vt:vector>
  </HeadingPairs>
  <TitlesOfParts>
    <vt:vector size="47" baseType="lpstr">
      <vt:lpstr>Apresentação Padrão Place (new)</vt:lpstr>
      <vt:lpstr>Foto do Photo Editor</vt:lpstr>
      <vt:lpstr>Gráfico do Microsoft Excel</vt:lpstr>
      <vt:lpstr>Imagem de bitmap</vt:lpstr>
      <vt:lpstr>Apresentação do PowerPoint</vt:lpstr>
      <vt:lpstr>O que é o melhoria contínua?</vt:lpstr>
      <vt:lpstr>O que é o melhoria contínua?</vt:lpstr>
      <vt:lpstr>Definindo Meta</vt:lpstr>
      <vt:lpstr>Gerenciamento da Rotina</vt:lpstr>
      <vt:lpstr>PDCA</vt:lpstr>
      <vt:lpstr>P – Plan (Planejar)</vt:lpstr>
      <vt:lpstr>P – Plan (Planejar)</vt:lpstr>
      <vt:lpstr>P – Plan (Planejar)</vt:lpstr>
      <vt:lpstr>P – Plan (Planejar)</vt:lpstr>
      <vt:lpstr>P – Plan (Planejar)</vt:lpstr>
      <vt:lpstr>P – Plan (Planejar)</vt:lpstr>
      <vt:lpstr>P – Plan (Planejar)</vt:lpstr>
      <vt:lpstr>P – Plan (Planejar)</vt:lpstr>
      <vt:lpstr>P – Plan (Planejar)</vt:lpstr>
      <vt:lpstr>D – Do (Fazer)</vt:lpstr>
      <vt:lpstr>C – Check (Checar)</vt:lpstr>
      <vt:lpstr>C – Check (Checar)</vt:lpstr>
      <vt:lpstr>C – Check (Checar)</vt:lpstr>
      <vt:lpstr>A – Action (Agir)</vt:lpstr>
      <vt:lpstr>SDCA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 – Check (Checar)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Heitor</dc:creator>
  <cp:lastModifiedBy>deployment</cp:lastModifiedBy>
  <cp:revision>58</cp:revision>
  <dcterms:created xsi:type="dcterms:W3CDTF">2011-02-25T14:28:21Z</dcterms:created>
  <dcterms:modified xsi:type="dcterms:W3CDTF">2011-04-06T19:37:45Z</dcterms:modified>
</cp:coreProperties>
</file>