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152"/>
  </p:notesMasterIdLst>
  <p:sldIdLst>
    <p:sldId id="465" r:id="rId2"/>
    <p:sldId id="256" r:id="rId3"/>
    <p:sldId id="435" r:id="rId4"/>
    <p:sldId id="461" r:id="rId5"/>
    <p:sldId id="462" r:id="rId6"/>
    <p:sldId id="441" r:id="rId7"/>
    <p:sldId id="445" r:id="rId8"/>
    <p:sldId id="443" r:id="rId9"/>
    <p:sldId id="417" r:id="rId10"/>
    <p:sldId id="446" r:id="rId11"/>
    <p:sldId id="419" r:id="rId12"/>
    <p:sldId id="425" r:id="rId13"/>
    <p:sldId id="429" r:id="rId14"/>
    <p:sldId id="430" r:id="rId15"/>
    <p:sldId id="427" r:id="rId16"/>
    <p:sldId id="424" r:id="rId17"/>
    <p:sldId id="431" r:id="rId18"/>
    <p:sldId id="451" r:id="rId19"/>
    <p:sldId id="421" r:id="rId20"/>
    <p:sldId id="257" r:id="rId21"/>
    <p:sldId id="258" r:id="rId22"/>
    <p:sldId id="259" r:id="rId23"/>
    <p:sldId id="260" r:id="rId24"/>
    <p:sldId id="261" r:id="rId25"/>
    <p:sldId id="262" r:id="rId26"/>
    <p:sldId id="263" r:id="rId27"/>
    <p:sldId id="290" r:id="rId28"/>
    <p:sldId id="291" r:id="rId29"/>
    <p:sldId id="292" r:id="rId30"/>
    <p:sldId id="264" r:id="rId31"/>
    <p:sldId id="458" r:id="rId32"/>
    <p:sldId id="293" r:id="rId33"/>
    <p:sldId id="294" r:id="rId34"/>
    <p:sldId id="295" r:id="rId35"/>
    <p:sldId id="266" r:id="rId36"/>
    <p:sldId id="297" r:id="rId37"/>
    <p:sldId id="298" r:id="rId38"/>
    <p:sldId id="300" r:id="rId39"/>
    <p:sldId id="267" r:id="rId40"/>
    <p:sldId id="265" r:id="rId41"/>
    <p:sldId id="268" r:id="rId42"/>
    <p:sldId id="269" r:id="rId43"/>
    <p:sldId id="270" r:id="rId44"/>
    <p:sldId id="459" r:id="rId45"/>
    <p:sldId id="359" r:id="rId46"/>
    <p:sldId id="301" r:id="rId47"/>
    <p:sldId id="302" r:id="rId48"/>
    <p:sldId id="276" r:id="rId49"/>
    <p:sldId id="274" r:id="rId50"/>
    <p:sldId id="277" r:id="rId51"/>
    <p:sldId id="278" r:id="rId52"/>
    <p:sldId id="303" r:id="rId53"/>
    <p:sldId id="280" r:id="rId54"/>
    <p:sldId id="279" r:id="rId55"/>
    <p:sldId id="460" r:id="rId56"/>
    <p:sldId id="360" r:id="rId57"/>
    <p:sldId id="281" r:id="rId58"/>
    <p:sldId id="282" r:id="rId59"/>
    <p:sldId id="463" r:id="rId60"/>
    <p:sldId id="284" r:id="rId61"/>
    <p:sldId id="304" r:id="rId62"/>
    <p:sldId id="283" r:id="rId63"/>
    <p:sldId id="285" r:id="rId64"/>
    <p:sldId id="286" r:id="rId65"/>
    <p:sldId id="287" r:id="rId66"/>
    <p:sldId id="288" r:id="rId67"/>
    <p:sldId id="289" r:id="rId68"/>
    <p:sldId id="305" r:id="rId69"/>
    <p:sldId id="306" r:id="rId70"/>
    <p:sldId id="307" r:id="rId71"/>
    <p:sldId id="308" r:id="rId72"/>
    <p:sldId id="310" r:id="rId73"/>
    <p:sldId id="311" r:id="rId74"/>
    <p:sldId id="312" r:id="rId75"/>
    <p:sldId id="313" r:id="rId76"/>
    <p:sldId id="314" r:id="rId77"/>
    <p:sldId id="315" r:id="rId78"/>
    <p:sldId id="316" r:id="rId79"/>
    <p:sldId id="317" r:id="rId80"/>
    <p:sldId id="318" r:id="rId81"/>
    <p:sldId id="415" r:id="rId82"/>
    <p:sldId id="320" r:id="rId83"/>
    <p:sldId id="321" r:id="rId84"/>
    <p:sldId id="322" r:id="rId85"/>
    <p:sldId id="323" r:id="rId86"/>
    <p:sldId id="324" r:id="rId87"/>
    <p:sldId id="329" r:id="rId88"/>
    <p:sldId id="325" r:id="rId89"/>
    <p:sldId id="328" r:id="rId90"/>
    <p:sldId id="330" r:id="rId91"/>
    <p:sldId id="331" r:id="rId92"/>
    <p:sldId id="332" r:id="rId93"/>
    <p:sldId id="333" r:id="rId94"/>
    <p:sldId id="334" r:id="rId95"/>
    <p:sldId id="335" r:id="rId96"/>
    <p:sldId id="336" r:id="rId97"/>
    <p:sldId id="337" r:id="rId98"/>
    <p:sldId id="381" r:id="rId99"/>
    <p:sldId id="410" r:id="rId100"/>
    <p:sldId id="413" r:id="rId101"/>
    <p:sldId id="401" r:id="rId102"/>
    <p:sldId id="402" r:id="rId103"/>
    <p:sldId id="403" r:id="rId104"/>
    <p:sldId id="404" r:id="rId105"/>
    <p:sldId id="405" r:id="rId106"/>
    <p:sldId id="406" r:id="rId107"/>
    <p:sldId id="407" r:id="rId108"/>
    <p:sldId id="414" r:id="rId109"/>
    <p:sldId id="408" r:id="rId110"/>
    <p:sldId id="411" r:id="rId111"/>
    <p:sldId id="412" r:id="rId112"/>
    <p:sldId id="338" r:id="rId113"/>
    <p:sldId id="339" r:id="rId114"/>
    <p:sldId id="340" r:id="rId115"/>
    <p:sldId id="341" r:id="rId116"/>
    <p:sldId id="342" r:id="rId117"/>
    <p:sldId id="343" r:id="rId118"/>
    <p:sldId id="344" r:id="rId119"/>
    <p:sldId id="345" r:id="rId120"/>
    <p:sldId id="346" r:id="rId121"/>
    <p:sldId id="347" r:id="rId122"/>
    <p:sldId id="348" r:id="rId123"/>
    <p:sldId id="349" r:id="rId124"/>
    <p:sldId id="350" r:id="rId125"/>
    <p:sldId id="351" r:id="rId126"/>
    <p:sldId id="352" r:id="rId127"/>
    <p:sldId id="353" r:id="rId128"/>
    <p:sldId id="354" r:id="rId129"/>
    <p:sldId id="355" r:id="rId130"/>
    <p:sldId id="357" r:id="rId131"/>
    <p:sldId id="356" r:id="rId132"/>
    <p:sldId id="358" r:id="rId133"/>
    <p:sldId id="382" r:id="rId134"/>
    <p:sldId id="383" r:id="rId135"/>
    <p:sldId id="384" r:id="rId136"/>
    <p:sldId id="385" r:id="rId137"/>
    <p:sldId id="386" r:id="rId138"/>
    <p:sldId id="387" r:id="rId139"/>
    <p:sldId id="388" r:id="rId140"/>
    <p:sldId id="389" r:id="rId141"/>
    <p:sldId id="390" r:id="rId142"/>
    <p:sldId id="391" r:id="rId143"/>
    <p:sldId id="392" r:id="rId144"/>
    <p:sldId id="393" r:id="rId145"/>
    <p:sldId id="394" r:id="rId146"/>
    <p:sldId id="395" r:id="rId147"/>
    <p:sldId id="396" r:id="rId148"/>
    <p:sldId id="398" r:id="rId149"/>
    <p:sldId id="399" r:id="rId150"/>
    <p:sldId id="467" r:id="rId15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2B00"/>
    <a:srgbClr val="FF4215"/>
    <a:srgbClr val="FF4F25"/>
    <a:srgbClr val="FF3300"/>
    <a:srgbClr val="893BC3"/>
    <a:srgbClr val="5A2781"/>
    <a:srgbClr val="B686DA"/>
    <a:srgbClr val="CC0000"/>
    <a:srgbClr val="FF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8000" autoAdjust="0"/>
  </p:normalViewPr>
  <p:slideViewPr>
    <p:cSldViewPr>
      <p:cViewPr>
        <p:scale>
          <a:sx n="70" d="100"/>
          <a:sy n="70" d="100"/>
        </p:scale>
        <p:origin x="-1386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84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06D817-D453-4FFD-8543-7F802F840959}" type="doc">
      <dgm:prSet loTypeId="urn:microsoft.com/office/officeart/2005/8/layout/venn2" loCatId="relationship" qsTypeId="urn:microsoft.com/office/officeart/2005/8/quickstyle/3d7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FD682DC-DB5A-425E-8D01-B6D655A805D4}">
      <dgm:prSet phldrT="[Texto]" custT="1"/>
      <dgm:spPr/>
      <dgm:t>
        <a:bodyPr/>
        <a:lstStyle/>
        <a:p>
          <a:endParaRPr lang="pt-BR" sz="1600" dirty="0" smtClean="0"/>
        </a:p>
        <a:p>
          <a:endParaRPr lang="pt-BR" sz="1600" dirty="0" smtClean="0"/>
        </a:p>
        <a:p>
          <a:r>
            <a:rPr lang="pt-BR" sz="1600" dirty="0" smtClean="0"/>
            <a:t>100%  conhecidos pelas pessoas que estão na </a:t>
          </a:r>
          <a:r>
            <a:rPr lang="pt-BR" sz="2000" b="1" dirty="0" smtClean="0"/>
            <a:t>Operação</a:t>
          </a:r>
          <a:endParaRPr lang="en-US" sz="1600" b="1" dirty="0"/>
        </a:p>
      </dgm:t>
    </dgm:pt>
    <dgm:pt modelId="{E931E73E-C916-45ED-975D-A1E42A9A4DB4}" type="parTrans" cxnId="{97B04011-E57E-4F4B-96AB-400AF612BDCD}">
      <dgm:prSet/>
      <dgm:spPr/>
      <dgm:t>
        <a:bodyPr/>
        <a:lstStyle/>
        <a:p>
          <a:endParaRPr lang="en-US" sz="3600">
            <a:solidFill>
              <a:schemeClr val="tx1"/>
            </a:solidFill>
          </a:endParaRPr>
        </a:p>
      </dgm:t>
    </dgm:pt>
    <dgm:pt modelId="{FE31E0DA-343C-4B99-82AC-674C5AF09B8C}" type="sibTrans" cxnId="{97B04011-E57E-4F4B-96AB-400AF612BDCD}">
      <dgm:prSet/>
      <dgm:spPr/>
      <dgm:t>
        <a:bodyPr/>
        <a:lstStyle/>
        <a:p>
          <a:endParaRPr lang="en-US" sz="3600">
            <a:solidFill>
              <a:schemeClr val="tx1"/>
            </a:solidFill>
          </a:endParaRPr>
        </a:p>
      </dgm:t>
    </dgm:pt>
    <dgm:pt modelId="{3A426991-BA53-4D9E-B71E-BE5DA7876A28}">
      <dgm:prSet phldrT="[Texto]" custT="1"/>
      <dgm:spPr/>
      <dgm:t>
        <a:bodyPr/>
        <a:lstStyle/>
        <a:p>
          <a:r>
            <a:rPr lang="pt-BR" sz="1600" smtClean="0"/>
            <a:t>74% conhecido </a:t>
          </a:r>
          <a:r>
            <a:rPr lang="pt-BR" sz="1600" b="0" smtClean="0"/>
            <a:t>pelos </a:t>
          </a:r>
          <a:r>
            <a:rPr lang="pt-BR" sz="1800" b="1" smtClean="0"/>
            <a:t>Supervisores</a:t>
          </a:r>
          <a:endParaRPr lang="en-US" sz="1600" b="1" dirty="0"/>
        </a:p>
      </dgm:t>
    </dgm:pt>
    <dgm:pt modelId="{6CFFFAF7-4484-44A3-85DB-426706B94EE9}" type="parTrans" cxnId="{EA00F590-33D9-47B3-9C78-8F61D5221B52}">
      <dgm:prSet/>
      <dgm:spPr/>
      <dgm:t>
        <a:bodyPr/>
        <a:lstStyle/>
        <a:p>
          <a:endParaRPr lang="en-US" sz="3600">
            <a:solidFill>
              <a:schemeClr val="tx1"/>
            </a:solidFill>
          </a:endParaRPr>
        </a:p>
      </dgm:t>
    </dgm:pt>
    <dgm:pt modelId="{9ECED02B-8D9C-4C21-9CAF-31B0C8F3F6DD}" type="sibTrans" cxnId="{EA00F590-33D9-47B3-9C78-8F61D5221B52}">
      <dgm:prSet/>
      <dgm:spPr/>
      <dgm:t>
        <a:bodyPr/>
        <a:lstStyle/>
        <a:p>
          <a:endParaRPr lang="en-US" sz="3600">
            <a:solidFill>
              <a:schemeClr val="tx1"/>
            </a:solidFill>
          </a:endParaRPr>
        </a:p>
      </dgm:t>
    </dgm:pt>
    <dgm:pt modelId="{C70DFAE5-099E-443D-8754-9BF6006C7B82}">
      <dgm:prSet phldrT="[Texto]" custT="1"/>
      <dgm:spPr/>
      <dgm:t>
        <a:bodyPr/>
        <a:lstStyle/>
        <a:p>
          <a:endParaRPr lang="pt-BR" sz="1600" smtClean="0"/>
        </a:p>
        <a:p>
          <a:endParaRPr lang="pt-BR" sz="1600" smtClean="0"/>
        </a:p>
        <a:p>
          <a:r>
            <a:rPr lang="pt-BR" sz="1600" smtClean="0"/>
            <a:t>9% conhecido pelos </a:t>
          </a:r>
        </a:p>
        <a:p>
          <a:r>
            <a:rPr lang="pt-BR" sz="1800" b="1" smtClean="0"/>
            <a:t>Gerentes</a:t>
          </a:r>
          <a:endParaRPr lang="en-US" sz="1800" b="1" dirty="0"/>
        </a:p>
      </dgm:t>
    </dgm:pt>
    <dgm:pt modelId="{521B63ED-B304-4470-A65C-4B78FCE8DFE4}" type="parTrans" cxnId="{EF987B71-4632-4F8C-BE61-EFCA920AF0F3}">
      <dgm:prSet/>
      <dgm:spPr/>
      <dgm:t>
        <a:bodyPr/>
        <a:lstStyle/>
        <a:p>
          <a:endParaRPr lang="en-US" sz="3600">
            <a:solidFill>
              <a:schemeClr val="tx1"/>
            </a:solidFill>
          </a:endParaRPr>
        </a:p>
      </dgm:t>
    </dgm:pt>
    <dgm:pt modelId="{5B367396-F33F-4286-A5A0-D336F7C8256F}" type="sibTrans" cxnId="{EF987B71-4632-4F8C-BE61-EFCA920AF0F3}">
      <dgm:prSet/>
      <dgm:spPr/>
      <dgm:t>
        <a:bodyPr/>
        <a:lstStyle/>
        <a:p>
          <a:endParaRPr lang="en-US" sz="3600">
            <a:solidFill>
              <a:schemeClr val="tx1"/>
            </a:solidFill>
          </a:endParaRPr>
        </a:p>
      </dgm:t>
    </dgm:pt>
    <dgm:pt modelId="{AA555E72-F638-4FD5-B72E-E47E5E5CA98F}">
      <dgm:prSet phldrT="[Texto]" custT="1"/>
      <dgm:spPr/>
      <dgm:t>
        <a:bodyPr/>
        <a:lstStyle/>
        <a:p>
          <a:r>
            <a:rPr lang="pt-BR" sz="1600" dirty="0" smtClean="0"/>
            <a:t>4% conhecidos pela </a:t>
          </a:r>
        </a:p>
        <a:p>
          <a:r>
            <a:rPr lang="pt-BR" sz="1600" b="1" dirty="0" smtClean="0"/>
            <a:t>Alta Administração</a:t>
          </a:r>
          <a:endParaRPr lang="en-US" sz="1600" b="1" dirty="0"/>
        </a:p>
      </dgm:t>
    </dgm:pt>
    <dgm:pt modelId="{2FADCE81-1750-4145-A022-26DDE0B8A649}" type="parTrans" cxnId="{EA51C628-36B5-4C8D-8637-B58A1D9C261E}">
      <dgm:prSet/>
      <dgm:spPr/>
      <dgm:t>
        <a:bodyPr/>
        <a:lstStyle/>
        <a:p>
          <a:endParaRPr lang="en-US" sz="3600">
            <a:solidFill>
              <a:schemeClr val="tx1"/>
            </a:solidFill>
          </a:endParaRPr>
        </a:p>
      </dgm:t>
    </dgm:pt>
    <dgm:pt modelId="{236E1F40-9107-4036-8629-59B5BDE938B8}" type="sibTrans" cxnId="{EA51C628-36B5-4C8D-8637-B58A1D9C261E}">
      <dgm:prSet/>
      <dgm:spPr/>
      <dgm:t>
        <a:bodyPr/>
        <a:lstStyle/>
        <a:p>
          <a:endParaRPr lang="en-US" sz="3600">
            <a:solidFill>
              <a:schemeClr val="tx1"/>
            </a:solidFill>
          </a:endParaRPr>
        </a:p>
      </dgm:t>
    </dgm:pt>
    <dgm:pt modelId="{C114AEF9-6DAA-4DCF-9E1D-E5F51734920F}" type="pres">
      <dgm:prSet presAssocID="{4206D817-D453-4FFD-8543-7F802F840959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6087F88-06E0-412C-9DA4-87A5F93D18DE}" type="pres">
      <dgm:prSet presAssocID="{4206D817-D453-4FFD-8543-7F802F840959}" presName="comp1" presStyleCnt="0"/>
      <dgm:spPr/>
      <dgm:t>
        <a:bodyPr/>
        <a:lstStyle/>
        <a:p>
          <a:endParaRPr lang="pt-BR"/>
        </a:p>
      </dgm:t>
    </dgm:pt>
    <dgm:pt modelId="{1CF4DCE3-D437-4280-A890-306A2CAD6AA7}" type="pres">
      <dgm:prSet presAssocID="{4206D817-D453-4FFD-8543-7F802F840959}" presName="circle1" presStyleLbl="node1" presStyleIdx="0" presStyleCnt="4" custScaleX="130986" custLinFactNeighborX="0"/>
      <dgm:spPr/>
      <dgm:t>
        <a:bodyPr/>
        <a:lstStyle/>
        <a:p>
          <a:endParaRPr lang="en-US"/>
        </a:p>
      </dgm:t>
    </dgm:pt>
    <dgm:pt modelId="{DF743422-4FAE-48D5-B2BA-D99D544B6BC1}" type="pres">
      <dgm:prSet presAssocID="{4206D817-D453-4FFD-8543-7F802F840959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F6119F-6817-439F-9A33-DE3E3A8BDDB8}" type="pres">
      <dgm:prSet presAssocID="{4206D817-D453-4FFD-8543-7F802F840959}" presName="comp2" presStyleCnt="0"/>
      <dgm:spPr/>
      <dgm:t>
        <a:bodyPr/>
        <a:lstStyle/>
        <a:p>
          <a:endParaRPr lang="pt-BR"/>
        </a:p>
      </dgm:t>
    </dgm:pt>
    <dgm:pt modelId="{14DF60B7-C6AA-4D53-9EC1-82D7AA7B4B23}" type="pres">
      <dgm:prSet presAssocID="{4206D817-D453-4FFD-8543-7F802F840959}" presName="circle2" presStyleLbl="node1" presStyleIdx="1" presStyleCnt="4" custScaleX="128521" custScaleY="84051" custLinFactNeighborY="7113"/>
      <dgm:spPr/>
      <dgm:t>
        <a:bodyPr/>
        <a:lstStyle/>
        <a:p>
          <a:endParaRPr lang="en-US"/>
        </a:p>
      </dgm:t>
    </dgm:pt>
    <dgm:pt modelId="{6FB1433E-7056-4E51-BBF8-B7A32AF26CE6}" type="pres">
      <dgm:prSet presAssocID="{4206D817-D453-4FFD-8543-7F802F840959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BF2EF2-273C-44E7-9158-6B5F1C618C98}" type="pres">
      <dgm:prSet presAssocID="{4206D817-D453-4FFD-8543-7F802F840959}" presName="comp3" presStyleCnt="0"/>
      <dgm:spPr/>
      <dgm:t>
        <a:bodyPr/>
        <a:lstStyle/>
        <a:p>
          <a:endParaRPr lang="pt-BR"/>
        </a:p>
      </dgm:t>
    </dgm:pt>
    <dgm:pt modelId="{AE91FE19-EA15-41D4-A3AC-1ED6F34AA40A}" type="pres">
      <dgm:prSet presAssocID="{4206D817-D453-4FFD-8543-7F802F840959}" presName="circle3" presStyleLbl="node1" presStyleIdx="2" presStyleCnt="4" custScaleX="115024" custScaleY="78160" custLinFactNeighborY="9771"/>
      <dgm:spPr/>
      <dgm:t>
        <a:bodyPr/>
        <a:lstStyle/>
        <a:p>
          <a:endParaRPr lang="en-US"/>
        </a:p>
      </dgm:t>
    </dgm:pt>
    <dgm:pt modelId="{61573C2F-C082-49B1-AE31-89FD7176DDF7}" type="pres">
      <dgm:prSet presAssocID="{4206D817-D453-4FFD-8543-7F802F840959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90387A-554E-4E46-86DC-E5A5320F4DA8}" type="pres">
      <dgm:prSet presAssocID="{4206D817-D453-4FFD-8543-7F802F840959}" presName="comp4" presStyleCnt="0"/>
      <dgm:spPr/>
      <dgm:t>
        <a:bodyPr/>
        <a:lstStyle/>
        <a:p>
          <a:endParaRPr lang="pt-BR"/>
        </a:p>
      </dgm:t>
    </dgm:pt>
    <dgm:pt modelId="{143DD521-F599-48D0-87B2-1DF4FC5246FE}" type="pres">
      <dgm:prSet presAssocID="{4206D817-D453-4FFD-8543-7F802F840959}" presName="circle4" presStyleLbl="node1" presStyleIdx="3" presStyleCnt="4" custScaleY="66378" custLinFactNeighborY="18967"/>
      <dgm:spPr/>
      <dgm:t>
        <a:bodyPr/>
        <a:lstStyle/>
        <a:p>
          <a:endParaRPr lang="en-US"/>
        </a:p>
      </dgm:t>
    </dgm:pt>
    <dgm:pt modelId="{97381DDF-0D58-4A17-AB34-6034B67EE0D3}" type="pres">
      <dgm:prSet presAssocID="{4206D817-D453-4FFD-8543-7F802F840959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BD6D173-3D6A-4AC1-9A96-556331C3CC80}" type="presOf" srcId="{AA555E72-F638-4FD5-B72E-E47E5E5CA98F}" destId="{97381DDF-0D58-4A17-AB34-6034B67EE0D3}" srcOrd="1" destOrd="0" presId="urn:microsoft.com/office/officeart/2005/8/layout/venn2"/>
    <dgm:cxn modelId="{D97104B3-C6FC-42E2-B295-9CD2D00D5151}" type="presOf" srcId="{5FD682DC-DB5A-425E-8D01-B6D655A805D4}" destId="{1CF4DCE3-D437-4280-A890-306A2CAD6AA7}" srcOrd="0" destOrd="0" presId="urn:microsoft.com/office/officeart/2005/8/layout/venn2"/>
    <dgm:cxn modelId="{F8DFBEE7-2039-43CE-892E-9225E9DED8E5}" type="presOf" srcId="{3A426991-BA53-4D9E-B71E-BE5DA7876A28}" destId="{14DF60B7-C6AA-4D53-9EC1-82D7AA7B4B23}" srcOrd="0" destOrd="0" presId="urn:microsoft.com/office/officeart/2005/8/layout/venn2"/>
    <dgm:cxn modelId="{6EF7656B-1301-4F03-9B5E-26FC2DD942BE}" type="presOf" srcId="{C70DFAE5-099E-443D-8754-9BF6006C7B82}" destId="{61573C2F-C082-49B1-AE31-89FD7176DDF7}" srcOrd="1" destOrd="0" presId="urn:microsoft.com/office/officeart/2005/8/layout/venn2"/>
    <dgm:cxn modelId="{ED676FAD-60DA-4CF0-8418-90858794D864}" type="presOf" srcId="{5FD682DC-DB5A-425E-8D01-B6D655A805D4}" destId="{DF743422-4FAE-48D5-B2BA-D99D544B6BC1}" srcOrd="1" destOrd="0" presId="urn:microsoft.com/office/officeart/2005/8/layout/venn2"/>
    <dgm:cxn modelId="{EA00F590-33D9-47B3-9C78-8F61D5221B52}" srcId="{4206D817-D453-4FFD-8543-7F802F840959}" destId="{3A426991-BA53-4D9E-B71E-BE5DA7876A28}" srcOrd="1" destOrd="0" parTransId="{6CFFFAF7-4484-44A3-85DB-426706B94EE9}" sibTransId="{9ECED02B-8D9C-4C21-9CAF-31B0C8F3F6DD}"/>
    <dgm:cxn modelId="{B08B57BB-ACF1-4181-A890-F154DB5CB17A}" type="presOf" srcId="{AA555E72-F638-4FD5-B72E-E47E5E5CA98F}" destId="{143DD521-F599-48D0-87B2-1DF4FC5246FE}" srcOrd="0" destOrd="0" presId="urn:microsoft.com/office/officeart/2005/8/layout/venn2"/>
    <dgm:cxn modelId="{EF987B71-4632-4F8C-BE61-EFCA920AF0F3}" srcId="{4206D817-D453-4FFD-8543-7F802F840959}" destId="{C70DFAE5-099E-443D-8754-9BF6006C7B82}" srcOrd="2" destOrd="0" parTransId="{521B63ED-B304-4470-A65C-4B78FCE8DFE4}" sibTransId="{5B367396-F33F-4286-A5A0-D336F7C8256F}"/>
    <dgm:cxn modelId="{8B032E91-9926-4D57-B815-4A9396B2C730}" type="presOf" srcId="{3A426991-BA53-4D9E-B71E-BE5DA7876A28}" destId="{6FB1433E-7056-4E51-BBF8-B7A32AF26CE6}" srcOrd="1" destOrd="0" presId="urn:microsoft.com/office/officeart/2005/8/layout/venn2"/>
    <dgm:cxn modelId="{97B04011-E57E-4F4B-96AB-400AF612BDCD}" srcId="{4206D817-D453-4FFD-8543-7F802F840959}" destId="{5FD682DC-DB5A-425E-8D01-B6D655A805D4}" srcOrd="0" destOrd="0" parTransId="{E931E73E-C916-45ED-975D-A1E42A9A4DB4}" sibTransId="{FE31E0DA-343C-4B99-82AC-674C5AF09B8C}"/>
    <dgm:cxn modelId="{EA51C628-36B5-4C8D-8637-B58A1D9C261E}" srcId="{4206D817-D453-4FFD-8543-7F802F840959}" destId="{AA555E72-F638-4FD5-B72E-E47E5E5CA98F}" srcOrd="3" destOrd="0" parTransId="{2FADCE81-1750-4145-A022-26DDE0B8A649}" sibTransId="{236E1F40-9107-4036-8629-59B5BDE938B8}"/>
    <dgm:cxn modelId="{3C9C2FC9-64F9-487F-BD2D-E12D2ED3B522}" type="presOf" srcId="{C70DFAE5-099E-443D-8754-9BF6006C7B82}" destId="{AE91FE19-EA15-41D4-A3AC-1ED6F34AA40A}" srcOrd="0" destOrd="0" presId="urn:microsoft.com/office/officeart/2005/8/layout/venn2"/>
    <dgm:cxn modelId="{4F76C0ED-0029-4BA1-B7C4-D1E142490195}" type="presOf" srcId="{4206D817-D453-4FFD-8543-7F802F840959}" destId="{C114AEF9-6DAA-4DCF-9E1D-E5F51734920F}" srcOrd="0" destOrd="0" presId="urn:microsoft.com/office/officeart/2005/8/layout/venn2"/>
    <dgm:cxn modelId="{91862269-36F9-4C2D-A8EF-510D1859F7CE}" type="presParOf" srcId="{C114AEF9-6DAA-4DCF-9E1D-E5F51734920F}" destId="{76087F88-06E0-412C-9DA4-87A5F93D18DE}" srcOrd="0" destOrd="0" presId="urn:microsoft.com/office/officeart/2005/8/layout/venn2"/>
    <dgm:cxn modelId="{8505AF70-AFE3-4453-93F0-65EF2CFD95E8}" type="presParOf" srcId="{76087F88-06E0-412C-9DA4-87A5F93D18DE}" destId="{1CF4DCE3-D437-4280-A890-306A2CAD6AA7}" srcOrd="0" destOrd="0" presId="urn:microsoft.com/office/officeart/2005/8/layout/venn2"/>
    <dgm:cxn modelId="{4E22A103-CB31-4FBE-B7BD-C4B28A948ECE}" type="presParOf" srcId="{76087F88-06E0-412C-9DA4-87A5F93D18DE}" destId="{DF743422-4FAE-48D5-B2BA-D99D544B6BC1}" srcOrd="1" destOrd="0" presId="urn:microsoft.com/office/officeart/2005/8/layout/venn2"/>
    <dgm:cxn modelId="{8DE63826-F4C6-447F-8C18-083C306A0486}" type="presParOf" srcId="{C114AEF9-6DAA-4DCF-9E1D-E5F51734920F}" destId="{80F6119F-6817-439F-9A33-DE3E3A8BDDB8}" srcOrd="1" destOrd="0" presId="urn:microsoft.com/office/officeart/2005/8/layout/venn2"/>
    <dgm:cxn modelId="{D728AF06-8E4F-4F46-A70E-C31505AA6E60}" type="presParOf" srcId="{80F6119F-6817-439F-9A33-DE3E3A8BDDB8}" destId="{14DF60B7-C6AA-4D53-9EC1-82D7AA7B4B23}" srcOrd="0" destOrd="0" presId="urn:microsoft.com/office/officeart/2005/8/layout/venn2"/>
    <dgm:cxn modelId="{D8ADDA15-5631-4C5E-BA92-EBF5B98CA0CD}" type="presParOf" srcId="{80F6119F-6817-439F-9A33-DE3E3A8BDDB8}" destId="{6FB1433E-7056-4E51-BBF8-B7A32AF26CE6}" srcOrd="1" destOrd="0" presId="urn:microsoft.com/office/officeart/2005/8/layout/venn2"/>
    <dgm:cxn modelId="{859829EE-9AD9-4951-8E5E-2F1E0DB02C4B}" type="presParOf" srcId="{C114AEF9-6DAA-4DCF-9E1D-E5F51734920F}" destId="{93BF2EF2-273C-44E7-9158-6B5F1C618C98}" srcOrd="2" destOrd="0" presId="urn:microsoft.com/office/officeart/2005/8/layout/venn2"/>
    <dgm:cxn modelId="{37AB24F2-B13F-4264-ABB9-640B0A76A47D}" type="presParOf" srcId="{93BF2EF2-273C-44E7-9158-6B5F1C618C98}" destId="{AE91FE19-EA15-41D4-A3AC-1ED6F34AA40A}" srcOrd="0" destOrd="0" presId="urn:microsoft.com/office/officeart/2005/8/layout/venn2"/>
    <dgm:cxn modelId="{1570520B-7EBD-45C2-9962-54FD774AE4B1}" type="presParOf" srcId="{93BF2EF2-273C-44E7-9158-6B5F1C618C98}" destId="{61573C2F-C082-49B1-AE31-89FD7176DDF7}" srcOrd="1" destOrd="0" presId="urn:microsoft.com/office/officeart/2005/8/layout/venn2"/>
    <dgm:cxn modelId="{6FAF2F1D-9E23-4C11-92B2-1FCAE97480FE}" type="presParOf" srcId="{C114AEF9-6DAA-4DCF-9E1D-E5F51734920F}" destId="{1B90387A-554E-4E46-86DC-E5A5320F4DA8}" srcOrd="3" destOrd="0" presId="urn:microsoft.com/office/officeart/2005/8/layout/venn2"/>
    <dgm:cxn modelId="{6161AAC9-859C-455A-8A09-CBD93EAD1F19}" type="presParOf" srcId="{1B90387A-554E-4E46-86DC-E5A5320F4DA8}" destId="{143DD521-F599-48D0-87B2-1DF4FC5246FE}" srcOrd="0" destOrd="0" presId="urn:microsoft.com/office/officeart/2005/8/layout/venn2"/>
    <dgm:cxn modelId="{8B64F112-31CC-44F1-B610-6AE9EC4119CF}" type="presParOf" srcId="{1B90387A-554E-4E46-86DC-E5A5320F4DA8}" destId="{97381DDF-0D58-4A17-AB34-6034B67EE0D3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265657-F19C-442E-A0E6-8A3DF9008297}" type="doc">
      <dgm:prSet loTypeId="urn:microsoft.com/office/officeart/2005/8/layout/default#1" loCatId="list" qsTypeId="urn:microsoft.com/office/officeart/2005/8/quickstyle/simple1" qsCatId="simple" csTypeId="urn:microsoft.com/office/officeart/2005/8/colors/colorful5" csCatId="colorful" phldr="1"/>
      <dgm:spPr>
        <a:scene3d>
          <a:camera prst="orthographicFront"/>
          <a:lightRig rig="chilly" dir="t"/>
        </a:scene3d>
      </dgm:spPr>
      <dgm:t>
        <a:bodyPr/>
        <a:lstStyle/>
        <a:p>
          <a:endParaRPr lang="en-US"/>
        </a:p>
      </dgm:t>
    </dgm:pt>
    <dgm:pt modelId="{02FE4E88-3613-451C-975E-C2C18CA36033}">
      <dgm:prSet phldrT="[Texto]" custT="1"/>
      <dgm:spPr>
        <a:solidFill>
          <a:schemeClr val="accent6">
            <a:lumMod val="75000"/>
          </a:schemeClr>
        </a:solidFill>
        <a:sp3d prstMaterial="metal">
          <a:bevelT/>
          <a:bevelB/>
        </a:sp3d>
      </dgm:spPr>
      <dgm:t>
        <a:bodyPr/>
        <a:lstStyle/>
        <a:p>
          <a:r>
            <a:rPr lang="pt-B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rPr>
            <a:t>PDCA</a:t>
          </a:r>
          <a:r>
            <a:rPr 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rPr>
            <a:t> (MASP)</a:t>
          </a:r>
          <a:endParaRPr lang="pt-BR" sz="18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endParaRPr>
        </a:p>
        <a:p>
          <a:r>
            <a:rPr 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rPr>
            <a:t>5 PASSOS</a:t>
          </a:r>
        </a:p>
        <a:p>
          <a:r>
            <a:rPr 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rPr>
            <a:t>COM FOCO NO PLANO DE AÇÃO</a:t>
          </a:r>
          <a:endParaRPr lang="en-U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73F817-82A2-4170-A5C8-65B2440E59C7}" type="parTrans" cxnId="{665EDDB8-921A-4448-AB7A-2A84A7A4A6C9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5D9D8DD-6C17-432B-A74F-4BC5208B4E14}" type="sibTrans" cxnId="{665EDDB8-921A-4448-AB7A-2A84A7A4A6C9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0FB3BC-4121-4D93-B60C-5B3D7E249CD6}">
      <dgm:prSet phldrT="[Texto]" custT="1"/>
      <dgm:spPr>
        <a:solidFill>
          <a:srgbClr val="CC0000"/>
        </a:solidFill>
        <a:sp3d prstMaterial="metal">
          <a:bevelT/>
          <a:bevelB/>
        </a:sp3d>
      </dgm:spPr>
      <dgm:t>
        <a:bodyPr/>
        <a:lstStyle/>
        <a:p>
          <a:r>
            <a:rPr lang="pt-BR" sz="18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rPr>
            <a:t>PDCA</a:t>
          </a:r>
          <a:r>
            <a:rPr lang="en-US" sz="18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rPr>
            <a:t> (MASP)</a:t>
          </a:r>
          <a:endParaRPr lang="pt-BR" sz="1800" b="1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endParaRPr>
        </a:p>
        <a:p>
          <a:r>
            <a:rPr lang="en-US" sz="18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rPr>
            <a:t>8 PASSOS</a:t>
          </a:r>
        </a:p>
        <a:p>
          <a:r>
            <a:rPr lang="en-US" sz="18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rPr>
            <a:t>COM FOCO</a:t>
          </a:r>
          <a:r>
            <a:rPr lang="pt-BR" sz="18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rPr>
            <a:t> </a:t>
          </a:r>
        </a:p>
        <a:p>
          <a:r>
            <a:rPr lang="pt-BR" sz="18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rPr>
            <a:t>BALANCEADO</a:t>
          </a:r>
          <a:endParaRPr lang="en-U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F27747B-39F8-4E5F-AF14-79E9E0E9CBDB}" type="parTrans" cxnId="{483EFC47-50F3-4474-8175-5085B5771CC2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3679AAF-E53F-4BD2-A3D2-405306717ED0}" type="sibTrans" cxnId="{483EFC47-50F3-4474-8175-5085B5771CC2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D6DD81-5873-4B8D-B3AE-FD26CAB6C5BD}">
      <dgm:prSet phldrT="[Texto]" custT="1"/>
      <dgm:spPr>
        <a:sp3d prstMaterial="metal">
          <a:bevelT/>
          <a:bevelB/>
        </a:sp3d>
      </dgm:spPr>
      <dgm:t>
        <a:bodyPr/>
        <a:lstStyle/>
        <a:p>
          <a:r>
            <a:rPr lang="en-US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rPr>
            <a:t>PDCA (MASP)</a:t>
          </a:r>
        </a:p>
        <a:p>
          <a:r>
            <a:rPr lang="pt-BR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rPr>
            <a:t>VER E AGIR</a:t>
          </a:r>
          <a:endParaRPr lang="en-US" sz="1800" b="1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endParaRPr>
        </a:p>
        <a:p>
          <a:r>
            <a:rPr lang="en-US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rPr>
            <a:t>4 PASSOS</a:t>
          </a:r>
          <a:endParaRPr lang="en-US" sz="18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5A5AC6-1C78-4E6F-AA47-46D47AE8EC8E}" type="parTrans" cxnId="{461FC1AA-1838-4B8C-8821-A89CC635F541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5C1688-1F93-4648-A483-EE60E423EC84}" type="sibTrans" cxnId="{461FC1AA-1838-4B8C-8821-A89CC635F541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EE9F14-0C49-4A2D-8E7A-8D2EE465FEC7}">
      <dgm:prSet phldrT="[Texto]" custT="1"/>
      <dgm:spPr>
        <a:sp3d prstMaterial="metal">
          <a:bevelT/>
          <a:bevelB/>
        </a:sp3d>
      </dgm:spPr>
      <dgm:t>
        <a:bodyPr/>
        <a:lstStyle/>
        <a:p>
          <a:r>
            <a:rPr lang="pt-B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rPr>
            <a:t>PDCA</a:t>
          </a:r>
          <a:r>
            <a:rPr 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rPr>
            <a:t> (MASP)</a:t>
          </a:r>
        </a:p>
        <a:p>
          <a:r>
            <a:rPr 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rPr>
            <a:t>5 PASSOS</a:t>
          </a:r>
          <a:endParaRPr lang="pt-BR" sz="18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endParaRPr>
        </a:p>
        <a:p>
          <a:r>
            <a:rPr lang="pt-B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rPr>
            <a:t>COM FOCO NA</a:t>
          </a:r>
        </a:p>
        <a:p>
          <a:r>
            <a:rPr lang="pt-B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rPr>
            <a:t>PESQUISA DAS CAUSAS</a:t>
          </a:r>
          <a:endParaRPr lang="en-U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91C0B9-94CC-4C1B-A9BB-1293C47332AC}" type="parTrans" cxnId="{1F3BDE05-88DF-43AB-8378-D5A44143A76D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DBA2EEB-E275-4BF7-933E-74EC58233A0F}" type="sibTrans" cxnId="{1F3BDE05-88DF-43AB-8378-D5A44143A76D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85C8976-F2DE-4892-91AE-DA58E9F45497}" type="pres">
      <dgm:prSet presAssocID="{E1265657-F19C-442E-A0E6-8A3DF900829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B6AB1E-95B4-4C7E-97E9-5F671BC1C006}" type="pres">
      <dgm:prSet presAssocID="{02FE4E88-3613-451C-975E-C2C18CA36033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7004C3-E30A-4517-AC3C-EF10B1873A84}" type="pres">
      <dgm:prSet presAssocID="{75D9D8DD-6C17-432B-A74F-4BC5208B4E14}" presName="sibTrans" presStyleCnt="0"/>
      <dgm:spPr>
        <a:sp3d prstMaterial="metal">
          <a:bevelT/>
          <a:bevelB/>
        </a:sp3d>
      </dgm:spPr>
    </dgm:pt>
    <dgm:pt modelId="{F5BE5F00-B7AF-41A9-8F78-222322952355}" type="pres">
      <dgm:prSet presAssocID="{620FB3BC-4121-4D93-B60C-5B3D7E249CD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647824-8919-4DC1-BBF9-B51EC66C263B}" type="pres">
      <dgm:prSet presAssocID="{E3679AAF-E53F-4BD2-A3D2-405306717ED0}" presName="sibTrans" presStyleCnt="0"/>
      <dgm:spPr>
        <a:sp3d prstMaterial="metal">
          <a:bevelT/>
          <a:bevelB/>
        </a:sp3d>
      </dgm:spPr>
    </dgm:pt>
    <dgm:pt modelId="{50A2F491-630E-416B-AE47-7460033B4A87}" type="pres">
      <dgm:prSet presAssocID="{A4D6DD81-5873-4B8D-B3AE-FD26CAB6C5B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29A16F-FE56-4C86-A71B-E9B7865C4CB4}" type="pres">
      <dgm:prSet presAssocID="{135C1688-1F93-4648-A483-EE60E423EC84}" presName="sibTrans" presStyleCnt="0"/>
      <dgm:spPr>
        <a:sp3d prstMaterial="metal">
          <a:bevelT/>
          <a:bevelB/>
        </a:sp3d>
      </dgm:spPr>
    </dgm:pt>
    <dgm:pt modelId="{6910FF04-39D1-4253-8018-D36B28F900AB}" type="pres">
      <dgm:prSet presAssocID="{AAEE9F14-0C49-4A2D-8E7A-8D2EE465FEC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83EFC47-50F3-4474-8175-5085B5771CC2}" srcId="{E1265657-F19C-442E-A0E6-8A3DF9008297}" destId="{620FB3BC-4121-4D93-B60C-5B3D7E249CD6}" srcOrd="1" destOrd="0" parTransId="{CF27747B-39F8-4E5F-AF14-79E9E0E9CBDB}" sibTransId="{E3679AAF-E53F-4BD2-A3D2-405306717ED0}"/>
    <dgm:cxn modelId="{3A561A9E-70A2-4140-917F-88A63F989CDC}" type="presOf" srcId="{AAEE9F14-0C49-4A2D-8E7A-8D2EE465FEC7}" destId="{6910FF04-39D1-4253-8018-D36B28F900AB}" srcOrd="0" destOrd="0" presId="urn:microsoft.com/office/officeart/2005/8/layout/default#1"/>
    <dgm:cxn modelId="{1F3BDE05-88DF-43AB-8378-D5A44143A76D}" srcId="{E1265657-F19C-442E-A0E6-8A3DF9008297}" destId="{AAEE9F14-0C49-4A2D-8E7A-8D2EE465FEC7}" srcOrd="3" destOrd="0" parTransId="{6891C0B9-94CC-4C1B-A9BB-1293C47332AC}" sibTransId="{0DBA2EEB-E275-4BF7-933E-74EC58233A0F}"/>
    <dgm:cxn modelId="{DCB4469A-DD54-471A-9F8C-89E63AD3AB2A}" type="presOf" srcId="{620FB3BC-4121-4D93-B60C-5B3D7E249CD6}" destId="{F5BE5F00-B7AF-41A9-8F78-222322952355}" srcOrd="0" destOrd="0" presId="urn:microsoft.com/office/officeart/2005/8/layout/default#1"/>
    <dgm:cxn modelId="{7B7B002B-59D1-416A-8714-8A090BA6BC34}" type="presOf" srcId="{02FE4E88-3613-451C-975E-C2C18CA36033}" destId="{25B6AB1E-95B4-4C7E-97E9-5F671BC1C006}" srcOrd="0" destOrd="0" presId="urn:microsoft.com/office/officeart/2005/8/layout/default#1"/>
    <dgm:cxn modelId="{B45C7C27-A076-4964-B2DC-2E3550AC9B5A}" type="presOf" srcId="{A4D6DD81-5873-4B8D-B3AE-FD26CAB6C5BD}" destId="{50A2F491-630E-416B-AE47-7460033B4A87}" srcOrd="0" destOrd="0" presId="urn:microsoft.com/office/officeart/2005/8/layout/default#1"/>
    <dgm:cxn modelId="{4CE29C3E-BD75-4396-94F4-552453697675}" type="presOf" srcId="{E1265657-F19C-442E-A0E6-8A3DF9008297}" destId="{285C8976-F2DE-4892-91AE-DA58E9F45497}" srcOrd="0" destOrd="0" presId="urn:microsoft.com/office/officeart/2005/8/layout/default#1"/>
    <dgm:cxn modelId="{461FC1AA-1838-4B8C-8821-A89CC635F541}" srcId="{E1265657-F19C-442E-A0E6-8A3DF9008297}" destId="{A4D6DD81-5873-4B8D-B3AE-FD26CAB6C5BD}" srcOrd="2" destOrd="0" parTransId="{5E5A5AC6-1C78-4E6F-AA47-46D47AE8EC8E}" sibTransId="{135C1688-1F93-4648-A483-EE60E423EC84}"/>
    <dgm:cxn modelId="{665EDDB8-921A-4448-AB7A-2A84A7A4A6C9}" srcId="{E1265657-F19C-442E-A0E6-8A3DF9008297}" destId="{02FE4E88-3613-451C-975E-C2C18CA36033}" srcOrd="0" destOrd="0" parTransId="{D073F817-82A2-4170-A5C8-65B2440E59C7}" sibTransId="{75D9D8DD-6C17-432B-A74F-4BC5208B4E14}"/>
    <dgm:cxn modelId="{2B5CF91A-962F-4DCB-A1DB-28290A6AC2F3}" type="presParOf" srcId="{285C8976-F2DE-4892-91AE-DA58E9F45497}" destId="{25B6AB1E-95B4-4C7E-97E9-5F671BC1C006}" srcOrd="0" destOrd="0" presId="urn:microsoft.com/office/officeart/2005/8/layout/default#1"/>
    <dgm:cxn modelId="{518BD68C-D59E-4685-B1DF-FE54311C20A0}" type="presParOf" srcId="{285C8976-F2DE-4892-91AE-DA58E9F45497}" destId="{3F7004C3-E30A-4517-AC3C-EF10B1873A84}" srcOrd="1" destOrd="0" presId="urn:microsoft.com/office/officeart/2005/8/layout/default#1"/>
    <dgm:cxn modelId="{0741CE54-159F-4BD0-8C40-2BB5D0188EE5}" type="presParOf" srcId="{285C8976-F2DE-4892-91AE-DA58E9F45497}" destId="{F5BE5F00-B7AF-41A9-8F78-222322952355}" srcOrd="2" destOrd="0" presId="urn:microsoft.com/office/officeart/2005/8/layout/default#1"/>
    <dgm:cxn modelId="{F5FABA22-0D3B-41DA-BF6D-8A8E0162F9A8}" type="presParOf" srcId="{285C8976-F2DE-4892-91AE-DA58E9F45497}" destId="{35647824-8919-4DC1-BBF9-B51EC66C263B}" srcOrd="3" destOrd="0" presId="urn:microsoft.com/office/officeart/2005/8/layout/default#1"/>
    <dgm:cxn modelId="{2275CFAB-D2EC-44AA-BA3C-3A8F7EEBB356}" type="presParOf" srcId="{285C8976-F2DE-4892-91AE-DA58E9F45497}" destId="{50A2F491-630E-416B-AE47-7460033B4A87}" srcOrd="4" destOrd="0" presId="urn:microsoft.com/office/officeart/2005/8/layout/default#1"/>
    <dgm:cxn modelId="{5EB11BDA-D4E8-4170-87D1-5CE1D9E1B27E}" type="presParOf" srcId="{285C8976-F2DE-4892-91AE-DA58E9F45497}" destId="{3829A16F-FE56-4C86-A71B-E9B7865C4CB4}" srcOrd="5" destOrd="0" presId="urn:microsoft.com/office/officeart/2005/8/layout/default#1"/>
    <dgm:cxn modelId="{183C527F-6957-425B-87BF-C630EA6EE0D7}" type="presParOf" srcId="{285C8976-F2DE-4892-91AE-DA58E9F45497}" destId="{6910FF04-39D1-4253-8018-D36B28F900AB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F4DCE3-D437-4280-A890-306A2CAD6AA7}">
      <dsp:nvSpPr>
        <dsp:cNvPr id="0" name=""/>
        <dsp:cNvSpPr/>
      </dsp:nvSpPr>
      <dsp:spPr>
        <a:xfrm>
          <a:off x="769958" y="0"/>
          <a:ext cx="7604083" cy="580526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100%  conhecidos pelas pessoas que estão na </a:t>
          </a:r>
          <a:r>
            <a:rPr lang="pt-BR" sz="2000" b="1" kern="1200" dirty="0" smtClean="0"/>
            <a:t>Operação</a:t>
          </a:r>
          <a:endParaRPr lang="en-US" sz="1600" b="1" kern="1200" dirty="0"/>
        </a:p>
      </dsp:txBody>
      <dsp:txXfrm>
        <a:off x="3508949" y="290263"/>
        <a:ext cx="2126101" cy="870789"/>
      </dsp:txXfrm>
    </dsp:sp>
    <dsp:sp modelId="{14DF60B7-C6AA-4D53-9EC1-82D7AA7B4B23}">
      <dsp:nvSpPr>
        <dsp:cNvPr id="0" name=""/>
        <dsp:cNvSpPr/>
      </dsp:nvSpPr>
      <dsp:spPr>
        <a:xfrm>
          <a:off x="1587606" y="1861748"/>
          <a:ext cx="5968786" cy="3903505"/>
        </a:xfrm>
        <a:prstGeom prst="ellipse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smtClean="0"/>
            <a:t>74% conhecido </a:t>
          </a:r>
          <a:r>
            <a:rPr lang="pt-BR" sz="1600" b="0" kern="1200" smtClean="0"/>
            <a:t>pelos </a:t>
          </a:r>
          <a:r>
            <a:rPr lang="pt-BR" sz="1800" b="1" kern="1200" smtClean="0"/>
            <a:t>Supervisores</a:t>
          </a:r>
          <a:endParaRPr lang="en-US" sz="1600" b="1" kern="1200" dirty="0"/>
        </a:p>
      </dsp:txBody>
      <dsp:txXfrm>
        <a:off x="3528954" y="2095958"/>
        <a:ext cx="2086090" cy="702631"/>
      </dsp:txXfrm>
    </dsp:sp>
    <dsp:sp modelId="{AE91FE19-EA15-41D4-A3AC-1ED6F34AA40A}">
      <dsp:nvSpPr>
        <dsp:cNvPr id="0" name=""/>
        <dsp:cNvSpPr/>
      </dsp:nvSpPr>
      <dsp:spPr>
        <a:xfrm>
          <a:off x="2568765" y="3042805"/>
          <a:ext cx="4006468" cy="2722436"/>
        </a:xfrm>
        <a:prstGeom prst="ellipse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kern="120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kern="120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smtClean="0"/>
            <a:t>9% conhecido pelos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smtClean="0"/>
            <a:t>Gerentes</a:t>
          </a:r>
          <a:endParaRPr lang="en-US" sz="1800" b="1" kern="1200" dirty="0"/>
        </a:p>
      </dsp:txBody>
      <dsp:txXfrm>
        <a:off x="3638492" y="3246988"/>
        <a:ext cx="1867014" cy="612548"/>
      </dsp:txXfrm>
    </dsp:sp>
    <dsp:sp modelId="{143DD521-F599-48D0-87B2-1DF4FC5246FE}">
      <dsp:nvSpPr>
        <dsp:cNvPr id="0" name=""/>
        <dsp:cNvSpPr/>
      </dsp:nvSpPr>
      <dsp:spPr>
        <a:xfrm>
          <a:off x="3410947" y="4263896"/>
          <a:ext cx="2322105" cy="1541367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4% conhecidos pela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/>
            <a:t>Alta Administração</a:t>
          </a:r>
          <a:endParaRPr lang="en-US" sz="1600" b="1" kern="1200" dirty="0"/>
        </a:p>
      </dsp:txBody>
      <dsp:txXfrm>
        <a:off x="3751011" y="4649238"/>
        <a:ext cx="1641976" cy="7706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B6AB1E-95B4-4C7E-97E9-5F671BC1C006}">
      <dsp:nvSpPr>
        <dsp:cNvPr id="0" name=""/>
        <dsp:cNvSpPr/>
      </dsp:nvSpPr>
      <dsp:spPr>
        <a:xfrm>
          <a:off x="744" y="145603"/>
          <a:ext cx="2902148" cy="1741289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metal">
          <a:bevelT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rPr>
            <a:t>PDCA</a:t>
          </a:r>
          <a:r>
            <a:rPr lang="en-US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rPr>
            <a:t> (MASP)</a:t>
          </a:r>
          <a:endParaRPr lang="pt-BR" sz="18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rPr>
            <a:t>5 PASSOS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rPr>
            <a:t>COM FOCO NO PLANO DE AÇÃO</a:t>
          </a:r>
          <a:endParaRPr lang="en-U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44" y="145603"/>
        <a:ext cx="2902148" cy="1741289"/>
      </dsp:txXfrm>
    </dsp:sp>
    <dsp:sp modelId="{F5BE5F00-B7AF-41A9-8F78-222322952355}">
      <dsp:nvSpPr>
        <dsp:cNvPr id="0" name=""/>
        <dsp:cNvSpPr/>
      </dsp:nvSpPr>
      <dsp:spPr>
        <a:xfrm>
          <a:off x="3193107" y="145603"/>
          <a:ext cx="2902148" cy="1741289"/>
        </a:xfrm>
        <a:prstGeom prst="rect">
          <a:avLst/>
        </a:prstGeom>
        <a:solidFill>
          <a:srgbClr val="CC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metal">
          <a:bevelT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rPr>
            <a:t>PDCA</a:t>
          </a:r>
          <a:r>
            <a:rPr lang="en-US" sz="18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rPr>
            <a:t> (MASP)</a:t>
          </a:r>
          <a:endParaRPr lang="pt-BR" sz="1800" b="1" kern="120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rPr>
            <a:t>8 PASSOS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rPr>
            <a:t>COM FOCO</a:t>
          </a:r>
          <a:r>
            <a:rPr lang="pt-BR" sz="18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rPr>
            <a:t>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rPr>
            <a:t>BALANCEADO</a:t>
          </a:r>
          <a:endParaRPr lang="en-U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93107" y="145603"/>
        <a:ext cx="2902148" cy="1741289"/>
      </dsp:txXfrm>
    </dsp:sp>
    <dsp:sp modelId="{50A2F491-630E-416B-AE47-7460033B4A87}">
      <dsp:nvSpPr>
        <dsp:cNvPr id="0" name=""/>
        <dsp:cNvSpPr/>
      </dsp:nvSpPr>
      <dsp:spPr>
        <a:xfrm>
          <a:off x="744" y="2177107"/>
          <a:ext cx="2902148" cy="1741289"/>
        </a:xfrm>
        <a:prstGeom prst="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metal">
          <a:bevelT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rPr>
            <a:t>PDCA (MASP)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rPr>
            <a:t>VER E AGIR</a:t>
          </a:r>
          <a:endParaRPr lang="en-US" sz="1800" b="1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rPr>
            <a:t>4 PASSOS</a:t>
          </a:r>
          <a:endParaRPr lang="en-US" sz="18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44" y="2177107"/>
        <a:ext cx="2902148" cy="1741289"/>
      </dsp:txXfrm>
    </dsp:sp>
    <dsp:sp modelId="{6910FF04-39D1-4253-8018-D36B28F900AB}">
      <dsp:nvSpPr>
        <dsp:cNvPr id="0" name=""/>
        <dsp:cNvSpPr/>
      </dsp:nvSpPr>
      <dsp:spPr>
        <a:xfrm>
          <a:off x="3193107" y="2177107"/>
          <a:ext cx="2902148" cy="1741289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metal">
          <a:bevelT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rPr>
            <a:t>PDCA</a:t>
          </a:r>
          <a:r>
            <a:rPr lang="en-US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rPr>
            <a:t> (MASP)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rPr>
            <a:t>5 PASSOS</a:t>
          </a:r>
          <a:endParaRPr lang="pt-BR" sz="18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rPr>
            <a:t>COM FOCO NA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rPr>
            <a:t>PESQUISA DAS CAUSAS</a:t>
          </a:r>
          <a:endParaRPr lang="en-U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93107" y="2177107"/>
        <a:ext cx="2902148" cy="17412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EB67544-2287-49C1-92D4-BAD77D536010}" type="datetimeFigureOut">
              <a:rPr lang="pt-BR"/>
              <a:pPr>
                <a:defRPr/>
              </a:pPr>
              <a:t>01/08/2011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22774FD-CC92-4D07-BBFA-840FC050B12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541081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mtClean="0"/>
              <a:t>Filme Motivacional: Ó xente, pois não!</a:t>
            </a:r>
          </a:p>
        </p:txBody>
      </p:sp>
      <p:sp>
        <p:nvSpPr>
          <p:cNvPr id="1597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4CBAD51-DAB7-4204-A348-A754AE346FF1}" type="slidenum">
              <a:rPr lang="pt-BR" smtClean="0">
                <a:latin typeface="Arial" pitchFamily="34" charset="0"/>
              </a:rPr>
              <a:pPr/>
              <a:t>6</a:t>
            </a:fld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mtClean="0"/>
              <a:t>Filme Motivacional: Ó xente, pois não!</a:t>
            </a:r>
          </a:p>
        </p:txBody>
      </p:sp>
      <p:sp>
        <p:nvSpPr>
          <p:cNvPr id="1597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4CBAD51-DAB7-4204-A348-A754AE346FF1}" type="slidenum">
              <a:rPr lang="pt-BR" smtClean="0">
                <a:latin typeface="Arial" pitchFamily="34" charset="0"/>
              </a:rPr>
              <a:pPr/>
              <a:t>7</a:t>
            </a:fld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mtClean="0"/>
              <a:t>Filme Motivacional: Ó xente, pois não!</a:t>
            </a:r>
          </a:p>
        </p:txBody>
      </p:sp>
      <p:sp>
        <p:nvSpPr>
          <p:cNvPr id="1597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4CBAD51-DAB7-4204-A348-A754AE346FF1}" type="slidenum">
              <a:rPr lang="pt-BR" smtClean="0">
                <a:latin typeface="Arial" pitchFamily="34" charset="0"/>
              </a:rPr>
              <a:pPr/>
              <a:t>12</a:t>
            </a:fld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mtClean="0"/>
              <a:t>Filme Motivacional: Ó xente, pois não!</a:t>
            </a:r>
          </a:p>
        </p:txBody>
      </p:sp>
      <p:sp>
        <p:nvSpPr>
          <p:cNvPr id="1597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4CBAD51-DAB7-4204-A348-A754AE346FF1}" type="slidenum">
              <a:rPr lang="pt-BR" smtClean="0">
                <a:latin typeface="Arial" pitchFamily="34" charset="0"/>
              </a:rPr>
              <a:pPr/>
              <a:t>13</a:t>
            </a:fld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7101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083855-BD57-4BC9-90E0-08EAADFA1E77}" type="slidenum">
              <a:rPr lang="pt-BR" smtClean="0">
                <a:latin typeface="Arial" pitchFamily="34" charset="0"/>
              </a:rPr>
              <a:pPr/>
              <a:t>72</a:t>
            </a:fld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203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7203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75B0EAF-DE9E-4D56-96F8-DE0EAB5451C4}" type="slidenum">
              <a:rPr lang="pt-BR" smtClean="0">
                <a:latin typeface="Arial" pitchFamily="34" charset="0"/>
              </a:rPr>
              <a:pPr/>
              <a:t>98</a:t>
            </a:fld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B93C6-3736-4630-B727-1F01AC0B7158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42FF1-8DA7-4648-8ECF-57B2A357D519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89F0F-C9EF-419A-A393-CF396FB974A9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bg>
      <p:bgPr>
        <a:blipFill dpi="0" rotWithShape="1">
          <a:blip r:embed="rId2" cstate="print">
            <a:lum bright="50000" contrast="-59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 userDrawn="1"/>
        </p:nvSpPr>
        <p:spPr>
          <a:xfrm rot="16200000">
            <a:off x="-459427" y="4935493"/>
            <a:ext cx="12206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smtClean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USO INTERNO</a:t>
            </a:r>
          </a:p>
        </p:txBody>
      </p:sp>
      <p:pic>
        <p:nvPicPr>
          <p:cNvPr id="7" name="Imagem 6" descr="14 B 2 (transparente)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2411760" y="0"/>
            <a:ext cx="6071764" cy="2088232"/>
          </a:xfrm>
          <a:prstGeom prst="rect">
            <a:avLst/>
          </a:prstGeom>
        </p:spPr>
      </p:pic>
      <p:sp>
        <p:nvSpPr>
          <p:cNvPr id="17" name="Espaço Reservado para Texto 16"/>
          <p:cNvSpPr>
            <a:spLocks noGrp="1"/>
          </p:cNvSpPr>
          <p:nvPr>
            <p:ph type="body" sz="quarter" idx="10" hasCustomPrompt="1"/>
          </p:nvPr>
        </p:nvSpPr>
        <p:spPr>
          <a:xfrm>
            <a:off x="2123728" y="2780928"/>
            <a:ext cx="4896544" cy="647576"/>
          </a:xfrm>
          <a:prstGeom prst="rect">
            <a:avLst/>
          </a:prstGeom>
        </p:spPr>
        <p:txBody>
          <a:bodyPr/>
          <a:lstStyle>
            <a:lvl1pPr algn="ctr">
              <a:buNone/>
              <a:defRPr sz="3200" b="1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pt-BR" dirty="0" smtClean="0"/>
              <a:t>TÍTULO</a:t>
            </a:r>
          </a:p>
        </p:txBody>
      </p:sp>
      <p:sp>
        <p:nvSpPr>
          <p:cNvPr id="19" name="Espaço Reservado para Texto 18"/>
          <p:cNvSpPr>
            <a:spLocks noGrp="1"/>
          </p:cNvSpPr>
          <p:nvPr>
            <p:ph type="body" sz="quarter" idx="11" hasCustomPrompt="1"/>
          </p:nvPr>
        </p:nvSpPr>
        <p:spPr>
          <a:xfrm>
            <a:off x="2195736" y="3501008"/>
            <a:ext cx="4824535" cy="935657"/>
          </a:xfrm>
          <a:prstGeom prst="rect">
            <a:avLst/>
          </a:prstGeom>
        </p:spPr>
        <p:txBody>
          <a:bodyPr/>
          <a:lstStyle>
            <a:lvl1pPr algn="ctr">
              <a:buNone/>
              <a:defRPr sz="1800" baseline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pt-BR" dirty="0" smtClean="0"/>
              <a:t>DESCRIÇÃO OU INFORMAÇÕES ADICONAIS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859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abeçalho da Seçã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 userDrawn="1"/>
        </p:nvSpPr>
        <p:spPr>
          <a:xfrm rot="16200000">
            <a:off x="-459427" y="4935493"/>
            <a:ext cx="12206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smtClean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USO INTERNO</a:t>
            </a: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 hasCustomPrompt="1"/>
          </p:nvPr>
        </p:nvSpPr>
        <p:spPr>
          <a:xfrm>
            <a:off x="1043608" y="1700808"/>
            <a:ext cx="7200800" cy="4318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pt-BR" dirty="0" smtClean="0"/>
              <a:t>Clique para editar o nome</a:t>
            </a:r>
            <a:endParaRPr lang="pt-BR" dirty="0"/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3" hasCustomPrompt="1"/>
          </p:nvPr>
        </p:nvSpPr>
        <p:spPr>
          <a:xfrm>
            <a:off x="1979613" y="3141663"/>
            <a:ext cx="5472112" cy="4318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400" u="sng" baseline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pt-BR" dirty="0" smtClean="0"/>
              <a:t>Clique para editar o e-mail</a:t>
            </a:r>
            <a:endParaRPr lang="pt-BR" dirty="0"/>
          </a:p>
        </p:txBody>
      </p:sp>
      <p:sp>
        <p:nvSpPr>
          <p:cNvPr id="15" name="CaixaDeTexto 14"/>
          <p:cNvSpPr txBox="1"/>
          <p:nvPr userDrawn="1"/>
        </p:nvSpPr>
        <p:spPr>
          <a:xfrm>
            <a:off x="3491880" y="3615407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www.place.com.br</a:t>
            </a:r>
            <a:endParaRPr lang="pt-BR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Espaço Reservado para Texto 16"/>
          <p:cNvSpPr>
            <a:spLocks noGrp="1"/>
          </p:cNvSpPr>
          <p:nvPr>
            <p:ph type="body" sz="quarter" idx="14" hasCustomPrompt="1"/>
          </p:nvPr>
        </p:nvSpPr>
        <p:spPr>
          <a:xfrm>
            <a:off x="2195513" y="2205038"/>
            <a:ext cx="4897437" cy="360362"/>
          </a:xfrm>
          <a:prstGeom prst="rect">
            <a:avLst/>
          </a:prstGeom>
        </p:spPr>
        <p:txBody>
          <a:bodyPr/>
          <a:lstStyle>
            <a:lvl1pPr algn="ctr">
              <a:buNone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pt-BR" dirty="0" smtClean="0"/>
              <a:t>Clique para editar o telefone 1</a:t>
            </a:r>
            <a:endParaRPr lang="pt-BR" dirty="0"/>
          </a:p>
        </p:txBody>
      </p:sp>
      <p:sp>
        <p:nvSpPr>
          <p:cNvPr id="20" name="Espaço Reservado para Texto 19"/>
          <p:cNvSpPr>
            <a:spLocks noGrp="1"/>
          </p:cNvSpPr>
          <p:nvPr>
            <p:ph type="body" sz="quarter" idx="15" hasCustomPrompt="1"/>
          </p:nvPr>
        </p:nvSpPr>
        <p:spPr>
          <a:xfrm>
            <a:off x="2195513" y="2636838"/>
            <a:ext cx="4897437" cy="4318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pt-BR" dirty="0" smtClean="0"/>
              <a:t>Clique para editar o telefone 2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07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BAFAF-40D4-4F19-8DEB-CF0F9EA7C3D4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17FA8-04EC-4650-A703-8F5B66F40DE2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AD320-889D-4B9E-884F-165A34E4C247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B92B4-3E1B-44A2-8C47-1A63FAFE9880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479B9-A4E6-4455-8804-67C0CF02421B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19335-14F3-45B9-9E23-222B4878B013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0C847-064F-4982-A5A4-4E75A13FAB55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dirty="0" smtClean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D96B0-DE97-4E4D-8177-793DFE33DA58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205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F6885BE4-474B-4366-87AB-362A3460C80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oleObject" Target="../embeddings/oleObject2.bin"/><Relationship Id="rId7" Type="http://schemas.openxmlformats.org/officeDocument/2006/relationships/package" Target="../embeddings/Planilha_do_Microsoft_Excel2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1.emf"/><Relationship Id="rId4" Type="http://schemas.openxmlformats.org/officeDocument/2006/relationships/package" Target="../embeddings/Planilha_do_Microsoft_Excel1.xlsx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3" Type="http://schemas.openxmlformats.org/officeDocument/2006/relationships/image" Target="../media/image56.gif"/><Relationship Id="rId7" Type="http://schemas.openxmlformats.org/officeDocument/2006/relationships/image" Target="../media/image60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gif"/><Relationship Id="rId11" Type="http://schemas.openxmlformats.org/officeDocument/2006/relationships/image" Target="../media/image64.gif"/><Relationship Id="rId5" Type="http://schemas.openxmlformats.org/officeDocument/2006/relationships/image" Target="../media/image58.gif"/><Relationship Id="rId10" Type="http://schemas.openxmlformats.org/officeDocument/2006/relationships/image" Target="../media/image63.gif"/><Relationship Id="rId4" Type="http://schemas.openxmlformats.org/officeDocument/2006/relationships/image" Target="../media/image57.gif"/><Relationship Id="rId9" Type="http://schemas.openxmlformats.org/officeDocument/2006/relationships/image" Target="../media/image62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TicoTico.WMV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 err="1" smtClean="0"/>
              <a:t>e-DSA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MASP – Métodos de Análise e Solução de Problemas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52416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zza 5"/>
          <p:cNvSpPr/>
          <p:nvPr/>
        </p:nvSpPr>
        <p:spPr>
          <a:xfrm rot="5400000">
            <a:off x="4569440" y="1750669"/>
            <a:ext cx="2396221" cy="2466686"/>
          </a:xfrm>
          <a:prstGeom prst="pieWedge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7" name="Pizza 4"/>
          <p:cNvSpPr/>
          <p:nvPr/>
        </p:nvSpPr>
        <p:spPr>
          <a:xfrm>
            <a:off x="4534208" y="2487740"/>
            <a:ext cx="1744212" cy="169438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206248" tIns="206248" rIns="206248" bIns="206248" spcCol="1270" anchor="ctr"/>
          <a:lstStyle/>
          <a:p>
            <a:pPr algn="ctr" defTabSz="12890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pt-BR" sz="2900" dirty="0"/>
          </a:p>
        </p:txBody>
      </p:sp>
      <p:sp>
        <p:nvSpPr>
          <p:cNvPr id="9" name="Pizza 8"/>
          <p:cNvSpPr/>
          <p:nvPr/>
        </p:nvSpPr>
        <p:spPr>
          <a:xfrm rot="10800000">
            <a:off x="4534207" y="4247489"/>
            <a:ext cx="2466686" cy="2396221"/>
          </a:xfrm>
          <a:prstGeom prst="pieWedge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10" name="Pizza 4"/>
          <p:cNvSpPr/>
          <p:nvPr/>
        </p:nvSpPr>
        <p:spPr>
          <a:xfrm>
            <a:off x="4534207" y="4247489"/>
            <a:ext cx="1744208" cy="169438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206248" tIns="206248" rIns="206248" bIns="206248" spcCol="1270" anchor="ctr"/>
          <a:lstStyle/>
          <a:p>
            <a:pPr algn="ctr" defTabSz="12890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pt-BR" sz="2900" dirty="0"/>
          </a:p>
        </p:txBody>
      </p:sp>
      <p:sp>
        <p:nvSpPr>
          <p:cNvPr id="12" name="Pizza 11"/>
          <p:cNvSpPr/>
          <p:nvPr/>
        </p:nvSpPr>
        <p:spPr>
          <a:xfrm rot="16200000">
            <a:off x="2035464" y="4212257"/>
            <a:ext cx="2396221" cy="2466686"/>
          </a:xfrm>
          <a:prstGeom prst="pieWedge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13" name="Pizza 4"/>
          <p:cNvSpPr/>
          <p:nvPr/>
        </p:nvSpPr>
        <p:spPr>
          <a:xfrm>
            <a:off x="2722707" y="4247489"/>
            <a:ext cx="1744212" cy="169438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206248" tIns="206248" rIns="206248" bIns="206248" spcCol="1270" anchor="ctr"/>
          <a:lstStyle/>
          <a:p>
            <a:pPr algn="ctr" defTabSz="12890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pt-BR" sz="2900" dirty="0"/>
          </a:p>
        </p:txBody>
      </p:sp>
      <p:sp>
        <p:nvSpPr>
          <p:cNvPr id="15" name="Pizza 14"/>
          <p:cNvSpPr/>
          <p:nvPr/>
        </p:nvSpPr>
        <p:spPr>
          <a:xfrm>
            <a:off x="2000232" y="1785901"/>
            <a:ext cx="2466686" cy="2396221"/>
          </a:xfrm>
          <a:prstGeom prst="pieWedge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16" name="Pizza 4"/>
          <p:cNvSpPr/>
          <p:nvPr/>
        </p:nvSpPr>
        <p:spPr>
          <a:xfrm>
            <a:off x="2722710" y="2487736"/>
            <a:ext cx="1744208" cy="169438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206248" tIns="206248" rIns="206248" bIns="206248" spcCol="1270" anchor="ctr"/>
          <a:lstStyle/>
          <a:p>
            <a:pPr algn="ctr" defTabSz="12890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pt-BR" sz="2900" dirty="0">
              <a:solidFill>
                <a:schemeClr val="tx1"/>
              </a:solidFill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9144000" y="285776"/>
            <a:ext cx="731290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P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9144000" y="5820337"/>
            <a:ext cx="830677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D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-731290" y="5820337"/>
            <a:ext cx="731290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C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-806632" y="285728"/>
            <a:ext cx="806632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A</a:t>
            </a:r>
          </a:p>
        </p:txBody>
      </p:sp>
      <p:sp>
        <p:nvSpPr>
          <p:cNvPr id="124" name="CaixaDeTexto 123"/>
          <p:cNvSpPr txBox="1"/>
          <p:nvPr/>
        </p:nvSpPr>
        <p:spPr>
          <a:xfrm>
            <a:off x="4457700" y="2584450"/>
            <a:ext cx="2250168" cy="16004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latin typeface="+mn-lt"/>
              </a:rPr>
              <a:t>Descreva 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latin typeface="+mn-lt"/>
              </a:rPr>
              <a:t>Problema </a:t>
            </a:r>
            <a:r>
              <a:rPr lang="pt-BR" b="1" dirty="0">
                <a:solidFill>
                  <a:srgbClr val="FF0000"/>
                </a:solidFill>
                <a:latin typeface="+mn-lt"/>
              </a:rPr>
              <a:t>(</a:t>
            </a:r>
            <a:r>
              <a:rPr lang="pt-BR" b="1" i="1" dirty="0">
                <a:solidFill>
                  <a:srgbClr val="FF0000"/>
                </a:solidFill>
                <a:latin typeface="+mn-lt"/>
              </a:rPr>
              <a:t>tome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i="1" dirty="0" smtClean="0">
                <a:solidFill>
                  <a:srgbClr val="FF0000"/>
                </a:solidFill>
                <a:latin typeface="+mn-lt"/>
              </a:rPr>
              <a:t>ação </a:t>
            </a:r>
            <a:r>
              <a:rPr lang="pt-BR" b="1" i="1" dirty="0">
                <a:solidFill>
                  <a:srgbClr val="FF0000"/>
                </a:solidFill>
                <a:latin typeface="+mn-lt"/>
              </a:rPr>
              <a:t>imediata, se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i="1" dirty="0">
                <a:solidFill>
                  <a:srgbClr val="FF0000"/>
                </a:solidFill>
                <a:latin typeface="+mn-lt"/>
              </a:rPr>
              <a:t>p</a:t>
            </a:r>
            <a:r>
              <a:rPr lang="pt-BR" b="1" i="1" dirty="0" smtClean="0">
                <a:solidFill>
                  <a:srgbClr val="FF0000"/>
                </a:solidFill>
                <a:latin typeface="+mn-lt"/>
              </a:rPr>
              <a:t>ossível</a:t>
            </a:r>
            <a:r>
              <a:rPr lang="pt-BR" b="1" dirty="0">
                <a:solidFill>
                  <a:srgbClr val="FF0000"/>
                </a:solidFill>
                <a:latin typeface="+mn-lt"/>
              </a:rPr>
              <a:t>)</a:t>
            </a:r>
            <a:r>
              <a:rPr lang="pt-BR" sz="2000" b="1" dirty="0">
                <a:latin typeface="+mn-lt"/>
              </a:rPr>
              <a:t> e levante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latin typeface="+mn-lt"/>
              </a:rPr>
              <a:t>as </a:t>
            </a:r>
            <a:r>
              <a:rPr lang="pt-BR" sz="2000" b="1" dirty="0" smtClean="0">
                <a:latin typeface="+mn-lt"/>
              </a:rPr>
              <a:t>prováveis </a:t>
            </a:r>
            <a:r>
              <a:rPr lang="pt-BR" sz="2000" b="1" dirty="0">
                <a:latin typeface="+mn-lt"/>
              </a:rPr>
              <a:t>causas</a:t>
            </a:r>
          </a:p>
        </p:txBody>
      </p:sp>
      <p:sp>
        <p:nvSpPr>
          <p:cNvPr id="148" name="Seta para baixo 147"/>
          <p:cNvSpPr/>
          <p:nvPr/>
        </p:nvSpPr>
        <p:spPr>
          <a:xfrm rot="18881053">
            <a:off x="6285185" y="1956864"/>
            <a:ext cx="500066" cy="1008828"/>
          </a:xfrm>
          <a:prstGeom prst="downArrow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49" name="Seta para baixo 148"/>
          <p:cNvSpPr/>
          <p:nvPr/>
        </p:nvSpPr>
        <p:spPr>
          <a:xfrm rot="2898103">
            <a:off x="6007924" y="5759942"/>
            <a:ext cx="500066" cy="1008828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39999">
                <a:schemeClr val="accent5">
                  <a:lumMod val="75000"/>
                </a:schemeClr>
              </a:gs>
              <a:gs pos="70000">
                <a:schemeClr val="accent5">
                  <a:lumMod val="60000"/>
                  <a:lumOff val="40000"/>
                </a:schemeClr>
              </a:gs>
              <a:gs pos="88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50" name="Seta para baixo 149"/>
          <p:cNvSpPr/>
          <p:nvPr/>
        </p:nvSpPr>
        <p:spPr>
          <a:xfrm rot="7789290">
            <a:off x="2345674" y="5624234"/>
            <a:ext cx="500066" cy="1008828"/>
          </a:xfrm>
          <a:prstGeom prst="downArrow">
            <a:avLst/>
          </a:prstGeom>
          <a:gradFill flip="none" rotWithShape="1">
            <a:gsLst>
              <a:gs pos="22000">
                <a:srgbClr val="00B050">
                  <a:alpha val="81000"/>
                </a:srgbClr>
              </a:gs>
              <a:gs pos="39999">
                <a:srgbClr val="00B050">
                  <a:alpha val="69000"/>
                </a:srgbClr>
              </a:gs>
              <a:gs pos="70000">
                <a:schemeClr val="accent3">
                  <a:lumMod val="60000"/>
                  <a:lumOff val="40000"/>
                </a:schemeClr>
              </a:gs>
              <a:gs pos="88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51" name="Seta para baixo 150"/>
          <p:cNvSpPr/>
          <p:nvPr/>
        </p:nvSpPr>
        <p:spPr>
          <a:xfrm rot="13924360">
            <a:off x="2658952" y="1574466"/>
            <a:ext cx="500066" cy="1008828"/>
          </a:xfrm>
          <a:prstGeom prst="downArrow">
            <a:avLst/>
          </a:prstGeom>
          <a:gradFill flip="none" rotWithShape="1">
            <a:gsLst>
              <a:gs pos="27000">
                <a:schemeClr val="accent6">
                  <a:lumMod val="50000"/>
                  <a:alpha val="83000"/>
                </a:schemeClr>
              </a:gs>
              <a:gs pos="39999">
                <a:schemeClr val="accent6">
                  <a:lumMod val="75000"/>
                  <a:alpha val="62000"/>
                </a:schemeClr>
              </a:gs>
              <a:gs pos="70000">
                <a:schemeClr val="accent6">
                  <a:lumMod val="60000"/>
                  <a:lumOff val="40000"/>
                </a:schemeClr>
              </a:gs>
              <a:gs pos="88000">
                <a:schemeClr val="accent6">
                  <a:lumMod val="60000"/>
                  <a:lumOff val="40000"/>
                </a:schemeClr>
              </a:gs>
              <a:gs pos="100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32" name="Retângulo 31"/>
          <p:cNvSpPr/>
          <p:nvPr/>
        </p:nvSpPr>
        <p:spPr>
          <a:xfrm>
            <a:off x="988857" y="71414"/>
            <a:ext cx="6982745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O MÉTODO DE SOLUÇÃO DE PROBLEMA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 É O CICLO PDCA</a:t>
            </a:r>
          </a:p>
        </p:txBody>
      </p:sp>
      <p:sp>
        <p:nvSpPr>
          <p:cNvPr id="5144" name="Retângulo 32"/>
          <p:cNvSpPr>
            <a:spLocks noChangeArrowheads="1"/>
          </p:cNvSpPr>
          <p:nvPr/>
        </p:nvSpPr>
        <p:spPr bwMode="auto">
          <a:xfrm>
            <a:off x="1924369" y="1214438"/>
            <a:ext cx="5055551" cy="44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Solução de problemas – 4 Passos</a:t>
            </a:r>
          </a:p>
        </p:txBody>
      </p:sp>
      <p:sp>
        <p:nvSpPr>
          <p:cNvPr id="39" name="CaixaDeTexto 38"/>
          <p:cNvSpPr txBox="1">
            <a:spLocks noChangeArrowheads="1"/>
          </p:cNvSpPr>
          <p:nvPr/>
        </p:nvSpPr>
        <p:spPr bwMode="auto">
          <a:xfrm>
            <a:off x="4473575" y="4386263"/>
            <a:ext cx="225266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b="1" dirty="0">
                <a:latin typeface="Calibri" pitchFamily="34" charset="0"/>
              </a:rPr>
              <a:t>Faça um plano para</a:t>
            </a:r>
          </a:p>
          <a:p>
            <a:r>
              <a:rPr lang="pt-BR" sz="2000" b="1" dirty="0">
                <a:latin typeface="Calibri" pitchFamily="34" charset="0"/>
              </a:rPr>
              <a:t>eliminar as causas</a:t>
            </a:r>
          </a:p>
          <a:p>
            <a:r>
              <a:rPr lang="pt-BR" sz="2000" b="1" dirty="0">
                <a:latin typeface="Calibri" pitchFamily="34" charset="0"/>
              </a:rPr>
              <a:t>mais relevantes</a:t>
            </a:r>
          </a:p>
        </p:txBody>
      </p:sp>
      <p:sp>
        <p:nvSpPr>
          <p:cNvPr id="40" name="CaixaDeTexto 39"/>
          <p:cNvSpPr txBox="1">
            <a:spLocks noChangeArrowheads="1"/>
          </p:cNvSpPr>
          <p:nvPr/>
        </p:nvSpPr>
        <p:spPr bwMode="auto">
          <a:xfrm>
            <a:off x="1973263" y="4357688"/>
            <a:ext cx="25352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2000" b="1" dirty="0">
                <a:latin typeface="Calibri" pitchFamily="34" charset="0"/>
              </a:rPr>
              <a:t>Acompanhe a Solução</a:t>
            </a:r>
          </a:p>
          <a:p>
            <a:pPr algn="r"/>
            <a:r>
              <a:rPr lang="pt-BR" sz="2000" b="1" dirty="0">
                <a:latin typeface="Calibri" pitchFamily="34" charset="0"/>
              </a:rPr>
              <a:t>do Problema</a:t>
            </a:r>
          </a:p>
        </p:txBody>
      </p:sp>
      <p:sp>
        <p:nvSpPr>
          <p:cNvPr id="41" name="CaixaDeTexto 40"/>
          <p:cNvSpPr txBox="1">
            <a:spLocks noChangeArrowheads="1"/>
          </p:cNvSpPr>
          <p:nvPr/>
        </p:nvSpPr>
        <p:spPr bwMode="auto">
          <a:xfrm>
            <a:off x="1895475" y="3354388"/>
            <a:ext cx="25828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2000" b="1" dirty="0">
                <a:latin typeface="Calibri" pitchFamily="34" charset="0"/>
              </a:rPr>
              <a:t>Verifique os </a:t>
            </a:r>
          </a:p>
          <a:p>
            <a:pPr algn="r"/>
            <a:r>
              <a:rPr lang="pt-BR" sz="2000" b="1" dirty="0">
                <a:latin typeface="Calibri" pitchFamily="34" charset="0"/>
              </a:rPr>
              <a:t>resultados alcançados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33 -0.1381 L -0.50851 0.204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00" y="17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82 0.02082 C -0.16441 0.03447 -0.27482 0.04835 -0.35139 0.02822 C -0.42778 0.0081 -0.47014 -0.0458 -0.51232 -0.0997 " pathEditMode="relative" rAng="0" ptsTypes="a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00" y="-4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53 0.08999 C 0.03715 -0.07078 0.09583 -0.23155 0.16562 -0.32431 C 0.23542 -0.4173 0.34288 -0.50451 0.3974 -0.46819 C 0.45191 -0.43141 0.47222 -0.26833 0.49271 -0.10455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00" y="-29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-0.04765 C 0.01806 0.02313 0.03559 0.09415 0.0592 0.15545 C 0.08316 0.21675 0.10469 0.26232 0.14358 0.32038 C 0.18247 0.37821 0.23646 0.4601 0.29271 0.50382 C 0.34844 0.54753 0.41893 0.59195 0.47986 0.582 C 0.54115 0.57205 0.62032 0.51261 0.6592 0.4446 C 0.69844 0.37682 0.7408 0.23456 0.71493 0.17441 C 0.68889 0.11427 0.54219 0.07934 0.50382 0.08351 C 0.46545 0.08767 0.47483 0.14365 0.48473 0.19986 " pathEditMode="relative" rAng="0" ptsTypes="aaaaaaaaA">
                                      <p:cBhvr>
                                        <p:cTn id="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00" y="3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6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0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39" grpId="0"/>
      <p:bldP spid="40" grpId="0"/>
      <p:bldP spid="41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571500"/>
            <a:ext cx="8451850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CaixaDeTexto 2"/>
          <p:cNvSpPr txBox="1">
            <a:spLocks noChangeArrowheads="1"/>
          </p:cNvSpPr>
          <p:nvPr/>
        </p:nvSpPr>
        <p:spPr bwMode="auto">
          <a:xfrm>
            <a:off x="2436813" y="201613"/>
            <a:ext cx="4706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FF0000"/>
                </a:solidFill>
              </a:rPr>
              <a:t>Tempo de carregamento de  Trem (horas)</a:t>
            </a:r>
          </a:p>
        </p:txBody>
      </p:sp>
      <p:sp>
        <p:nvSpPr>
          <p:cNvPr id="4" name="Seta para baixo 3"/>
          <p:cNvSpPr/>
          <p:nvPr/>
        </p:nvSpPr>
        <p:spPr>
          <a:xfrm>
            <a:off x="2714625" y="785813"/>
            <a:ext cx="285750" cy="1428750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7525" name="CaixaDeTexto 4"/>
          <p:cNvSpPr txBox="1">
            <a:spLocks noChangeArrowheads="1"/>
          </p:cNvSpPr>
          <p:nvPr/>
        </p:nvSpPr>
        <p:spPr bwMode="auto">
          <a:xfrm rot="-5400000">
            <a:off x="1613694" y="3432969"/>
            <a:ext cx="25130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/>
              <a:t>VALORES ORDENADOS</a:t>
            </a:r>
          </a:p>
        </p:txBody>
      </p:sp>
      <p:sp>
        <p:nvSpPr>
          <p:cNvPr id="6" name="Seta para baixo 5"/>
          <p:cNvSpPr/>
          <p:nvPr/>
        </p:nvSpPr>
        <p:spPr>
          <a:xfrm>
            <a:off x="5508625" y="785813"/>
            <a:ext cx="285750" cy="1428750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7527" name="CaixaDeTexto 6"/>
          <p:cNvSpPr txBox="1">
            <a:spLocks noChangeArrowheads="1"/>
          </p:cNvSpPr>
          <p:nvPr/>
        </p:nvSpPr>
        <p:spPr bwMode="auto">
          <a:xfrm rot="-5400000">
            <a:off x="4408487" y="3433763"/>
            <a:ext cx="25130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/>
              <a:t>VALORES ORDENADOS</a:t>
            </a:r>
          </a:p>
        </p:txBody>
      </p:sp>
      <p:sp>
        <p:nvSpPr>
          <p:cNvPr id="8" name="Seta para baixo 7"/>
          <p:cNvSpPr/>
          <p:nvPr/>
        </p:nvSpPr>
        <p:spPr>
          <a:xfrm>
            <a:off x="8818563" y="785813"/>
            <a:ext cx="285750" cy="1428750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7529" name="CaixaDeTexto 8"/>
          <p:cNvSpPr txBox="1">
            <a:spLocks noChangeArrowheads="1"/>
          </p:cNvSpPr>
          <p:nvPr/>
        </p:nvSpPr>
        <p:spPr bwMode="auto">
          <a:xfrm rot="-5400000">
            <a:off x="7718425" y="3433763"/>
            <a:ext cx="25130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/>
              <a:t>VALORES ORDENADOS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1285875" y="1285875"/>
          <a:ext cx="6096000" cy="868363"/>
        </p:xfrm>
        <a:graphic>
          <a:graphicData uri="http://schemas.openxmlformats.org/drawingml/2006/table">
            <a:tbl>
              <a:tblPr/>
              <a:tblGrid>
                <a:gridCol w="3048000"/>
                <a:gridCol w="3048000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338"/>
                        </a:lnSpc>
                        <a:spcBef>
                          <a:spcPts val="13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Tamanho da Amostra (n)</a:t>
                      </a: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338"/>
                        </a:lnSpc>
                        <a:spcBef>
                          <a:spcPts val="13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Número de Intervalos (k)</a:t>
                      </a: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9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&lt; 50</a:t>
                      </a: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5-7</a:t>
                      </a: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50 - 100</a:t>
                      </a: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6 - 10</a:t>
                      </a: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100 - 250</a:t>
                      </a: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7 - 12</a:t>
                      </a: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&gt; 250</a:t>
                      </a: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10 - 20</a:t>
                      </a: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3143250" y="3000375"/>
          <a:ext cx="2340610" cy="203200"/>
        </p:xfrm>
        <a:graphic>
          <a:graphicData uri="http://schemas.openxmlformats.org/drawingml/2006/table">
            <a:tbl>
              <a:tblPr/>
              <a:tblGrid>
                <a:gridCol w="234061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latin typeface="Arial"/>
                          <a:ea typeface="Times New Roman"/>
                        </a:rPr>
                        <a:t>k = </a:t>
                      </a:r>
                      <a:r>
                        <a:rPr lang="pt-BR" sz="1100" baseline="0" dirty="0" smtClean="0">
                          <a:latin typeface="Arial"/>
                          <a:ea typeface="Times New Roman"/>
                        </a:rPr>
                        <a:t> </a:t>
                      </a:r>
                      <a:endParaRPr lang="pt-BR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08566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88625" tIns="847458" rIns="885546" bIns="228528" anchor="ctr">
            <a:spAutoFit/>
          </a:bodyPr>
          <a:lstStyle/>
          <a:p>
            <a:r>
              <a:rPr lang="pt-BR" sz="1100">
                <a:ea typeface="Times New Roman" pitchFamily="18" charset="0"/>
                <a:cs typeface="Arial" pitchFamily="34" charset="0"/>
              </a:rPr>
              <a:t>Como estamos tratando de 99 dados, então nosso valor é: </a:t>
            </a:r>
          </a:p>
          <a:p>
            <a:pPr eaLnBrk="0" hangingPunct="0"/>
            <a:r>
              <a:rPr lang="pt-BR" sz="1100">
                <a:ea typeface="Times New Roman" pitchFamily="18" charset="0"/>
                <a:cs typeface="Arial" pitchFamily="34" charset="0"/>
              </a:rPr>
              <a:t/>
            </a:r>
            <a:br>
              <a:rPr lang="pt-BR" sz="1100">
                <a:ea typeface="Times New Roman" pitchFamily="18" charset="0"/>
                <a:cs typeface="Arial" pitchFamily="34" charset="0"/>
              </a:rPr>
            </a:br>
            <a:endParaRPr lang="pt-BR" sz="800">
              <a:ea typeface="Times New Roman" pitchFamily="18" charset="0"/>
              <a:cs typeface="Arial" pitchFamily="34" charset="0"/>
            </a:endParaRPr>
          </a:p>
          <a:p>
            <a:pPr eaLnBrk="0" hangingPunct="0"/>
            <a:endParaRPr lang="pt-BR"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3402013" y="3263900"/>
          <a:ext cx="2339975" cy="523876"/>
        </p:xfrm>
        <a:graphic>
          <a:graphicData uri="http://schemas.openxmlformats.org/drawingml/2006/table">
            <a:tbl>
              <a:tblPr/>
              <a:tblGrid>
                <a:gridCol w="2339975"/>
              </a:tblGrid>
              <a:tr h="261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3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MIN = </a:t>
                      </a: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3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MAX = </a:t>
                      </a: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09578" name="Rectangle 1"/>
          <p:cNvSpPr>
            <a:spLocks noChangeArrowheads="1"/>
          </p:cNvSpPr>
          <p:nvPr/>
        </p:nvSpPr>
        <p:spPr bwMode="auto">
          <a:xfrm>
            <a:off x="571500" y="785813"/>
            <a:ext cx="8143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1100" u="sng">
                <a:ea typeface="Times New Roman" pitchFamily="18" charset="0"/>
                <a:cs typeface="Arial" pitchFamily="34" charset="0"/>
              </a:rPr>
              <a:t>3°. Passo</a:t>
            </a:r>
            <a:r>
              <a:rPr lang="pt-BR" sz="1100">
                <a:ea typeface="Times New Roman" pitchFamily="18" charset="0"/>
                <a:cs typeface="Arial" pitchFamily="34" charset="0"/>
              </a:rPr>
              <a:t>: Identificar o menor valor (MIN) e o maior valor (MAX) da amostra.</a:t>
            </a:r>
            <a:endParaRPr lang="pt-BR" sz="800">
              <a:ea typeface="Times New Roman" pitchFamily="18" charset="0"/>
              <a:cs typeface="Arial" pitchFamily="34" charset="0"/>
            </a:endParaRPr>
          </a:p>
          <a:p>
            <a:pPr eaLnBrk="0" hangingPunct="0"/>
            <a:r>
              <a:rPr lang="pt-BR" sz="1100">
                <a:ea typeface="Times New Roman" pitchFamily="18" charset="0"/>
                <a:cs typeface="Arial" pitchFamily="34" charset="0"/>
              </a:rPr>
              <a:t>A tabela nos mostra que estes valores são:</a:t>
            </a:r>
            <a:endParaRPr lang="pt-BR" sz="800">
              <a:ea typeface="Times New Roman" pitchFamily="18" charset="0"/>
              <a:cs typeface="Arial" pitchFamily="34" charset="0"/>
            </a:endParaRPr>
          </a:p>
          <a:p>
            <a:pPr eaLnBrk="0" hangingPunct="0"/>
            <a:endParaRPr lang="pt-BR"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3402013" y="3263900"/>
          <a:ext cx="2339975" cy="593726"/>
        </p:xfrm>
        <a:graphic>
          <a:graphicData uri="http://schemas.openxmlformats.org/drawingml/2006/table">
            <a:tbl>
              <a:tblPr/>
              <a:tblGrid>
                <a:gridCol w="2339975"/>
              </a:tblGrid>
              <a:tr h="296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3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R = MAX - MIN</a:t>
                      </a: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3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R = </a:t>
                      </a: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10602" name="Rectangle 1"/>
          <p:cNvSpPr>
            <a:spLocks noChangeArrowheads="1"/>
          </p:cNvSpPr>
          <p:nvPr/>
        </p:nvSpPr>
        <p:spPr bwMode="auto">
          <a:xfrm>
            <a:off x="285750" y="714375"/>
            <a:ext cx="7429500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2414588" algn="r"/>
                <a:tab pos="2941638" algn="l"/>
              </a:tabLst>
            </a:pPr>
            <a:r>
              <a:rPr lang="pt-BR" sz="1100" u="sng">
                <a:ea typeface="Times New Roman" pitchFamily="18" charset="0"/>
                <a:cs typeface="Arial" pitchFamily="34" charset="0"/>
              </a:rPr>
              <a:t>4°. Passo</a:t>
            </a:r>
            <a:r>
              <a:rPr lang="pt-BR" sz="1100">
                <a:ea typeface="Times New Roman" pitchFamily="18" charset="0"/>
                <a:cs typeface="Arial" pitchFamily="34" charset="0"/>
              </a:rPr>
              <a:t>: Calcular a amplitude total dos dados (R) </a:t>
            </a:r>
            <a:endParaRPr lang="pt-BR" sz="800">
              <a:ea typeface="Times New Roman" pitchFamily="18" charset="0"/>
              <a:cs typeface="Arial" pitchFamily="34" charset="0"/>
            </a:endParaRPr>
          </a:p>
          <a:p>
            <a:pPr eaLnBrk="0" hangingPunct="0">
              <a:tabLst>
                <a:tab pos="2414588" algn="r"/>
                <a:tab pos="2941638" algn="l"/>
              </a:tabLst>
            </a:pPr>
            <a:r>
              <a:rPr lang="pt-BR" sz="1100">
                <a:ea typeface="Times New Roman" pitchFamily="18" charset="0"/>
                <a:cs typeface="Arial" pitchFamily="34" charset="0"/>
              </a:rPr>
              <a:t>A amplitude (R) da amostra é a diferença entre o maior valor (MAX) e o menor valor (MIN) encontrados. </a:t>
            </a:r>
            <a:endParaRPr lang="pt-BR" sz="800">
              <a:ea typeface="Times New Roman" pitchFamily="18" charset="0"/>
              <a:cs typeface="Arial" pitchFamily="34" charset="0"/>
            </a:endParaRPr>
          </a:p>
          <a:p>
            <a:pPr eaLnBrk="0" hangingPunct="0">
              <a:tabLst>
                <a:tab pos="2414588" algn="r"/>
                <a:tab pos="2941638" algn="l"/>
              </a:tabLst>
            </a:pPr>
            <a:r>
              <a:rPr lang="pt-BR" sz="1100">
                <a:ea typeface="Times New Roman" pitchFamily="18" charset="0"/>
                <a:cs typeface="Arial" pitchFamily="34" charset="0"/>
              </a:rPr>
              <a:t>Assim sendo, temos:</a:t>
            </a:r>
            <a:endParaRPr lang="pt-BR" sz="800">
              <a:ea typeface="Times New Roman" pitchFamily="18" charset="0"/>
              <a:cs typeface="Arial" pitchFamily="34" charset="0"/>
            </a:endParaRPr>
          </a:p>
          <a:p>
            <a:pPr eaLnBrk="0" hangingPunct="0">
              <a:tabLst>
                <a:tab pos="2414588" algn="r"/>
                <a:tab pos="2941638" algn="l"/>
              </a:tabLst>
            </a:pPr>
            <a:endParaRPr lang="pt-BR"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3402013" y="3263900"/>
          <a:ext cx="2339975" cy="666750"/>
        </p:xfrm>
        <a:graphic>
          <a:graphicData uri="http://schemas.openxmlformats.org/drawingml/2006/table">
            <a:tbl>
              <a:tblPr/>
              <a:tblGrid>
                <a:gridCol w="2339975"/>
              </a:tblGrid>
              <a:tr h="333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3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h = R/k</a:t>
                      </a: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3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h = </a:t>
                      </a: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11626" name="Rectangle 1"/>
          <p:cNvSpPr>
            <a:spLocks noChangeArrowheads="1"/>
          </p:cNvSpPr>
          <p:nvPr/>
        </p:nvSpPr>
        <p:spPr bwMode="auto">
          <a:xfrm>
            <a:off x="571500" y="1143000"/>
            <a:ext cx="8143875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1100" u="sng">
                <a:ea typeface="Times New Roman" pitchFamily="18" charset="0"/>
                <a:cs typeface="Arial" pitchFamily="34" charset="0"/>
              </a:rPr>
              <a:t>5°. Passo</a:t>
            </a:r>
            <a:r>
              <a:rPr lang="pt-BR" sz="1100">
                <a:ea typeface="Times New Roman" pitchFamily="18" charset="0"/>
                <a:cs typeface="Arial" pitchFamily="34" charset="0"/>
              </a:rPr>
              <a:t>: Calcular o comprimento de cada intervalo (h). </a:t>
            </a:r>
            <a:endParaRPr lang="pt-BR" sz="800">
              <a:ea typeface="Times New Roman" pitchFamily="18" charset="0"/>
              <a:cs typeface="Arial" pitchFamily="34" charset="0"/>
            </a:endParaRPr>
          </a:p>
          <a:p>
            <a:pPr eaLnBrk="0" hangingPunct="0"/>
            <a:r>
              <a:rPr lang="pt-BR" sz="1100">
                <a:ea typeface="Times New Roman" pitchFamily="18" charset="0"/>
                <a:cs typeface="Arial" pitchFamily="34" charset="0"/>
              </a:rPr>
              <a:t>Este comprimento do intervalo (h) denominado de amplitude de classe é obtido dividindo-se a amplitude (R) pelo número de classes (k). </a:t>
            </a:r>
            <a:endParaRPr lang="pt-BR" sz="800">
              <a:ea typeface="Times New Roman" pitchFamily="18" charset="0"/>
              <a:cs typeface="Arial" pitchFamily="34" charset="0"/>
            </a:endParaRPr>
          </a:p>
          <a:p>
            <a:pPr eaLnBrk="0" hangingPunct="0"/>
            <a:endParaRPr lang="pt-BR"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2727325" y="3225800"/>
          <a:ext cx="3690620" cy="1060456"/>
        </p:xfrm>
        <a:graphic>
          <a:graphicData uri="http://schemas.openxmlformats.org/drawingml/2006/table">
            <a:tbl>
              <a:tblPr/>
              <a:tblGrid>
                <a:gridCol w="3690620"/>
              </a:tblGrid>
              <a:tr h="530228">
                <a:tc>
                  <a:txBody>
                    <a:bodyPr/>
                    <a:lstStyle/>
                    <a:p>
                      <a:pPr algn="ctr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latin typeface="Arial"/>
                          <a:ea typeface="Times New Roman"/>
                        </a:rPr>
                        <a:t>Limite inferior: LI1 = MIN – h/2= </a:t>
                      </a:r>
                      <a:endParaRPr lang="pt-BR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30228">
                <a:tc>
                  <a:txBody>
                    <a:bodyPr/>
                    <a:lstStyle/>
                    <a:p>
                      <a:pPr algn="ctr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latin typeface="Arial"/>
                          <a:ea typeface="Times New Roman"/>
                        </a:rPr>
                        <a:t>Limite superior: LS1 = LI1 + h</a:t>
                      </a:r>
                      <a:r>
                        <a:rPr lang="pt-BR" sz="1100" dirty="0" smtClean="0">
                          <a:latin typeface="Arial"/>
                          <a:ea typeface="Times New Roman"/>
                        </a:rPr>
                        <a:t>=</a:t>
                      </a:r>
                      <a:endParaRPr lang="pt-BR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12650" name="Rectangle 1"/>
          <p:cNvSpPr>
            <a:spLocks noChangeArrowheads="1"/>
          </p:cNvSpPr>
          <p:nvPr/>
        </p:nvSpPr>
        <p:spPr bwMode="auto">
          <a:xfrm>
            <a:off x="500063" y="928688"/>
            <a:ext cx="792956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1100" u="sng">
                <a:ea typeface="Times New Roman" pitchFamily="18" charset="0"/>
                <a:cs typeface="Arial" pitchFamily="34" charset="0"/>
              </a:rPr>
              <a:t>6°. Passo</a:t>
            </a:r>
            <a:r>
              <a:rPr lang="pt-BR" sz="1100">
                <a:ea typeface="Times New Roman" pitchFamily="18" charset="0"/>
                <a:cs typeface="Arial" pitchFamily="34" charset="0"/>
              </a:rPr>
              <a:t>: Calcular os limites de cada intervalo. </a:t>
            </a:r>
            <a:endParaRPr lang="pt-BR" sz="800">
              <a:ea typeface="Times New Roman" pitchFamily="18" charset="0"/>
              <a:cs typeface="Arial" pitchFamily="34" charset="0"/>
            </a:endParaRPr>
          </a:p>
          <a:p>
            <a:pPr eaLnBrk="0" hangingPunct="0"/>
            <a:r>
              <a:rPr lang="pt-BR" sz="1100">
                <a:ea typeface="Times New Roman" pitchFamily="18" charset="0"/>
                <a:cs typeface="Arial" pitchFamily="34" charset="0"/>
              </a:rPr>
              <a:t>Primeiro intervalo:</a:t>
            </a:r>
            <a:endParaRPr lang="pt-BR"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2727325" y="3225800"/>
          <a:ext cx="3690620" cy="846142"/>
        </p:xfrm>
        <a:graphic>
          <a:graphicData uri="http://schemas.openxmlformats.org/drawingml/2006/table">
            <a:tbl>
              <a:tblPr/>
              <a:tblGrid>
                <a:gridCol w="3690620"/>
              </a:tblGrid>
              <a:tr h="423071">
                <a:tc>
                  <a:txBody>
                    <a:bodyPr/>
                    <a:lstStyle/>
                    <a:p>
                      <a:pPr algn="ctr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latin typeface="Arial"/>
                          <a:ea typeface="Times New Roman"/>
                        </a:rPr>
                        <a:t>Limite inferior: LI2 = LS1           LI2 = </a:t>
                      </a:r>
                      <a:endParaRPr lang="pt-BR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23071">
                <a:tc>
                  <a:txBody>
                    <a:bodyPr/>
                    <a:lstStyle/>
                    <a:p>
                      <a:pPr algn="ctr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latin typeface="Arial"/>
                          <a:ea typeface="Times New Roman"/>
                        </a:rPr>
                        <a:t>Limite superior: LS2 = LI2 + h       LI2 = </a:t>
                      </a:r>
                      <a:endParaRPr lang="pt-BR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13674" name="Rectangle 1"/>
          <p:cNvSpPr>
            <a:spLocks noChangeArrowheads="1"/>
          </p:cNvSpPr>
          <p:nvPr/>
        </p:nvSpPr>
        <p:spPr bwMode="auto">
          <a:xfrm>
            <a:off x="285750" y="928688"/>
            <a:ext cx="807243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1100">
                <a:ea typeface="Times New Roman" pitchFamily="18" charset="0"/>
                <a:cs typeface="Arial" pitchFamily="34" charset="0"/>
              </a:rPr>
              <a:t>Segundo intervalo:</a:t>
            </a:r>
            <a:endParaRPr lang="pt-BR"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214313" y="571500"/>
            <a:ext cx="774541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sz="1100">
                <a:ea typeface="Times New Roman" pitchFamily="18" charset="0"/>
                <a:cs typeface="Arial" pitchFamily="34" charset="0"/>
              </a:rPr>
              <a:t>Continuar estes cálculos até que seja obtido um intervalo que contenha o maior valor da amostra (MAX) entre os limites. </a:t>
            </a:r>
          </a:p>
          <a:p>
            <a:endParaRPr lang="pt-BR" sz="1100">
              <a:ea typeface="Times New Roman" pitchFamily="18" charset="0"/>
              <a:cs typeface="Arial" pitchFamily="34" charset="0"/>
            </a:endParaRPr>
          </a:p>
          <a:p>
            <a:r>
              <a:rPr lang="pt-BR" sz="1100">
                <a:ea typeface="Times New Roman" pitchFamily="18" charset="0"/>
                <a:cs typeface="Arial" pitchFamily="34" charset="0"/>
              </a:rPr>
              <a:t>Seguindo este procedimento o número final de intervalos será igual a K + 1.</a:t>
            </a:r>
            <a:endParaRPr lang="pt-BR" sz="800">
              <a:ea typeface="Times New Roman" pitchFamily="18" charset="0"/>
              <a:cs typeface="Arial" pitchFamily="34" charset="0"/>
            </a:endParaRPr>
          </a:p>
          <a:p>
            <a:pPr eaLnBrk="0" hangingPunct="0"/>
            <a:r>
              <a:rPr lang="pt-BR" sz="1100">
                <a:ea typeface="Times New Roman" pitchFamily="18" charset="0"/>
                <a:cs typeface="Arial" pitchFamily="34" charset="0"/>
              </a:rPr>
              <a:t>Neste nosso exemplo teremos:</a:t>
            </a:r>
            <a:endParaRPr lang="pt-BR"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1469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63" y="2714625"/>
            <a:ext cx="42370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571500"/>
            <a:ext cx="8451850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CaixaDeTexto 2"/>
          <p:cNvSpPr txBox="1">
            <a:spLocks noChangeArrowheads="1"/>
          </p:cNvSpPr>
          <p:nvPr/>
        </p:nvSpPr>
        <p:spPr bwMode="auto">
          <a:xfrm>
            <a:off x="2436813" y="201613"/>
            <a:ext cx="4706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FF0000"/>
                </a:solidFill>
              </a:rPr>
              <a:t>Tempo de carregamento de  Trem (horas)</a:t>
            </a:r>
          </a:p>
        </p:txBody>
      </p:sp>
      <p:cxnSp>
        <p:nvCxnSpPr>
          <p:cNvPr id="11" name="Conector reto 10"/>
          <p:cNvCxnSpPr/>
          <p:nvPr/>
        </p:nvCxnSpPr>
        <p:spPr>
          <a:xfrm>
            <a:off x="285750" y="1500188"/>
            <a:ext cx="2714625" cy="1587"/>
          </a:xfrm>
          <a:prstGeom prst="line">
            <a:avLst/>
          </a:prstGeom>
          <a:ln w="38100">
            <a:solidFill>
              <a:srgbClr val="FF0000"/>
            </a:solidFill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>
            <a:spLocks noChangeArrowheads="1"/>
          </p:cNvSpPr>
          <p:nvPr/>
        </p:nvSpPr>
        <p:spPr bwMode="auto">
          <a:xfrm>
            <a:off x="2714625" y="1000125"/>
            <a:ext cx="2984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>
                <a:solidFill>
                  <a:srgbClr val="FF0000"/>
                </a:solidFill>
              </a:rPr>
              <a:t>4</a:t>
            </a:r>
          </a:p>
        </p:txBody>
      </p:sp>
      <p:cxnSp>
        <p:nvCxnSpPr>
          <p:cNvPr id="15" name="Conector reto 14"/>
          <p:cNvCxnSpPr/>
          <p:nvPr/>
        </p:nvCxnSpPr>
        <p:spPr>
          <a:xfrm>
            <a:off x="285750" y="6215063"/>
            <a:ext cx="2714625" cy="1587"/>
          </a:xfrm>
          <a:prstGeom prst="line">
            <a:avLst/>
          </a:prstGeom>
          <a:ln w="38100">
            <a:solidFill>
              <a:srgbClr val="FF0000"/>
            </a:solidFill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/>
          <p:cNvSpPr txBox="1">
            <a:spLocks noChangeArrowheads="1"/>
          </p:cNvSpPr>
          <p:nvPr/>
        </p:nvSpPr>
        <p:spPr bwMode="auto">
          <a:xfrm>
            <a:off x="2659063" y="5857875"/>
            <a:ext cx="4127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>
                <a:solidFill>
                  <a:srgbClr val="FF0000"/>
                </a:solidFill>
              </a:rPr>
              <a:t>26</a:t>
            </a:r>
          </a:p>
        </p:txBody>
      </p:sp>
      <p:cxnSp>
        <p:nvCxnSpPr>
          <p:cNvPr id="17" name="Conector reto 16"/>
          <p:cNvCxnSpPr/>
          <p:nvPr/>
        </p:nvCxnSpPr>
        <p:spPr>
          <a:xfrm>
            <a:off x="3143250" y="6000750"/>
            <a:ext cx="2714625" cy="1588"/>
          </a:xfrm>
          <a:prstGeom prst="line">
            <a:avLst/>
          </a:prstGeom>
          <a:ln w="38100">
            <a:solidFill>
              <a:srgbClr val="FF0000"/>
            </a:solidFill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/>
          <p:cNvSpPr txBox="1">
            <a:spLocks noChangeArrowheads="1"/>
          </p:cNvSpPr>
          <p:nvPr/>
        </p:nvSpPr>
        <p:spPr bwMode="auto">
          <a:xfrm>
            <a:off x="5429250" y="5643563"/>
            <a:ext cx="4127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>
                <a:solidFill>
                  <a:srgbClr val="FF0000"/>
                </a:solidFill>
              </a:rPr>
              <a:t>33</a:t>
            </a:r>
          </a:p>
        </p:txBody>
      </p:sp>
      <p:cxnSp>
        <p:nvCxnSpPr>
          <p:cNvPr id="19" name="Conector reto 18"/>
          <p:cNvCxnSpPr/>
          <p:nvPr/>
        </p:nvCxnSpPr>
        <p:spPr>
          <a:xfrm>
            <a:off x="5929313" y="3656013"/>
            <a:ext cx="3214687" cy="1587"/>
          </a:xfrm>
          <a:prstGeom prst="line">
            <a:avLst/>
          </a:prstGeom>
          <a:ln w="38100">
            <a:solidFill>
              <a:srgbClr val="FF0000"/>
            </a:solidFill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/>
          <p:cNvSpPr txBox="1">
            <a:spLocks noChangeArrowheads="1"/>
          </p:cNvSpPr>
          <p:nvPr/>
        </p:nvSpPr>
        <p:spPr bwMode="auto">
          <a:xfrm>
            <a:off x="8705850" y="3344863"/>
            <a:ext cx="4127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>
                <a:solidFill>
                  <a:srgbClr val="FF0000"/>
                </a:solidFill>
              </a:rPr>
              <a:t>19</a:t>
            </a:r>
          </a:p>
        </p:txBody>
      </p:sp>
      <p:cxnSp>
        <p:nvCxnSpPr>
          <p:cNvPr id="22" name="Conector reto 21"/>
          <p:cNvCxnSpPr/>
          <p:nvPr/>
        </p:nvCxnSpPr>
        <p:spPr>
          <a:xfrm>
            <a:off x="5929313" y="4597400"/>
            <a:ext cx="3214687" cy="1588"/>
          </a:xfrm>
          <a:prstGeom prst="line">
            <a:avLst/>
          </a:prstGeom>
          <a:ln w="38100">
            <a:solidFill>
              <a:srgbClr val="FF0000"/>
            </a:solidFill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/>
          <p:cNvSpPr txBox="1">
            <a:spLocks noChangeArrowheads="1"/>
          </p:cNvSpPr>
          <p:nvPr/>
        </p:nvSpPr>
        <p:spPr bwMode="auto">
          <a:xfrm>
            <a:off x="8845550" y="4286250"/>
            <a:ext cx="2984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>
                <a:solidFill>
                  <a:srgbClr val="FF0000"/>
                </a:solidFill>
              </a:rPr>
              <a:t>6</a:t>
            </a:r>
          </a:p>
        </p:txBody>
      </p:sp>
      <p:cxnSp>
        <p:nvCxnSpPr>
          <p:cNvPr id="24" name="Conector reto 23"/>
          <p:cNvCxnSpPr/>
          <p:nvPr/>
        </p:nvCxnSpPr>
        <p:spPr>
          <a:xfrm>
            <a:off x="5942013" y="5318125"/>
            <a:ext cx="3214687" cy="1588"/>
          </a:xfrm>
          <a:prstGeom prst="line">
            <a:avLst/>
          </a:prstGeom>
          <a:ln w="38100">
            <a:solidFill>
              <a:srgbClr val="FF0000"/>
            </a:solidFill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/>
          <p:cNvSpPr txBox="1">
            <a:spLocks noChangeArrowheads="1"/>
          </p:cNvSpPr>
          <p:nvPr/>
        </p:nvSpPr>
        <p:spPr bwMode="auto">
          <a:xfrm>
            <a:off x="8858250" y="5006975"/>
            <a:ext cx="2984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26" name="Conector reto 25"/>
          <p:cNvCxnSpPr/>
          <p:nvPr/>
        </p:nvCxnSpPr>
        <p:spPr>
          <a:xfrm>
            <a:off x="5929313" y="6188075"/>
            <a:ext cx="3214687" cy="1588"/>
          </a:xfrm>
          <a:prstGeom prst="line">
            <a:avLst/>
          </a:prstGeom>
          <a:ln w="38100">
            <a:solidFill>
              <a:srgbClr val="FF0000"/>
            </a:solidFill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ixaDeTexto 26"/>
          <p:cNvSpPr txBox="1">
            <a:spLocks noChangeArrowheads="1"/>
          </p:cNvSpPr>
          <p:nvPr/>
        </p:nvSpPr>
        <p:spPr bwMode="auto">
          <a:xfrm>
            <a:off x="8845550" y="5876925"/>
            <a:ext cx="2984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>
                <a:solidFill>
                  <a:srgbClr val="FF0000"/>
                </a:solidFill>
              </a:rPr>
              <a:t>5</a:t>
            </a:r>
          </a:p>
        </p:txBody>
      </p:sp>
      <p:cxnSp>
        <p:nvCxnSpPr>
          <p:cNvPr id="28" name="Conector reto 27"/>
          <p:cNvCxnSpPr/>
          <p:nvPr/>
        </p:nvCxnSpPr>
        <p:spPr>
          <a:xfrm>
            <a:off x="5929313" y="6759575"/>
            <a:ext cx="3214687" cy="1588"/>
          </a:xfrm>
          <a:prstGeom prst="line">
            <a:avLst/>
          </a:prstGeom>
          <a:ln w="38100">
            <a:solidFill>
              <a:srgbClr val="FF0000"/>
            </a:solidFill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ixaDeTexto 28"/>
          <p:cNvSpPr txBox="1">
            <a:spLocks noChangeArrowheads="1"/>
          </p:cNvSpPr>
          <p:nvPr/>
        </p:nvSpPr>
        <p:spPr bwMode="auto">
          <a:xfrm>
            <a:off x="8845550" y="6448425"/>
            <a:ext cx="2984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>
                <a:solidFill>
                  <a:srgbClr val="FF0000"/>
                </a:solidFill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20" grpId="0"/>
      <p:bldP spid="23" grpId="0"/>
      <p:bldP spid="25" grpId="0"/>
      <p:bldP spid="27" grpId="0"/>
      <p:bldP spid="29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928688" y="1285875"/>
            <a:ext cx="7715250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1100" u="sng">
                <a:ea typeface="Times New Roman" pitchFamily="18" charset="0"/>
                <a:cs typeface="Arial" pitchFamily="34" charset="0"/>
              </a:rPr>
              <a:t>7°. Passo</a:t>
            </a:r>
            <a:r>
              <a:rPr lang="pt-BR" sz="1100">
                <a:ea typeface="Times New Roman" pitchFamily="18" charset="0"/>
                <a:cs typeface="Arial" pitchFamily="34" charset="0"/>
              </a:rPr>
              <a:t>: Construir uma tabela de distribuição de freqüências conforme as colunas da tabela a seguir: </a:t>
            </a:r>
            <a:endParaRPr lang="pt-BR" sz="800">
              <a:ea typeface="Times New Roman" pitchFamily="18" charset="0"/>
              <a:cs typeface="Arial" pitchFamily="34" charset="0"/>
            </a:endParaRPr>
          </a:p>
          <a:p>
            <a:pPr eaLnBrk="0" hangingPunct="0"/>
            <a:endParaRPr lang="pt-BR"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1673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963" y="2928938"/>
            <a:ext cx="7451725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m 3" descr="Mão_foto.jpg"/>
          <p:cNvPicPr>
            <a:picLocks noChangeAspect="1"/>
          </p:cNvPicPr>
          <p:nvPr/>
        </p:nvPicPr>
        <p:blipFill>
          <a:blip r:embed="rId2" cstate="print">
            <a:lum bright="62000" contrast="-4000"/>
          </a:blip>
          <a:srcRect/>
          <a:stretch>
            <a:fillRect/>
          </a:stretch>
        </p:blipFill>
        <p:spPr bwMode="auto">
          <a:xfrm>
            <a:off x="1785938" y="2671763"/>
            <a:ext cx="42862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214313" y="1228718"/>
            <a:ext cx="3429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 dirty="0">
                <a:latin typeface="Calibri" pitchFamily="34" charset="0"/>
              </a:rPr>
              <a:t>Identifique o </a:t>
            </a:r>
          </a:p>
          <a:p>
            <a:r>
              <a:rPr lang="pt-BR" b="1" dirty="0">
                <a:latin typeface="Calibri" pitchFamily="34" charset="0"/>
              </a:rPr>
              <a:t>Problema (tome ação </a:t>
            </a:r>
          </a:p>
          <a:p>
            <a:r>
              <a:rPr lang="pt-BR" b="1" dirty="0">
                <a:latin typeface="Calibri" pitchFamily="34" charset="0"/>
              </a:rPr>
              <a:t>imediata, se possível) </a:t>
            </a:r>
          </a:p>
          <a:p>
            <a:r>
              <a:rPr lang="pt-BR" b="1" dirty="0">
                <a:latin typeface="Calibri" pitchFamily="34" charset="0"/>
              </a:rPr>
              <a:t>e levante as causa mais prováveis</a:t>
            </a:r>
          </a:p>
        </p:txBody>
      </p:sp>
      <p:cxnSp>
        <p:nvCxnSpPr>
          <p:cNvPr id="7" name="Conector reto 6"/>
          <p:cNvCxnSpPr/>
          <p:nvPr/>
        </p:nvCxnSpPr>
        <p:spPr>
          <a:xfrm>
            <a:off x="428625" y="2457450"/>
            <a:ext cx="2000250" cy="1588"/>
          </a:xfrm>
          <a:prstGeom prst="line">
            <a:avLst/>
          </a:prstGeom>
          <a:ln w="44450">
            <a:solidFill>
              <a:schemeClr val="tx1"/>
            </a:solidFill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>
            <a:off x="2428875" y="2457450"/>
            <a:ext cx="928688" cy="500063"/>
          </a:xfrm>
          <a:prstGeom prst="straightConnector1">
            <a:avLst/>
          </a:prstGeom>
          <a:ln w="44450">
            <a:solidFill>
              <a:schemeClr val="tx1"/>
            </a:solidFill>
            <a:beve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5072063" y="1927225"/>
            <a:ext cx="2000250" cy="1588"/>
          </a:xfrm>
          <a:prstGeom prst="line">
            <a:avLst/>
          </a:prstGeom>
          <a:ln w="44450">
            <a:solidFill>
              <a:schemeClr val="tx1"/>
            </a:solidFill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 rot="5400000">
            <a:off x="4393407" y="2107406"/>
            <a:ext cx="857250" cy="500063"/>
          </a:xfrm>
          <a:prstGeom prst="straightConnector1">
            <a:avLst/>
          </a:prstGeom>
          <a:ln w="44450">
            <a:solidFill>
              <a:schemeClr val="tx1"/>
            </a:solidFill>
            <a:beve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15"/>
          <p:cNvSpPr/>
          <p:nvPr/>
        </p:nvSpPr>
        <p:spPr>
          <a:xfrm>
            <a:off x="6072221" y="2143116"/>
            <a:ext cx="3286125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41325" indent="-441325">
              <a:buClr>
                <a:srgbClr val="FF0000"/>
              </a:buClr>
              <a:defRPr/>
            </a:pPr>
            <a:r>
              <a:rPr lang="pt-BR" b="1" dirty="0" smtClean="0">
                <a:latin typeface="Calibri" pitchFamily="34" charset="0"/>
              </a:rPr>
              <a:t>Avalie </a:t>
            </a:r>
            <a:r>
              <a:rPr lang="pt-BR" b="1" dirty="0">
                <a:latin typeface="Calibri" pitchFamily="34" charset="0"/>
              </a:rPr>
              <a:t>e </a:t>
            </a:r>
            <a:r>
              <a:rPr lang="pt-BR" b="1" dirty="0" smtClean="0">
                <a:latin typeface="Calibri" pitchFamily="34" charset="0"/>
              </a:rPr>
              <a:t>determine </a:t>
            </a:r>
            <a:r>
              <a:rPr lang="pt-BR" b="1" dirty="0">
                <a:latin typeface="Calibri" pitchFamily="34" charset="0"/>
              </a:rPr>
              <a:t>as ações </a:t>
            </a:r>
          </a:p>
          <a:p>
            <a:pPr marL="441325" indent="-441325">
              <a:buClr>
                <a:srgbClr val="FF0000"/>
              </a:buClr>
              <a:defRPr/>
            </a:pPr>
            <a:r>
              <a:rPr lang="pt-BR" b="1" dirty="0">
                <a:latin typeface="Calibri" pitchFamily="34" charset="0"/>
              </a:rPr>
              <a:t>necessárias para combater </a:t>
            </a:r>
          </a:p>
          <a:p>
            <a:pPr marL="441325" indent="-441325">
              <a:buClr>
                <a:srgbClr val="FF0000"/>
              </a:buClr>
              <a:defRPr/>
            </a:pPr>
            <a:r>
              <a:rPr lang="pt-BR" b="1" dirty="0">
                <a:latin typeface="Calibri" pitchFamily="34" charset="0"/>
              </a:rPr>
              <a:t>as causas principais</a:t>
            </a:r>
            <a:endParaRPr lang="en-US" b="1" dirty="0">
              <a:latin typeface="Calibri" pitchFamily="34" charset="0"/>
            </a:endParaRPr>
          </a:p>
        </p:txBody>
      </p:sp>
      <p:cxnSp>
        <p:nvCxnSpPr>
          <p:cNvPr id="20" name="Conector reto 19"/>
          <p:cNvCxnSpPr/>
          <p:nvPr/>
        </p:nvCxnSpPr>
        <p:spPr>
          <a:xfrm>
            <a:off x="5857875" y="3071813"/>
            <a:ext cx="2000250" cy="1587"/>
          </a:xfrm>
          <a:prstGeom prst="line">
            <a:avLst/>
          </a:prstGeom>
          <a:ln w="44450">
            <a:solidFill>
              <a:schemeClr val="tx1"/>
            </a:solidFill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 rot="10800000" flipV="1">
            <a:off x="5429250" y="3071813"/>
            <a:ext cx="444500" cy="357187"/>
          </a:xfrm>
          <a:prstGeom prst="straightConnector1">
            <a:avLst/>
          </a:prstGeom>
          <a:ln w="44450">
            <a:solidFill>
              <a:schemeClr val="tx1"/>
            </a:solidFill>
            <a:beve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ângulo 23"/>
          <p:cNvSpPr/>
          <p:nvPr/>
        </p:nvSpPr>
        <p:spPr>
          <a:xfrm>
            <a:off x="6339729" y="3500438"/>
            <a:ext cx="21613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1325" indent="-441325">
              <a:buClr>
                <a:srgbClr val="FF0000"/>
              </a:buClr>
              <a:defRPr/>
            </a:pPr>
            <a:r>
              <a:rPr lang="pt-BR" b="1" dirty="0" smtClean="0">
                <a:latin typeface="Calibri" pitchFamily="34" charset="0"/>
              </a:rPr>
              <a:t>Analise </a:t>
            </a:r>
            <a:r>
              <a:rPr lang="pt-BR" b="1" dirty="0">
                <a:latin typeface="Calibri" pitchFamily="34" charset="0"/>
              </a:rPr>
              <a:t>a eficácia da </a:t>
            </a:r>
          </a:p>
          <a:p>
            <a:pPr marL="441325" indent="-441325">
              <a:buClr>
                <a:srgbClr val="FF0000"/>
              </a:buClr>
              <a:defRPr/>
            </a:pPr>
            <a:r>
              <a:rPr lang="pt-BR" b="1" dirty="0">
                <a:latin typeface="Calibri" pitchFamily="34" charset="0"/>
              </a:rPr>
              <a:t>ação realizada</a:t>
            </a:r>
            <a:endParaRPr lang="en-US" b="1" dirty="0">
              <a:latin typeface="Calibri" pitchFamily="34" charset="0"/>
            </a:endParaRPr>
          </a:p>
        </p:txBody>
      </p:sp>
      <p:cxnSp>
        <p:nvCxnSpPr>
          <p:cNvPr id="25" name="Conector reto 24"/>
          <p:cNvCxnSpPr/>
          <p:nvPr/>
        </p:nvCxnSpPr>
        <p:spPr>
          <a:xfrm>
            <a:off x="6345238" y="4143375"/>
            <a:ext cx="2000250" cy="1588"/>
          </a:xfrm>
          <a:prstGeom prst="line">
            <a:avLst/>
          </a:prstGeom>
          <a:ln w="44450">
            <a:solidFill>
              <a:schemeClr val="tx1"/>
            </a:solidFill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/>
          <p:cNvCxnSpPr/>
          <p:nvPr/>
        </p:nvCxnSpPr>
        <p:spPr>
          <a:xfrm rot="10800000" flipV="1">
            <a:off x="5916613" y="4143375"/>
            <a:ext cx="444500" cy="214313"/>
          </a:xfrm>
          <a:prstGeom prst="straightConnector1">
            <a:avLst/>
          </a:prstGeom>
          <a:ln w="44450">
            <a:solidFill>
              <a:schemeClr val="tx1"/>
            </a:solidFill>
            <a:beve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ângulo 27"/>
          <p:cNvSpPr/>
          <p:nvPr/>
        </p:nvSpPr>
        <p:spPr>
          <a:xfrm>
            <a:off x="71438" y="2928938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dirty="0" smtClean="0">
                <a:solidFill>
                  <a:srgbClr val="FF0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Arial" charset="0"/>
              </a:rPr>
              <a:t>Registre</a:t>
            </a:r>
            <a:r>
              <a:rPr lang="pt-BR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pt-BR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Arial" charset="0"/>
              </a:rPr>
              <a:t>as ações</a:t>
            </a:r>
          </a:p>
          <a:p>
            <a:pPr>
              <a:defRPr/>
            </a:pPr>
            <a:r>
              <a:rPr lang="pt-BR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Arial" charset="0"/>
              </a:rPr>
              <a:t>executadas</a:t>
            </a:r>
            <a:endParaRPr lang="en-US" dirty="0">
              <a:latin typeface="Arial" charset="0"/>
              <a:cs typeface="Arial" charset="0"/>
            </a:endParaRPr>
          </a:p>
        </p:txBody>
      </p:sp>
      <p:cxnSp>
        <p:nvCxnSpPr>
          <p:cNvPr id="29" name="Conector reto 28"/>
          <p:cNvCxnSpPr/>
          <p:nvPr/>
        </p:nvCxnSpPr>
        <p:spPr>
          <a:xfrm>
            <a:off x="285750" y="3570288"/>
            <a:ext cx="1071563" cy="1587"/>
          </a:xfrm>
          <a:prstGeom prst="line">
            <a:avLst/>
          </a:prstGeom>
          <a:ln w="44450">
            <a:solidFill>
              <a:schemeClr val="tx1"/>
            </a:solidFill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/>
          <p:cNvCxnSpPr/>
          <p:nvPr/>
        </p:nvCxnSpPr>
        <p:spPr>
          <a:xfrm>
            <a:off x="1333500" y="3571875"/>
            <a:ext cx="857250" cy="357188"/>
          </a:xfrm>
          <a:prstGeom prst="straightConnector1">
            <a:avLst/>
          </a:prstGeom>
          <a:ln w="44450">
            <a:solidFill>
              <a:schemeClr val="tx1"/>
            </a:solidFill>
            <a:beve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ixaDeTexto 34"/>
          <p:cNvSpPr txBox="1"/>
          <p:nvPr/>
        </p:nvSpPr>
        <p:spPr>
          <a:xfrm>
            <a:off x="1657350" y="273050"/>
            <a:ext cx="5557838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REGRA DA MÃO GRANDE !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2" name="Retângulo 21"/>
          <p:cNvSpPr>
            <a:spLocks noChangeArrowheads="1"/>
          </p:cNvSpPr>
          <p:nvPr/>
        </p:nvSpPr>
        <p:spPr bwMode="auto">
          <a:xfrm>
            <a:off x="5027630" y="1062038"/>
            <a:ext cx="20447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 dirty="0">
                <a:latin typeface="Calibri" pitchFamily="34" charset="0"/>
              </a:rPr>
              <a:t>Faça um plano para</a:t>
            </a:r>
          </a:p>
          <a:p>
            <a:r>
              <a:rPr lang="pt-BR" b="1" dirty="0">
                <a:latin typeface="Calibri" pitchFamily="34" charset="0"/>
              </a:rPr>
              <a:t>eliminar as causas</a:t>
            </a:r>
          </a:p>
          <a:p>
            <a:r>
              <a:rPr lang="pt-BR" b="1" dirty="0">
                <a:latin typeface="Calibri" pitchFamily="34" charset="0"/>
              </a:rPr>
              <a:t>mais relevantes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24" grpId="0"/>
      <p:bldP spid="28" grpId="0"/>
      <p:bldP spid="35" grpId="0"/>
      <p:bldP spid="2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ChangeArrowheads="1"/>
          </p:cNvSpPr>
          <p:nvPr/>
        </p:nvSpPr>
        <p:spPr bwMode="auto">
          <a:xfrm>
            <a:off x="714375" y="928688"/>
            <a:ext cx="8023225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sz="1100" u="sng">
                <a:ea typeface="Times New Roman" pitchFamily="18" charset="0"/>
                <a:cs typeface="Arial" pitchFamily="34" charset="0"/>
              </a:rPr>
              <a:t>8°. Passo</a:t>
            </a:r>
            <a:r>
              <a:rPr lang="pt-BR" sz="1100">
                <a:ea typeface="Times New Roman" pitchFamily="18" charset="0"/>
                <a:cs typeface="Arial" pitchFamily="34" charset="0"/>
              </a:rPr>
              <a:t>: Desenhar o histograma </a:t>
            </a:r>
            <a:endParaRPr lang="pt-BR" sz="800">
              <a:ea typeface="Times New Roman" pitchFamily="18" charset="0"/>
              <a:cs typeface="Arial" pitchFamily="34" charset="0"/>
            </a:endParaRPr>
          </a:p>
          <a:p>
            <a:pPr eaLnBrk="0" hangingPunct="0"/>
            <a:r>
              <a:rPr lang="pt-BR" sz="1100">
                <a:ea typeface="Times New Roman" pitchFamily="18" charset="0"/>
                <a:cs typeface="Arial" pitchFamily="34" charset="0"/>
              </a:rPr>
              <a:t>Construa uma escala no eixo horizontal para representar os limites dos intervalos. Construa uma escala no eixo vertical para </a:t>
            </a:r>
          </a:p>
          <a:p>
            <a:pPr eaLnBrk="0" hangingPunct="0"/>
            <a:r>
              <a:rPr lang="pt-BR" sz="1100">
                <a:ea typeface="Times New Roman" pitchFamily="18" charset="0"/>
                <a:cs typeface="Arial" pitchFamily="34" charset="0"/>
              </a:rPr>
              <a:t>representar as freqüências dos intervalos. Desenhe um retângulo em cada intervalo, com base igual ao comprimento (h) </a:t>
            </a:r>
          </a:p>
          <a:p>
            <a:pPr eaLnBrk="0" hangingPunct="0"/>
            <a:r>
              <a:rPr lang="pt-BR" sz="1100">
                <a:ea typeface="Times New Roman" pitchFamily="18" charset="0"/>
                <a:cs typeface="Arial" pitchFamily="34" charset="0"/>
              </a:rPr>
              <a:t>e a altura igual à freqüência (fi) do intervalo. </a:t>
            </a:r>
            <a:endParaRPr lang="pt-BR" sz="800">
              <a:ea typeface="Times New Roman" pitchFamily="18" charset="0"/>
              <a:cs typeface="Arial" pitchFamily="34" charset="0"/>
            </a:endParaRPr>
          </a:p>
          <a:p>
            <a:pPr eaLnBrk="0" hangingPunct="0"/>
            <a:endParaRPr lang="pt-BR"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1776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75" y="2357438"/>
            <a:ext cx="3927475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1524000" y="3336925"/>
          <a:ext cx="6096000" cy="182880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200" dirty="0">
                        <a:latin typeface="Times New Roman"/>
                        <a:ea typeface="Times New Roman"/>
                      </a:endParaRPr>
                    </a:p>
                  </a:txBody>
                  <a:tcPr marL="89535" marR="895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18788" name="Rectangle 2"/>
          <p:cNvSpPr>
            <a:spLocks noChangeArrowheads="1"/>
          </p:cNvSpPr>
          <p:nvPr/>
        </p:nvSpPr>
        <p:spPr bwMode="auto">
          <a:xfrm>
            <a:off x="0" y="5715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sz="1100" u="sng">
                <a:ea typeface="Times New Roman" pitchFamily="18" charset="0"/>
                <a:cs typeface="Arial" pitchFamily="34" charset="0"/>
              </a:rPr>
              <a:t>9°. Passo</a:t>
            </a:r>
            <a:r>
              <a:rPr lang="pt-BR" sz="1100">
                <a:ea typeface="Times New Roman" pitchFamily="18" charset="0"/>
                <a:cs typeface="Arial" pitchFamily="34" charset="0"/>
              </a:rPr>
              <a:t>: Determinar o polígono de freqüências, ligando os pontos médios superiores das colunas, por segmentos de retas. </a:t>
            </a:r>
            <a:endParaRPr lang="pt-BR" sz="800">
              <a:ea typeface="Times New Roman" pitchFamily="18" charset="0"/>
              <a:cs typeface="Arial" pitchFamily="34" charset="0"/>
            </a:endParaRPr>
          </a:p>
          <a:p>
            <a:pPr eaLnBrk="0" hangingPunct="0"/>
            <a:endParaRPr lang="pt-BR"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187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63" y="2000250"/>
            <a:ext cx="4429125" cy="404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90" name="Rectangle 3"/>
          <p:cNvSpPr>
            <a:spLocks noChangeArrowheads="1"/>
          </p:cNvSpPr>
          <p:nvPr/>
        </p:nvSpPr>
        <p:spPr bwMode="auto">
          <a:xfrm>
            <a:off x="142875" y="12858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sz="1100">
                <a:ea typeface="Times New Roman" pitchFamily="18" charset="0"/>
                <a:cs typeface="Arial" pitchFamily="34" charset="0"/>
              </a:rPr>
              <a:t>Deve-se observar, no histograma, se a forma da curva se assemelha a de um perfil de sino ou não. </a:t>
            </a:r>
            <a:endParaRPr lang="pt-BR" sz="800">
              <a:ea typeface="Times New Roman" pitchFamily="18" charset="0"/>
              <a:cs typeface="Arial" pitchFamily="34" charset="0"/>
            </a:endParaRPr>
          </a:p>
          <a:p>
            <a:pPr eaLnBrk="0" hangingPunct="0"/>
            <a:endParaRPr lang="pt-BR"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>
          <a:xfrm>
            <a:off x="4261864" y="3357562"/>
            <a:ext cx="3214710" cy="428628"/>
          </a:xfrm>
          <a:prstGeom prst="roundRect">
            <a:avLst/>
          </a:prstGeom>
          <a:gradFill flip="none" rotWithShape="1">
            <a:gsLst>
              <a:gs pos="0">
                <a:srgbClr val="FFFF66"/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1500166" y="0"/>
            <a:ext cx="6215106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CARTA DE CONTROLE</a:t>
            </a:r>
          </a:p>
        </p:txBody>
      </p:sp>
      <p:sp>
        <p:nvSpPr>
          <p:cNvPr id="4" name="Retângulo 3"/>
          <p:cNvSpPr/>
          <p:nvPr/>
        </p:nvSpPr>
        <p:spPr>
          <a:xfrm>
            <a:off x="3929058" y="785794"/>
            <a:ext cx="159691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DEFINIÇÃO</a:t>
            </a:r>
            <a:endParaRPr lang="pt-B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6805" name="CaixaDeTexto 4"/>
          <p:cNvSpPr txBox="1">
            <a:spLocks noChangeArrowheads="1"/>
          </p:cNvSpPr>
          <p:nvPr/>
        </p:nvSpPr>
        <p:spPr bwMode="auto">
          <a:xfrm>
            <a:off x="1500188" y="1500188"/>
            <a:ext cx="61928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/>
              <a:t>Representação visual de uma característica da qualidade medida </a:t>
            </a:r>
          </a:p>
          <a:p>
            <a:pPr algn="ctr"/>
            <a:r>
              <a:rPr lang="pt-BR" sz="1600"/>
              <a:t>ou calculada para uma amostra de itens</a:t>
            </a:r>
          </a:p>
        </p:txBody>
      </p:sp>
      <p:sp>
        <p:nvSpPr>
          <p:cNvPr id="6" name="Retângulo 5"/>
          <p:cNvSpPr/>
          <p:nvPr/>
        </p:nvSpPr>
        <p:spPr>
          <a:xfrm>
            <a:off x="1142976" y="2786058"/>
            <a:ext cx="6887335" cy="206210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FERRAMENTA PARA</a:t>
            </a:r>
          </a:p>
          <a:p>
            <a:pPr algn="ctr">
              <a:defRPr/>
            </a:pPr>
            <a:r>
              <a:rPr lang="pt-BR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MONITORAR A VARIABILIDADE E</a:t>
            </a:r>
          </a:p>
          <a:p>
            <a:pPr algn="ctr">
              <a:defRPr/>
            </a:pPr>
            <a:r>
              <a:rPr lang="pt-BR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AVALIAR A ESTABILIDIDADE</a:t>
            </a:r>
          </a:p>
          <a:p>
            <a:pPr algn="ctr">
              <a:defRPr/>
            </a:pPr>
            <a:r>
              <a:rPr lang="pt-BR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DE UM PROCESSO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00063" y="5357813"/>
            <a:ext cx="4570412" cy="36988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dirty="0">
                <a:latin typeface="Arial" charset="0"/>
              </a:rPr>
              <a:t>Contribuem para a 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variação da qualidade</a:t>
            </a:r>
          </a:p>
        </p:txBody>
      </p:sp>
      <p:grpSp>
        <p:nvGrpSpPr>
          <p:cNvPr id="2" name="Grupo 18"/>
          <p:cNvGrpSpPr>
            <a:grpSpLocks/>
          </p:cNvGrpSpPr>
          <p:nvPr/>
        </p:nvGrpSpPr>
        <p:grpSpPr bwMode="auto">
          <a:xfrm>
            <a:off x="5072063" y="5072063"/>
            <a:ext cx="2630487" cy="928687"/>
            <a:chOff x="5072066" y="5072074"/>
            <a:chExt cx="2630360" cy="928694"/>
          </a:xfrm>
        </p:grpSpPr>
        <p:sp>
          <p:nvSpPr>
            <p:cNvPr id="9" name="Chave esquerda 8"/>
            <p:cNvSpPr/>
            <p:nvPr/>
          </p:nvSpPr>
          <p:spPr>
            <a:xfrm>
              <a:off x="5072066" y="5072074"/>
              <a:ext cx="357170" cy="928694"/>
            </a:xfrm>
            <a:prstGeom prst="leftBrace">
              <a:avLst>
                <a:gd name="adj1" fmla="val 8333"/>
                <a:gd name="adj2" fmla="val 52626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19822" name="CaixaDeTexto 9"/>
            <p:cNvSpPr txBox="1">
              <a:spLocks noChangeArrowheads="1"/>
            </p:cNvSpPr>
            <p:nvPr/>
          </p:nvSpPr>
          <p:spPr bwMode="auto">
            <a:xfrm>
              <a:off x="5286380" y="5155704"/>
              <a:ext cx="2416046" cy="800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/>
                <a:t>CAUSAS  COMUNS</a:t>
              </a:r>
            </a:p>
            <a:p>
              <a:pPr algn="ctr"/>
              <a:endParaRPr lang="pt-BR" sz="1000"/>
            </a:p>
            <a:p>
              <a:pPr algn="ctr"/>
              <a:r>
                <a:rPr lang="pt-BR"/>
                <a:t>CAUSAS ESPECIAIS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3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9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32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6805" grpId="0"/>
      <p:bldP spid="6" grpId="0"/>
      <p:bldP spid="8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00166" y="0"/>
            <a:ext cx="6215106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CARTA DE CONTROLE</a:t>
            </a:r>
          </a:p>
        </p:txBody>
      </p:sp>
      <p:sp>
        <p:nvSpPr>
          <p:cNvPr id="4" name="Retângulo 3"/>
          <p:cNvSpPr/>
          <p:nvPr/>
        </p:nvSpPr>
        <p:spPr>
          <a:xfrm>
            <a:off x="3929058" y="785794"/>
            <a:ext cx="159691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DEFINIÇÃO</a:t>
            </a:r>
            <a:endParaRPr lang="pt-B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1214438" y="1714500"/>
            <a:ext cx="62801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200" b="1"/>
              <a:t>Carta de controle não descobre quais são as </a:t>
            </a:r>
          </a:p>
          <a:p>
            <a:r>
              <a:rPr lang="pt-BR" sz="2200" b="1"/>
              <a:t>causas especiais de variação que estão</a:t>
            </a:r>
          </a:p>
          <a:p>
            <a:r>
              <a:rPr lang="pt-BR" sz="2200" b="1"/>
              <a:t>atuando em um processo que está </a:t>
            </a:r>
          </a:p>
          <a:p>
            <a:r>
              <a:rPr lang="pt-BR" sz="2200" b="1"/>
              <a:t>fora de controle estatístico. </a:t>
            </a:r>
            <a:endParaRPr lang="pt-BR" sz="2200"/>
          </a:p>
        </p:txBody>
      </p:sp>
      <p:sp>
        <p:nvSpPr>
          <p:cNvPr id="8" name="CaixaDeTexto 7"/>
          <p:cNvSpPr txBox="1"/>
          <p:nvPr/>
        </p:nvSpPr>
        <p:spPr>
          <a:xfrm>
            <a:off x="2643174" y="3643314"/>
            <a:ext cx="5331909" cy="120032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63000"/>
              </a:prstClr>
            </a:innerShdw>
          </a:effec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2400" b="1" dirty="0">
                <a:solidFill>
                  <a:srgbClr val="FF0000"/>
                </a:solidFill>
                <a:latin typeface="Arial" charset="0"/>
              </a:rPr>
              <a:t>Ela processa e dispõe informações</a:t>
            </a:r>
          </a:p>
          <a:p>
            <a:pPr algn="r">
              <a:defRPr/>
            </a:pPr>
            <a:r>
              <a:rPr lang="pt-BR" sz="2400" b="1" dirty="0">
                <a:solidFill>
                  <a:srgbClr val="FF0000"/>
                </a:solidFill>
                <a:latin typeface="Arial" charset="0"/>
              </a:rPr>
              <a:t>que podem ser utilizadas na</a:t>
            </a:r>
          </a:p>
          <a:p>
            <a:pPr algn="r">
              <a:defRPr/>
            </a:pPr>
            <a:r>
              <a:rPr lang="pt-BR" sz="2400" b="1" dirty="0">
                <a:solidFill>
                  <a:srgbClr val="FF0000"/>
                </a:solidFill>
                <a:latin typeface="Arial" charset="0"/>
              </a:rPr>
              <a:t>identificação das causas.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00166" y="0"/>
            <a:ext cx="6215106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CARTA DE CONTROLE</a:t>
            </a:r>
          </a:p>
        </p:txBody>
      </p:sp>
      <p:sp>
        <p:nvSpPr>
          <p:cNvPr id="4" name="Retângulo 3"/>
          <p:cNvSpPr/>
          <p:nvPr/>
        </p:nvSpPr>
        <p:spPr>
          <a:xfrm>
            <a:off x="1643042" y="785794"/>
            <a:ext cx="573490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ELEMENTOS DE UMA CARTA DE CONTROLE</a:t>
            </a:r>
            <a:endParaRPr lang="pt-B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214313" y="3500438"/>
            <a:ext cx="267335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200" b="1">
                <a:solidFill>
                  <a:schemeClr val="tx2"/>
                </a:solidFill>
              </a:rPr>
              <a:t>LINHA MÉDIA - LM</a:t>
            </a:r>
            <a:endParaRPr lang="pt-BR" sz="2200">
              <a:solidFill>
                <a:schemeClr val="tx2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986458" y="3535300"/>
            <a:ext cx="5180713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63000"/>
              </a:prstClr>
            </a:innerShdw>
          </a:effec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1600" b="1" dirty="0">
                <a:solidFill>
                  <a:srgbClr val="FF0000"/>
                </a:solidFill>
                <a:latin typeface="Arial" charset="0"/>
              </a:rPr>
              <a:t>VALORES DA CARACTERÍSTICA  DA QUALIDADE </a:t>
            </a:r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>
            <a:off x="2357438" y="2784475"/>
            <a:ext cx="4792662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200" b="1"/>
              <a:t>LIMITE SUPERIOR DE CONTROLE</a:t>
            </a:r>
            <a:endParaRPr lang="pt-BR" sz="2200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auto">
          <a:xfrm>
            <a:off x="2286000" y="4427538"/>
            <a:ext cx="46704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200" b="1"/>
              <a:t>LIMITE INFERIOR DE CONTROLE</a:t>
            </a:r>
            <a:endParaRPr lang="pt-BR" sz="2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8" grpId="1"/>
      <p:bldP spid="9" grpId="0"/>
      <p:bldP spid="10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00166" y="0"/>
            <a:ext cx="6215106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CARTA DE CONTROLE</a:t>
            </a:r>
          </a:p>
        </p:txBody>
      </p:sp>
      <p:sp>
        <p:nvSpPr>
          <p:cNvPr id="4" name="Retângulo 3"/>
          <p:cNvSpPr/>
          <p:nvPr/>
        </p:nvSpPr>
        <p:spPr>
          <a:xfrm>
            <a:off x="2357422" y="785794"/>
            <a:ext cx="426462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TIPOS DE CARTA DE CONTROLE</a:t>
            </a:r>
            <a:endParaRPr lang="pt-B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857224" y="2428868"/>
            <a:ext cx="7444667" cy="52322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63000"/>
              </a:prstClr>
            </a:inn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400" dirty="0">
                <a:latin typeface="Arial" charset="0"/>
              </a:rPr>
              <a:t>Utilizamos a carta X-Bar e R quando o </a:t>
            </a:r>
            <a:r>
              <a:rPr lang="pt-BR" sz="1400" b="1" dirty="0">
                <a:latin typeface="Arial" charset="0"/>
              </a:rPr>
              <a:t>tamanho da amostra for igual ou superior a dois</a:t>
            </a:r>
            <a:r>
              <a:rPr lang="pt-BR" sz="1400" dirty="0">
                <a:latin typeface="Arial" charset="0"/>
              </a:rPr>
              <a:t>.</a:t>
            </a:r>
          </a:p>
          <a:p>
            <a:pPr>
              <a:defRPr/>
            </a:pPr>
            <a:r>
              <a:rPr lang="pt-BR" sz="1400" dirty="0">
                <a:latin typeface="Arial" charset="0"/>
              </a:rPr>
              <a:t>Plota-se o </a:t>
            </a:r>
            <a:r>
              <a:rPr lang="pt-BR" sz="1400" b="1" dirty="0">
                <a:latin typeface="Arial" charset="0"/>
              </a:rPr>
              <a:t>valor médio das amostras obtidas</a:t>
            </a:r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>
            <a:off x="785813" y="2000250"/>
            <a:ext cx="3027362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200" b="1"/>
              <a:t>CARTA X-BARRA e R</a:t>
            </a:r>
            <a:endParaRPr lang="pt-BR" sz="2200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auto">
          <a:xfrm>
            <a:off x="714375" y="4356100"/>
            <a:ext cx="140652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200" b="1"/>
              <a:t>CARTA X</a:t>
            </a:r>
            <a:endParaRPr lang="pt-BR" sz="2200"/>
          </a:p>
        </p:txBody>
      </p:sp>
      <p:sp>
        <p:nvSpPr>
          <p:cNvPr id="13" name="CaixaDeTexto 12"/>
          <p:cNvSpPr txBox="1">
            <a:spLocks noChangeArrowheads="1"/>
          </p:cNvSpPr>
          <p:nvPr/>
        </p:nvSpPr>
        <p:spPr bwMode="auto">
          <a:xfrm>
            <a:off x="868363" y="3286125"/>
            <a:ext cx="65674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/>
              <a:t>O gráfico X-Bar (X) é utilizado com o objetivo de controlar a média do processo,</a:t>
            </a:r>
          </a:p>
          <a:p>
            <a:r>
              <a:rPr lang="pt-BR" sz="1400"/>
              <a:t>enquanto o gráfico R é empregado para o controle da variabilidade do processo.</a:t>
            </a:r>
          </a:p>
        </p:txBody>
      </p:sp>
      <p:sp>
        <p:nvSpPr>
          <p:cNvPr id="14" name="CaixaDeTexto 13"/>
          <p:cNvSpPr txBox="1">
            <a:spLocks noChangeArrowheads="1"/>
          </p:cNvSpPr>
          <p:nvPr/>
        </p:nvSpPr>
        <p:spPr bwMode="auto">
          <a:xfrm>
            <a:off x="857250" y="4929188"/>
            <a:ext cx="6492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/>
              <a:t>Esta carta é empregada quando </a:t>
            </a:r>
            <a:r>
              <a:rPr lang="pt-BR" sz="1400" b="1"/>
              <a:t>o tamanho da amostra for igual a um </a:t>
            </a:r>
            <a:r>
              <a:rPr lang="pt-BR" sz="1400" i="1"/>
              <a:t>(n=1). </a:t>
            </a:r>
          </a:p>
          <a:p>
            <a:r>
              <a:rPr lang="pt-BR" sz="1400"/>
              <a:t>Plotam-se </a:t>
            </a:r>
            <a:r>
              <a:rPr lang="pt-BR" sz="1400" b="1"/>
              <a:t>diretamente </a:t>
            </a:r>
            <a:r>
              <a:rPr lang="pt-BR" sz="1400"/>
              <a:t>os valores observados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00166" y="0"/>
            <a:ext cx="6215106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CARTA DE CONTROLE</a:t>
            </a:r>
          </a:p>
        </p:txBody>
      </p:sp>
      <p:sp>
        <p:nvSpPr>
          <p:cNvPr id="4" name="Retângulo 3"/>
          <p:cNvSpPr/>
          <p:nvPr/>
        </p:nvSpPr>
        <p:spPr>
          <a:xfrm>
            <a:off x="3571868" y="785794"/>
            <a:ext cx="202651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CONSTRUÇÃO</a:t>
            </a:r>
            <a:endParaRPr lang="pt-B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2" name="Grupo 120"/>
          <p:cNvGrpSpPr>
            <a:grpSpLocks/>
          </p:cNvGrpSpPr>
          <p:nvPr/>
        </p:nvGrpSpPr>
        <p:grpSpPr bwMode="auto">
          <a:xfrm>
            <a:off x="2428875" y="2571750"/>
            <a:ext cx="4597400" cy="2776538"/>
            <a:chOff x="2403865" y="2714621"/>
            <a:chExt cx="4596996" cy="2777328"/>
          </a:xfrm>
        </p:grpSpPr>
        <p:grpSp>
          <p:nvGrpSpPr>
            <p:cNvPr id="124013" name="Grupo 117"/>
            <p:cNvGrpSpPr>
              <a:grpSpLocks/>
            </p:cNvGrpSpPr>
            <p:nvPr/>
          </p:nvGrpSpPr>
          <p:grpSpPr bwMode="auto">
            <a:xfrm>
              <a:off x="2403865" y="2714621"/>
              <a:ext cx="526644" cy="2090952"/>
              <a:chOff x="2403866" y="2714620"/>
              <a:chExt cx="526644" cy="2090952"/>
            </a:xfrm>
          </p:grpSpPr>
          <p:cxnSp>
            <p:nvCxnSpPr>
              <p:cNvPr id="19" name="Conector reto 18"/>
              <p:cNvCxnSpPr/>
              <p:nvPr/>
            </p:nvCxnSpPr>
            <p:spPr bwMode="auto">
              <a:xfrm rot="10800000">
                <a:off x="2845152" y="4718615"/>
                <a:ext cx="714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ector reto 19"/>
              <p:cNvCxnSpPr/>
              <p:nvPr/>
            </p:nvCxnSpPr>
            <p:spPr bwMode="auto">
              <a:xfrm rot="10800000">
                <a:off x="2845152" y="4621751"/>
                <a:ext cx="71432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ector reto 20"/>
              <p:cNvCxnSpPr/>
              <p:nvPr/>
            </p:nvCxnSpPr>
            <p:spPr bwMode="auto">
              <a:xfrm rot="10800000">
                <a:off x="2845152" y="4526474"/>
                <a:ext cx="71432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ector reto 21"/>
              <p:cNvCxnSpPr/>
              <p:nvPr/>
            </p:nvCxnSpPr>
            <p:spPr bwMode="auto">
              <a:xfrm rot="10800000">
                <a:off x="2845152" y="4623338"/>
                <a:ext cx="714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ector reto 22"/>
              <p:cNvCxnSpPr/>
              <p:nvPr/>
            </p:nvCxnSpPr>
            <p:spPr bwMode="auto">
              <a:xfrm rot="10800000">
                <a:off x="2845152" y="4526474"/>
                <a:ext cx="714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ector de seta reta 23"/>
              <p:cNvCxnSpPr/>
              <p:nvPr/>
            </p:nvCxnSpPr>
            <p:spPr bwMode="auto">
              <a:xfrm rot="5400000" flipH="1" flipV="1">
                <a:off x="1883617" y="3758699"/>
                <a:ext cx="2091333" cy="317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079" name="CaixaDeTexto 8"/>
              <p:cNvSpPr txBox="1">
                <a:spLocks noChangeArrowheads="1"/>
              </p:cNvSpPr>
              <p:nvPr/>
            </p:nvSpPr>
            <p:spPr bwMode="auto">
              <a:xfrm rot="-5400000">
                <a:off x="1776996" y="3556949"/>
                <a:ext cx="1530740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200"/>
                  <a:t>F R E Q ÜÊ N C I A</a:t>
                </a:r>
              </a:p>
            </p:txBody>
          </p:sp>
          <p:cxnSp>
            <p:nvCxnSpPr>
              <p:cNvPr id="27" name="Conector reto 26"/>
              <p:cNvCxnSpPr/>
              <p:nvPr/>
            </p:nvCxnSpPr>
            <p:spPr bwMode="auto">
              <a:xfrm rot="10800000">
                <a:off x="2845152" y="4431196"/>
                <a:ext cx="71432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to 27"/>
              <p:cNvCxnSpPr/>
              <p:nvPr/>
            </p:nvCxnSpPr>
            <p:spPr bwMode="auto">
              <a:xfrm rot="10800000">
                <a:off x="2845152" y="4431196"/>
                <a:ext cx="714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to 28"/>
              <p:cNvCxnSpPr/>
              <p:nvPr/>
            </p:nvCxnSpPr>
            <p:spPr bwMode="auto">
              <a:xfrm rot="10800000">
                <a:off x="2845152" y="4334331"/>
                <a:ext cx="7143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reto 29"/>
              <p:cNvCxnSpPr/>
              <p:nvPr/>
            </p:nvCxnSpPr>
            <p:spPr bwMode="auto">
              <a:xfrm rot="10800000">
                <a:off x="2845152" y="4240642"/>
                <a:ext cx="714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ector reto 30"/>
              <p:cNvCxnSpPr/>
              <p:nvPr/>
            </p:nvCxnSpPr>
            <p:spPr bwMode="auto">
              <a:xfrm rot="10800000">
                <a:off x="2845152" y="4335919"/>
                <a:ext cx="714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ector reto 31"/>
              <p:cNvCxnSpPr/>
              <p:nvPr/>
            </p:nvCxnSpPr>
            <p:spPr bwMode="auto">
              <a:xfrm rot="10800000">
                <a:off x="2845152" y="4239054"/>
                <a:ext cx="7143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ector reto 32"/>
              <p:cNvCxnSpPr/>
              <p:nvPr/>
            </p:nvCxnSpPr>
            <p:spPr bwMode="auto">
              <a:xfrm rot="10800000">
                <a:off x="2845152" y="4143777"/>
                <a:ext cx="7143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ector reto 33"/>
              <p:cNvCxnSpPr/>
              <p:nvPr/>
            </p:nvCxnSpPr>
            <p:spPr bwMode="auto">
              <a:xfrm rot="10800000">
                <a:off x="2845152" y="4146953"/>
                <a:ext cx="714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ector reto 34"/>
              <p:cNvCxnSpPr/>
              <p:nvPr/>
            </p:nvCxnSpPr>
            <p:spPr bwMode="auto">
              <a:xfrm rot="10800000">
                <a:off x="2845152" y="4050088"/>
                <a:ext cx="71432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ector reto 35"/>
              <p:cNvCxnSpPr/>
              <p:nvPr/>
            </p:nvCxnSpPr>
            <p:spPr bwMode="auto">
              <a:xfrm rot="10800000">
                <a:off x="2838803" y="3956398"/>
                <a:ext cx="714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ector reto 36"/>
              <p:cNvCxnSpPr/>
              <p:nvPr/>
            </p:nvCxnSpPr>
            <p:spPr bwMode="auto">
              <a:xfrm rot="10800000">
                <a:off x="2845152" y="4051675"/>
                <a:ext cx="714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ector reto 37"/>
              <p:cNvCxnSpPr/>
              <p:nvPr/>
            </p:nvCxnSpPr>
            <p:spPr bwMode="auto">
              <a:xfrm rot="10800000">
                <a:off x="2838803" y="3954811"/>
                <a:ext cx="71432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ector reto 38"/>
              <p:cNvCxnSpPr/>
              <p:nvPr/>
            </p:nvCxnSpPr>
            <p:spPr bwMode="auto">
              <a:xfrm rot="10800000">
                <a:off x="2838803" y="3861121"/>
                <a:ext cx="714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ector reto 39"/>
              <p:cNvCxnSpPr/>
              <p:nvPr/>
            </p:nvCxnSpPr>
            <p:spPr bwMode="auto">
              <a:xfrm rot="10800000">
                <a:off x="2838803" y="3859534"/>
                <a:ext cx="71432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ector reto 40"/>
              <p:cNvCxnSpPr/>
              <p:nvPr/>
            </p:nvCxnSpPr>
            <p:spPr bwMode="auto">
              <a:xfrm rot="10800000">
                <a:off x="2838803" y="3762668"/>
                <a:ext cx="7143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ector reto 41"/>
              <p:cNvCxnSpPr/>
              <p:nvPr/>
            </p:nvCxnSpPr>
            <p:spPr bwMode="auto">
              <a:xfrm rot="10800000">
                <a:off x="2838803" y="3668980"/>
                <a:ext cx="714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ctor reto 42"/>
              <p:cNvCxnSpPr/>
              <p:nvPr/>
            </p:nvCxnSpPr>
            <p:spPr bwMode="auto">
              <a:xfrm rot="10800000">
                <a:off x="2838803" y="3764257"/>
                <a:ext cx="71432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ctor reto 43"/>
              <p:cNvCxnSpPr/>
              <p:nvPr/>
            </p:nvCxnSpPr>
            <p:spPr bwMode="auto">
              <a:xfrm rot="10800000">
                <a:off x="2838803" y="3667391"/>
                <a:ext cx="7143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ctor reto 44"/>
              <p:cNvCxnSpPr/>
              <p:nvPr/>
            </p:nvCxnSpPr>
            <p:spPr bwMode="auto">
              <a:xfrm rot="10800000">
                <a:off x="2838803" y="3573702"/>
                <a:ext cx="714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ector reto 45"/>
              <p:cNvCxnSpPr/>
              <p:nvPr/>
            </p:nvCxnSpPr>
            <p:spPr bwMode="auto">
              <a:xfrm rot="10800000">
                <a:off x="2845152" y="3573702"/>
                <a:ext cx="71432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ector reto 46"/>
              <p:cNvCxnSpPr/>
              <p:nvPr/>
            </p:nvCxnSpPr>
            <p:spPr bwMode="auto">
              <a:xfrm rot="10800000">
                <a:off x="2845152" y="3478425"/>
                <a:ext cx="714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ector reto 47"/>
              <p:cNvCxnSpPr/>
              <p:nvPr/>
            </p:nvCxnSpPr>
            <p:spPr bwMode="auto">
              <a:xfrm rot="10800000">
                <a:off x="2845152" y="3383148"/>
                <a:ext cx="71432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ector reto 48"/>
              <p:cNvCxnSpPr/>
              <p:nvPr/>
            </p:nvCxnSpPr>
            <p:spPr bwMode="auto">
              <a:xfrm rot="10800000">
                <a:off x="2845152" y="3478425"/>
                <a:ext cx="71432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ctor reto 49"/>
              <p:cNvCxnSpPr/>
              <p:nvPr/>
            </p:nvCxnSpPr>
            <p:spPr bwMode="auto">
              <a:xfrm rot="10800000">
                <a:off x="2845152" y="3383148"/>
                <a:ext cx="714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ctor reto 50"/>
              <p:cNvCxnSpPr/>
              <p:nvPr/>
            </p:nvCxnSpPr>
            <p:spPr bwMode="auto">
              <a:xfrm rot="10800000">
                <a:off x="2845152" y="3287871"/>
                <a:ext cx="71432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ector reto 51"/>
              <p:cNvCxnSpPr/>
              <p:nvPr/>
            </p:nvCxnSpPr>
            <p:spPr bwMode="auto">
              <a:xfrm rot="10800000">
                <a:off x="2845152" y="3286283"/>
                <a:ext cx="7143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ector reto 52"/>
              <p:cNvCxnSpPr/>
              <p:nvPr/>
            </p:nvCxnSpPr>
            <p:spPr bwMode="auto">
              <a:xfrm rot="10800000">
                <a:off x="2845152" y="3191006"/>
                <a:ext cx="714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ector reto 53"/>
              <p:cNvCxnSpPr/>
              <p:nvPr/>
            </p:nvCxnSpPr>
            <p:spPr bwMode="auto">
              <a:xfrm rot="10800000">
                <a:off x="2845152" y="3095728"/>
                <a:ext cx="7143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ector reto 54"/>
              <p:cNvCxnSpPr/>
              <p:nvPr/>
            </p:nvCxnSpPr>
            <p:spPr bwMode="auto">
              <a:xfrm rot="10800000">
                <a:off x="2845152" y="3191006"/>
                <a:ext cx="7143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ector reto 55"/>
              <p:cNvCxnSpPr/>
              <p:nvPr/>
            </p:nvCxnSpPr>
            <p:spPr bwMode="auto">
              <a:xfrm rot="10800000">
                <a:off x="2845152" y="3095728"/>
                <a:ext cx="714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ector reto 56"/>
              <p:cNvCxnSpPr/>
              <p:nvPr/>
            </p:nvCxnSpPr>
            <p:spPr bwMode="auto">
              <a:xfrm rot="10800000">
                <a:off x="2845152" y="3000451"/>
                <a:ext cx="7143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4014" name="Grupo 119"/>
            <p:cNvGrpSpPr>
              <a:grpSpLocks/>
            </p:cNvGrpSpPr>
            <p:nvPr/>
          </p:nvGrpSpPr>
          <p:grpSpPr bwMode="auto">
            <a:xfrm>
              <a:off x="2928923" y="3357561"/>
              <a:ext cx="4071938" cy="2134388"/>
              <a:chOff x="2928922" y="3357561"/>
              <a:chExt cx="4071938" cy="2134388"/>
            </a:xfrm>
          </p:grpSpPr>
          <p:grpSp>
            <p:nvGrpSpPr>
              <p:cNvPr id="124015" name="Grupo 105"/>
              <p:cNvGrpSpPr>
                <a:grpSpLocks/>
              </p:cNvGrpSpPr>
              <p:nvPr/>
            </p:nvGrpSpPr>
            <p:grpSpPr bwMode="auto">
              <a:xfrm>
                <a:off x="3071802" y="3357561"/>
                <a:ext cx="3643338" cy="1446951"/>
                <a:chOff x="3357563" y="3143250"/>
                <a:chExt cx="2357437" cy="2332038"/>
              </a:xfrm>
            </p:grpSpPr>
            <p:sp>
              <p:nvSpPr>
                <p:cNvPr id="78" name="Retângulo 77"/>
                <p:cNvSpPr/>
                <p:nvPr/>
              </p:nvSpPr>
              <p:spPr>
                <a:xfrm>
                  <a:off x="3419410" y="5357324"/>
                  <a:ext cx="71898" cy="117727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79" name="Retângulo 78"/>
                <p:cNvSpPr/>
                <p:nvPr/>
              </p:nvSpPr>
              <p:spPr>
                <a:xfrm>
                  <a:off x="3357784" y="5403391"/>
                  <a:ext cx="64707" cy="71660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80" name="Retângulo 79"/>
                <p:cNvSpPr/>
                <p:nvPr/>
              </p:nvSpPr>
              <p:spPr>
                <a:xfrm>
                  <a:off x="3492334" y="5272868"/>
                  <a:ext cx="55464" cy="202183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81" name="Retângulo 80"/>
                <p:cNvSpPr/>
                <p:nvPr/>
              </p:nvSpPr>
              <p:spPr>
                <a:xfrm>
                  <a:off x="3614561" y="5142344"/>
                  <a:ext cx="65735" cy="332707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82" name="Retângulo 81"/>
                <p:cNvSpPr/>
                <p:nvPr/>
              </p:nvSpPr>
              <p:spPr>
                <a:xfrm>
                  <a:off x="3546772" y="5229360"/>
                  <a:ext cx="64707" cy="245692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83" name="Retângulo 82"/>
                <p:cNvSpPr/>
                <p:nvPr/>
              </p:nvSpPr>
              <p:spPr>
                <a:xfrm>
                  <a:off x="3681322" y="5014379"/>
                  <a:ext cx="55464" cy="460672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84" name="Retângulo 83"/>
                <p:cNvSpPr/>
                <p:nvPr/>
              </p:nvSpPr>
              <p:spPr>
                <a:xfrm>
                  <a:off x="3805603" y="4707265"/>
                  <a:ext cx="64707" cy="767786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85" name="Retângulo 84"/>
                <p:cNvSpPr/>
                <p:nvPr/>
              </p:nvSpPr>
              <p:spPr>
                <a:xfrm>
                  <a:off x="3738840" y="4881297"/>
                  <a:ext cx="64708" cy="593754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86" name="Retângulo 85"/>
                <p:cNvSpPr/>
                <p:nvPr/>
              </p:nvSpPr>
              <p:spPr>
                <a:xfrm>
                  <a:off x="3873392" y="4571624"/>
                  <a:ext cx="68816" cy="903427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87" name="Retângulo 86"/>
                <p:cNvSpPr/>
                <p:nvPr/>
              </p:nvSpPr>
              <p:spPr>
                <a:xfrm>
                  <a:off x="4013079" y="4057206"/>
                  <a:ext cx="71898" cy="1417845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88" name="Retângulo 87"/>
                <p:cNvSpPr/>
                <p:nvPr/>
              </p:nvSpPr>
              <p:spPr>
                <a:xfrm>
                  <a:off x="3942208" y="4402711"/>
                  <a:ext cx="70871" cy="1072340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89" name="Retângulo 88"/>
                <p:cNvSpPr/>
                <p:nvPr/>
              </p:nvSpPr>
              <p:spPr>
                <a:xfrm>
                  <a:off x="4086003" y="3839668"/>
                  <a:ext cx="62654" cy="1635383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90" name="Retângulo 89"/>
                <p:cNvSpPr/>
                <p:nvPr/>
              </p:nvSpPr>
              <p:spPr>
                <a:xfrm>
                  <a:off x="4219527" y="3448096"/>
                  <a:ext cx="71898" cy="2026955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91" name="Retângulo 90"/>
                <p:cNvSpPr/>
                <p:nvPr/>
              </p:nvSpPr>
              <p:spPr>
                <a:xfrm>
                  <a:off x="4148657" y="3622128"/>
                  <a:ext cx="70870" cy="1852923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92" name="Retângulo 91"/>
                <p:cNvSpPr/>
                <p:nvPr/>
              </p:nvSpPr>
              <p:spPr>
                <a:xfrm>
                  <a:off x="4291425" y="3361080"/>
                  <a:ext cx="61626" cy="2113971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93" name="Retângulo 92"/>
                <p:cNvSpPr/>
                <p:nvPr/>
              </p:nvSpPr>
              <p:spPr>
                <a:xfrm>
                  <a:off x="4419814" y="3143542"/>
                  <a:ext cx="81141" cy="2331509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94" name="Retângulo 93"/>
                <p:cNvSpPr/>
                <p:nvPr/>
              </p:nvSpPr>
              <p:spPr>
                <a:xfrm>
                  <a:off x="4350997" y="3230558"/>
                  <a:ext cx="78060" cy="2244493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95" name="Retângulo 94"/>
                <p:cNvSpPr/>
                <p:nvPr/>
              </p:nvSpPr>
              <p:spPr>
                <a:xfrm>
                  <a:off x="4500955" y="3143542"/>
                  <a:ext cx="81142" cy="2331509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96" name="Retângulo 95"/>
                <p:cNvSpPr/>
                <p:nvPr/>
              </p:nvSpPr>
              <p:spPr>
                <a:xfrm>
                  <a:off x="4649886" y="3361080"/>
                  <a:ext cx="61626" cy="2113971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97" name="Retângulo 96"/>
                <p:cNvSpPr/>
                <p:nvPr/>
              </p:nvSpPr>
              <p:spPr>
                <a:xfrm>
                  <a:off x="4571826" y="3230558"/>
                  <a:ext cx="78060" cy="2244493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98" name="Retângulo 97"/>
                <p:cNvSpPr/>
                <p:nvPr/>
              </p:nvSpPr>
              <p:spPr>
                <a:xfrm>
                  <a:off x="4845036" y="3839668"/>
                  <a:ext cx="61626" cy="1635383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99" name="Retângulo 98"/>
                <p:cNvSpPr/>
                <p:nvPr/>
              </p:nvSpPr>
              <p:spPr>
                <a:xfrm>
                  <a:off x="4774166" y="3622128"/>
                  <a:ext cx="70871" cy="1852923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00" name="Retângulo 99"/>
                <p:cNvSpPr/>
                <p:nvPr/>
              </p:nvSpPr>
              <p:spPr>
                <a:xfrm>
                  <a:off x="4906663" y="4057206"/>
                  <a:ext cx="71898" cy="1417845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01" name="Retângulo 100"/>
                <p:cNvSpPr/>
                <p:nvPr/>
              </p:nvSpPr>
              <p:spPr>
                <a:xfrm>
                  <a:off x="5049431" y="4579301"/>
                  <a:ext cx="56491" cy="895750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02" name="Retângulo 101"/>
                <p:cNvSpPr/>
                <p:nvPr/>
              </p:nvSpPr>
              <p:spPr>
                <a:xfrm>
                  <a:off x="4978560" y="4402711"/>
                  <a:ext cx="70870" cy="1072340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03" name="Retângulo 102"/>
                <p:cNvSpPr/>
                <p:nvPr/>
              </p:nvSpPr>
              <p:spPr>
                <a:xfrm>
                  <a:off x="5109003" y="4707265"/>
                  <a:ext cx="64708" cy="767786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04" name="Retângulo 103"/>
                <p:cNvSpPr/>
                <p:nvPr/>
              </p:nvSpPr>
              <p:spPr>
                <a:xfrm>
                  <a:off x="5241500" y="5014379"/>
                  <a:ext cx="56491" cy="460672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05" name="Retângulo 104"/>
                <p:cNvSpPr/>
                <p:nvPr/>
              </p:nvSpPr>
              <p:spPr>
                <a:xfrm>
                  <a:off x="5175765" y="4881297"/>
                  <a:ext cx="64707" cy="593754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06" name="Retângulo 105"/>
                <p:cNvSpPr/>
                <p:nvPr/>
              </p:nvSpPr>
              <p:spPr>
                <a:xfrm>
                  <a:off x="5301072" y="5142344"/>
                  <a:ext cx="64707" cy="332707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07" name="Retângulo 106"/>
                <p:cNvSpPr/>
                <p:nvPr/>
              </p:nvSpPr>
              <p:spPr>
                <a:xfrm>
                  <a:off x="5433569" y="5272868"/>
                  <a:ext cx="56491" cy="202183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08" name="Retângulo 107"/>
                <p:cNvSpPr/>
                <p:nvPr/>
              </p:nvSpPr>
              <p:spPr>
                <a:xfrm>
                  <a:off x="5367834" y="5229360"/>
                  <a:ext cx="64708" cy="245692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09" name="Retângulo 108"/>
                <p:cNvSpPr/>
                <p:nvPr/>
              </p:nvSpPr>
              <p:spPr>
                <a:xfrm>
                  <a:off x="5493141" y="5316375"/>
                  <a:ext cx="70871" cy="158676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10" name="Retângulo 109"/>
                <p:cNvSpPr/>
                <p:nvPr/>
              </p:nvSpPr>
              <p:spPr>
                <a:xfrm>
                  <a:off x="5560931" y="5357324"/>
                  <a:ext cx="82169" cy="117727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11" name="Retângulo 110"/>
                <p:cNvSpPr/>
                <p:nvPr/>
              </p:nvSpPr>
              <p:spPr>
                <a:xfrm>
                  <a:off x="4711512" y="3501842"/>
                  <a:ext cx="62653" cy="1970651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12" name="Retângulo 111"/>
                <p:cNvSpPr/>
                <p:nvPr/>
              </p:nvSpPr>
              <p:spPr>
                <a:xfrm>
                  <a:off x="5643099" y="5428984"/>
                  <a:ext cx="71898" cy="46067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</p:grpSp>
          <p:grpSp>
            <p:nvGrpSpPr>
              <p:cNvPr id="124016" name="Grupo 118"/>
              <p:cNvGrpSpPr>
                <a:grpSpLocks/>
              </p:cNvGrpSpPr>
              <p:nvPr/>
            </p:nvGrpSpPr>
            <p:grpSpPr bwMode="auto">
              <a:xfrm>
                <a:off x="2928922" y="4810871"/>
                <a:ext cx="4071938" cy="681078"/>
                <a:chOff x="2928922" y="4810871"/>
                <a:chExt cx="4071938" cy="681078"/>
              </a:xfrm>
            </p:grpSpPr>
            <p:cxnSp>
              <p:nvCxnSpPr>
                <p:cNvPr id="25" name="Conector de seta reta 24"/>
                <p:cNvCxnSpPr/>
                <p:nvPr/>
              </p:nvCxnSpPr>
              <p:spPr bwMode="auto">
                <a:xfrm>
                  <a:off x="2929281" y="4810717"/>
                  <a:ext cx="4071579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4018" name="CaixaDeTexto 155"/>
                <p:cNvSpPr txBox="1">
                  <a:spLocks noChangeArrowheads="1"/>
                </p:cNvSpPr>
                <p:nvPr/>
              </p:nvSpPr>
              <p:spPr bwMode="auto">
                <a:xfrm>
                  <a:off x="3643297" y="4821469"/>
                  <a:ext cx="428625" cy="2055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pt-BR" sz="1400"/>
                    <a:t>30</a:t>
                  </a:r>
                </a:p>
              </p:txBody>
            </p:sp>
            <p:sp>
              <p:nvSpPr>
                <p:cNvPr id="124019" name="CaixaDeTexto 156"/>
                <p:cNvSpPr txBox="1">
                  <a:spLocks noChangeArrowheads="1"/>
                </p:cNvSpPr>
                <p:nvPr/>
              </p:nvSpPr>
              <p:spPr bwMode="auto">
                <a:xfrm>
                  <a:off x="5378435" y="4821469"/>
                  <a:ext cx="428625" cy="2055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pt-BR" sz="1400"/>
                    <a:t>42</a:t>
                  </a:r>
                </a:p>
              </p:txBody>
            </p:sp>
            <p:sp>
              <p:nvSpPr>
                <p:cNvPr id="124020" name="CaixaDeTexto 157"/>
                <p:cNvSpPr txBox="1">
                  <a:spLocks noChangeArrowheads="1"/>
                </p:cNvSpPr>
                <p:nvPr/>
              </p:nvSpPr>
              <p:spPr bwMode="auto">
                <a:xfrm>
                  <a:off x="5929297" y="4821469"/>
                  <a:ext cx="428625" cy="2055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pt-BR" sz="1400"/>
                    <a:t>46</a:t>
                  </a:r>
                </a:p>
              </p:txBody>
            </p:sp>
            <p:cxnSp>
              <p:nvCxnSpPr>
                <p:cNvPr id="61" name="Conector reto 60"/>
                <p:cNvCxnSpPr/>
                <p:nvPr/>
              </p:nvCxnSpPr>
              <p:spPr bwMode="auto">
                <a:xfrm rot="5400000">
                  <a:off x="3831686" y="4835331"/>
                  <a:ext cx="49226" cy="317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Conector reto 61"/>
                <p:cNvCxnSpPr/>
                <p:nvPr/>
              </p:nvCxnSpPr>
              <p:spPr bwMode="auto">
                <a:xfrm rot="5400000">
                  <a:off x="3831686" y="4835331"/>
                  <a:ext cx="49226" cy="317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ector reto 62"/>
                <p:cNvCxnSpPr/>
                <p:nvPr/>
              </p:nvCxnSpPr>
              <p:spPr bwMode="auto">
                <a:xfrm rot="5400000">
                  <a:off x="5559529" y="4836124"/>
                  <a:ext cx="49226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Conector reto 63"/>
                <p:cNvCxnSpPr/>
                <p:nvPr/>
              </p:nvCxnSpPr>
              <p:spPr bwMode="auto">
                <a:xfrm rot="5400000">
                  <a:off x="5559529" y="4836124"/>
                  <a:ext cx="49226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Conector reto 64"/>
                <p:cNvCxnSpPr/>
                <p:nvPr/>
              </p:nvCxnSpPr>
              <p:spPr bwMode="auto">
                <a:xfrm rot="5400000">
                  <a:off x="6118279" y="4836124"/>
                  <a:ext cx="49226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Conector reto 65"/>
                <p:cNvCxnSpPr/>
                <p:nvPr/>
              </p:nvCxnSpPr>
              <p:spPr bwMode="auto">
                <a:xfrm rot="5400000">
                  <a:off x="6119866" y="4836124"/>
                  <a:ext cx="49226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Conector reto 66"/>
                <p:cNvCxnSpPr/>
                <p:nvPr/>
              </p:nvCxnSpPr>
              <p:spPr bwMode="auto">
                <a:xfrm rot="5400000">
                  <a:off x="5559529" y="4836124"/>
                  <a:ext cx="49226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Conector reto 67"/>
                <p:cNvCxnSpPr/>
                <p:nvPr/>
              </p:nvCxnSpPr>
              <p:spPr bwMode="auto">
                <a:xfrm rot="5400000">
                  <a:off x="5559529" y="4836124"/>
                  <a:ext cx="49226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ector reto 68"/>
                <p:cNvCxnSpPr/>
                <p:nvPr/>
              </p:nvCxnSpPr>
              <p:spPr bwMode="auto">
                <a:xfrm rot="5400000">
                  <a:off x="6118279" y="4836124"/>
                  <a:ext cx="49226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Conector reto 69"/>
                <p:cNvCxnSpPr/>
                <p:nvPr/>
              </p:nvCxnSpPr>
              <p:spPr bwMode="auto">
                <a:xfrm rot="5400000">
                  <a:off x="6119866" y="4836124"/>
                  <a:ext cx="49226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4031" name="CaixaDeTexto 108"/>
                <p:cNvSpPr txBox="1">
                  <a:spLocks noChangeArrowheads="1"/>
                </p:cNvSpPr>
                <p:nvPr/>
              </p:nvSpPr>
              <p:spPr bwMode="auto">
                <a:xfrm>
                  <a:off x="4311635" y="4829947"/>
                  <a:ext cx="428625" cy="2055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pt-BR" sz="1400"/>
                    <a:t>34</a:t>
                  </a:r>
                </a:p>
              </p:txBody>
            </p:sp>
            <p:cxnSp>
              <p:nvCxnSpPr>
                <p:cNvPr id="72" name="Conector reto 71"/>
                <p:cNvCxnSpPr/>
                <p:nvPr/>
              </p:nvCxnSpPr>
              <p:spPr bwMode="auto">
                <a:xfrm rot="5400000">
                  <a:off x="4500759" y="4844065"/>
                  <a:ext cx="47639" cy="317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Conector reto 72"/>
                <p:cNvCxnSpPr/>
                <p:nvPr/>
              </p:nvCxnSpPr>
              <p:spPr bwMode="auto">
                <a:xfrm rot="5400000">
                  <a:off x="4500759" y="4844065"/>
                  <a:ext cx="47639" cy="317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4034" name="CaixaDeTexto 111"/>
                <p:cNvSpPr txBox="1">
                  <a:spLocks noChangeArrowheads="1"/>
                </p:cNvSpPr>
                <p:nvPr/>
              </p:nvSpPr>
              <p:spPr bwMode="auto">
                <a:xfrm>
                  <a:off x="4857735" y="4821469"/>
                  <a:ext cx="428625" cy="2055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pt-BR" sz="1400"/>
                    <a:t>38</a:t>
                  </a:r>
                </a:p>
              </p:txBody>
            </p:sp>
            <p:cxnSp>
              <p:nvCxnSpPr>
                <p:cNvPr id="75" name="Conector reto 74"/>
                <p:cNvCxnSpPr/>
                <p:nvPr/>
              </p:nvCxnSpPr>
              <p:spPr bwMode="auto">
                <a:xfrm rot="5400000">
                  <a:off x="5033319" y="4848034"/>
                  <a:ext cx="49226" cy="317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Conector reto 75"/>
                <p:cNvCxnSpPr/>
                <p:nvPr/>
              </p:nvCxnSpPr>
              <p:spPr bwMode="auto">
                <a:xfrm rot="5400000">
                  <a:off x="5033319" y="4848034"/>
                  <a:ext cx="49226" cy="317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4037" name="CaixaDeTexto 8"/>
                <p:cNvSpPr txBox="1">
                  <a:spLocks noChangeArrowheads="1"/>
                </p:cNvSpPr>
                <p:nvPr/>
              </p:nvSpPr>
              <p:spPr bwMode="auto">
                <a:xfrm>
                  <a:off x="4286248" y="5214950"/>
                  <a:ext cx="1130246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pt-BR" sz="1200"/>
                    <a:t>C L A S S E S</a:t>
                  </a:r>
                </a:p>
              </p:txBody>
            </p:sp>
          </p:grpSp>
        </p:grpSp>
      </p:grpSp>
      <p:sp>
        <p:nvSpPr>
          <p:cNvPr id="116" name="Forma livre 115"/>
          <p:cNvSpPr/>
          <p:nvPr/>
        </p:nvSpPr>
        <p:spPr>
          <a:xfrm>
            <a:off x="3040063" y="3186113"/>
            <a:ext cx="3786187" cy="1414462"/>
          </a:xfrm>
          <a:custGeom>
            <a:avLst/>
            <a:gdLst>
              <a:gd name="connsiteX0" fmla="*/ 0 w 2642373"/>
              <a:gd name="connsiteY0" fmla="*/ 1552394 h 1556450"/>
              <a:gd name="connsiteX1" fmla="*/ 246853 w 2642373"/>
              <a:gd name="connsiteY1" fmla="*/ 1486334 h 1556450"/>
              <a:gd name="connsiteX2" fmla="*/ 417217 w 2642373"/>
              <a:gd name="connsiteY2" fmla="*/ 1347262 h 1556450"/>
              <a:gd name="connsiteX3" fmla="*/ 511091 w 2642373"/>
              <a:gd name="connsiteY3" fmla="*/ 1236004 h 1556450"/>
              <a:gd name="connsiteX4" fmla="*/ 622348 w 2642373"/>
              <a:gd name="connsiteY4" fmla="*/ 1055211 h 1556450"/>
              <a:gd name="connsiteX5" fmla="*/ 702315 w 2642373"/>
              <a:gd name="connsiteY5" fmla="*/ 940476 h 1556450"/>
              <a:gd name="connsiteX6" fmla="*/ 778805 w 2642373"/>
              <a:gd name="connsiteY6" fmla="*/ 801404 h 1556450"/>
              <a:gd name="connsiteX7" fmla="*/ 858771 w 2642373"/>
              <a:gd name="connsiteY7" fmla="*/ 582365 h 1556450"/>
              <a:gd name="connsiteX8" fmla="*/ 921354 w 2642373"/>
              <a:gd name="connsiteY8" fmla="*/ 415478 h 1556450"/>
              <a:gd name="connsiteX9" fmla="*/ 997843 w 2642373"/>
              <a:gd name="connsiteY9" fmla="*/ 210347 h 1556450"/>
              <a:gd name="connsiteX10" fmla="*/ 1123008 w 2642373"/>
              <a:gd name="connsiteY10" fmla="*/ 60844 h 1556450"/>
              <a:gd name="connsiteX11" fmla="*/ 1237743 w 2642373"/>
              <a:gd name="connsiteY11" fmla="*/ 5215 h 1556450"/>
              <a:gd name="connsiteX12" fmla="*/ 1397676 w 2642373"/>
              <a:gd name="connsiteY12" fmla="*/ 29553 h 1556450"/>
              <a:gd name="connsiteX13" fmla="*/ 1498503 w 2642373"/>
              <a:gd name="connsiteY13" fmla="*/ 151241 h 1556450"/>
              <a:gd name="connsiteX14" fmla="*/ 1609761 w 2642373"/>
              <a:gd name="connsiteY14" fmla="*/ 328558 h 1556450"/>
              <a:gd name="connsiteX15" fmla="*/ 1703635 w 2642373"/>
              <a:gd name="connsiteY15" fmla="*/ 505875 h 1556450"/>
              <a:gd name="connsiteX16" fmla="*/ 1839230 w 2642373"/>
              <a:gd name="connsiteY16" fmla="*/ 857033 h 1556450"/>
              <a:gd name="connsiteX17" fmla="*/ 1964395 w 2642373"/>
              <a:gd name="connsiteY17" fmla="*/ 1076071 h 1556450"/>
              <a:gd name="connsiteX18" fmla="*/ 2096514 w 2642373"/>
              <a:gd name="connsiteY18" fmla="*/ 1263819 h 1556450"/>
              <a:gd name="connsiteX19" fmla="*/ 2169527 w 2642373"/>
              <a:gd name="connsiteY19" fmla="*/ 1364646 h 1556450"/>
              <a:gd name="connsiteX20" fmla="*/ 2308599 w 2642373"/>
              <a:gd name="connsiteY20" fmla="*/ 1458520 h 1556450"/>
              <a:gd name="connsiteX21" fmla="*/ 2440718 w 2642373"/>
              <a:gd name="connsiteY21" fmla="*/ 1503718 h 1556450"/>
              <a:gd name="connsiteX22" fmla="*/ 2583267 w 2642373"/>
              <a:gd name="connsiteY22" fmla="*/ 1548917 h 1556450"/>
              <a:gd name="connsiteX23" fmla="*/ 2642373 w 2642373"/>
              <a:gd name="connsiteY23" fmla="*/ 1548917 h 155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642373" h="1556450">
                <a:moveTo>
                  <a:pt x="0" y="1552394"/>
                </a:moveTo>
                <a:cubicBezTo>
                  <a:pt x="88658" y="1536458"/>
                  <a:pt x="177317" y="1520523"/>
                  <a:pt x="246853" y="1486334"/>
                </a:cubicBezTo>
                <a:cubicBezTo>
                  <a:pt x="316389" y="1452145"/>
                  <a:pt x="373177" y="1388984"/>
                  <a:pt x="417217" y="1347262"/>
                </a:cubicBezTo>
                <a:cubicBezTo>
                  <a:pt x="461257" y="1305540"/>
                  <a:pt x="476903" y="1284679"/>
                  <a:pt x="511091" y="1236004"/>
                </a:cubicBezTo>
                <a:cubicBezTo>
                  <a:pt x="545280" y="1187329"/>
                  <a:pt x="590477" y="1104466"/>
                  <a:pt x="622348" y="1055211"/>
                </a:cubicBezTo>
                <a:cubicBezTo>
                  <a:pt x="654219" y="1005956"/>
                  <a:pt x="676239" y="982777"/>
                  <a:pt x="702315" y="940476"/>
                </a:cubicBezTo>
                <a:cubicBezTo>
                  <a:pt x="728391" y="898175"/>
                  <a:pt x="752729" y="861089"/>
                  <a:pt x="778805" y="801404"/>
                </a:cubicBezTo>
                <a:cubicBezTo>
                  <a:pt x="804881" y="741719"/>
                  <a:pt x="835013" y="646686"/>
                  <a:pt x="858771" y="582365"/>
                </a:cubicBezTo>
                <a:cubicBezTo>
                  <a:pt x="882529" y="518044"/>
                  <a:pt x="921354" y="415478"/>
                  <a:pt x="921354" y="415478"/>
                </a:cubicBezTo>
                <a:cubicBezTo>
                  <a:pt x="944533" y="353475"/>
                  <a:pt x="964234" y="269453"/>
                  <a:pt x="997843" y="210347"/>
                </a:cubicBezTo>
                <a:cubicBezTo>
                  <a:pt x="1031452" y="151241"/>
                  <a:pt x="1083025" y="95033"/>
                  <a:pt x="1123008" y="60844"/>
                </a:cubicBezTo>
                <a:cubicBezTo>
                  <a:pt x="1162991" y="26655"/>
                  <a:pt x="1191965" y="10430"/>
                  <a:pt x="1237743" y="5215"/>
                </a:cubicBezTo>
                <a:cubicBezTo>
                  <a:pt x="1283521" y="0"/>
                  <a:pt x="1354216" y="5215"/>
                  <a:pt x="1397676" y="29553"/>
                </a:cubicBezTo>
                <a:cubicBezTo>
                  <a:pt x="1441136" y="53891"/>
                  <a:pt x="1463156" y="101407"/>
                  <a:pt x="1498503" y="151241"/>
                </a:cubicBezTo>
                <a:cubicBezTo>
                  <a:pt x="1533851" y="201075"/>
                  <a:pt x="1575572" y="269452"/>
                  <a:pt x="1609761" y="328558"/>
                </a:cubicBezTo>
                <a:cubicBezTo>
                  <a:pt x="1643950" y="387664"/>
                  <a:pt x="1665390" y="417796"/>
                  <a:pt x="1703635" y="505875"/>
                </a:cubicBezTo>
                <a:cubicBezTo>
                  <a:pt x="1741880" y="593954"/>
                  <a:pt x="1795770" y="762000"/>
                  <a:pt x="1839230" y="857033"/>
                </a:cubicBezTo>
                <a:cubicBezTo>
                  <a:pt x="1882690" y="952066"/>
                  <a:pt x="1921514" y="1008273"/>
                  <a:pt x="1964395" y="1076071"/>
                </a:cubicBezTo>
                <a:cubicBezTo>
                  <a:pt x="2007276" y="1143869"/>
                  <a:pt x="2062325" y="1215723"/>
                  <a:pt x="2096514" y="1263819"/>
                </a:cubicBezTo>
                <a:cubicBezTo>
                  <a:pt x="2130703" y="1311915"/>
                  <a:pt x="2134180" y="1332196"/>
                  <a:pt x="2169527" y="1364646"/>
                </a:cubicBezTo>
                <a:cubicBezTo>
                  <a:pt x="2204875" y="1397096"/>
                  <a:pt x="2263401" y="1435341"/>
                  <a:pt x="2308599" y="1458520"/>
                </a:cubicBezTo>
                <a:cubicBezTo>
                  <a:pt x="2353797" y="1481699"/>
                  <a:pt x="2394940" y="1488652"/>
                  <a:pt x="2440718" y="1503718"/>
                </a:cubicBezTo>
                <a:cubicBezTo>
                  <a:pt x="2486496" y="1518784"/>
                  <a:pt x="2549658" y="1541384"/>
                  <a:pt x="2583267" y="1548917"/>
                </a:cubicBezTo>
                <a:cubicBezTo>
                  <a:pt x="2616876" y="1556450"/>
                  <a:pt x="2629624" y="1552683"/>
                  <a:pt x="2642373" y="1548917"/>
                </a:cubicBezTo>
              </a:path>
            </a:pathLst>
          </a:cu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grpSp>
        <p:nvGrpSpPr>
          <p:cNvPr id="9" name="Grupo 122"/>
          <p:cNvGrpSpPr>
            <a:grpSpLocks/>
          </p:cNvGrpSpPr>
          <p:nvPr/>
        </p:nvGrpSpPr>
        <p:grpSpPr bwMode="auto">
          <a:xfrm rot="-5400000">
            <a:off x="-910431" y="2313781"/>
            <a:ext cx="4597400" cy="2776538"/>
            <a:chOff x="2403865" y="2714621"/>
            <a:chExt cx="4596996" cy="2777328"/>
          </a:xfrm>
        </p:grpSpPr>
        <p:grpSp>
          <p:nvGrpSpPr>
            <p:cNvPr id="123915" name="Grupo 117"/>
            <p:cNvGrpSpPr>
              <a:grpSpLocks/>
            </p:cNvGrpSpPr>
            <p:nvPr/>
          </p:nvGrpSpPr>
          <p:grpSpPr bwMode="auto">
            <a:xfrm>
              <a:off x="2403865" y="2714621"/>
              <a:ext cx="526644" cy="2090952"/>
              <a:chOff x="2403866" y="2714620"/>
              <a:chExt cx="526644" cy="2090952"/>
            </a:xfrm>
          </p:grpSpPr>
          <p:cxnSp>
            <p:nvCxnSpPr>
              <p:cNvPr id="184" name="Conector reto 183"/>
              <p:cNvCxnSpPr/>
              <p:nvPr/>
            </p:nvCxnSpPr>
            <p:spPr bwMode="auto">
              <a:xfrm rot="10800000">
                <a:off x="2853088" y="4718616"/>
                <a:ext cx="714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onector reto 184"/>
              <p:cNvCxnSpPr/>
              <p:nvPr/>
            </p:nvCxnSpPr>
            <p:spPr bwMode="auto">
              <a:xfrm rot="10800000">
                <a:off x="2853089" y="4621752"/>
                <a:ext cx="71432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onector reto 185"/>
              <p:cNvCxnSpPr/>
              <p:nvPr/>
            </p:nvCxnSpPr>
            <p:spPr bwMode="auto">
              <a:xfrm rot="10800000">
                <a:off x="2853089" y="4526475"/>
                <a:ext cx="71432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onector reto 186"/>
              <p:cNvCxnSpPr/>
              <p:nvPr/>
            </p:nvCxnSpPr>
            <p:spPr bwMode="auto">
              <a:xfrm rot="10800000">
                <a:off x="2853088" y="4623339"/>
                <a:ext cx="714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onector reto 187"/>
              <p:cNvCxnSpPr/>
              <p:nvPr/>
            </p:nvCxnSpPr>
            <p:spPr bwMode="auto">
              <a:xfrm rot="10800000">
                <a:off x="2853088" y="4526474"/>
                <a:ext cx="714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ector de seta reta 188"/>
              <p:cNvCxnSpPr/>
              <p:nvPr/>
            </p:nvCxnSpPr>
            <p:spPr bwMode="auto">
              <a:xfrm rot="5400000" flipH="1" flipV="1">
                <a:off x="1883616" y="3758700"/>
                <a:ext cx="2091333" cy="317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981" name="CaixaDeTexto 8"/>
              <p:cNvSpPr txBox="1">
                <a:spLocks noChangeArrowheads="1"/>
              </p:cNvSpPr>
              <p:nvPr/>
            </p:nvSpPr>
            <p:spPr bwMode="auto">
              <a:xfrm rot="-5400000">
                <a:off x="1776996" y="3556949"/>
                <a:ext cx="1530740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200"/>
                  <a:t>F R E Q ÜÊ N C I A</a:t>
                </a:r>
              </a:p>
            </p:txBody>
          </p:sp>
          <p:cxnSp>
            <p:nvCxnSpPr>
              <p:cNvPr id="191" name="Conector reto 190"/>
              <p:cNvCxnSpPr/>
              <p:nvPr/>
            </p:nvCxnSpPr>
            <p:spPr bwMode="auto">
              <a:xfrm rot="10800000">
                <a:off x="2853089" y="4431197"/>
                <a:ext cx="71432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Conector reto 191"/>
              <p:cNvCxnSpPr/>
              <p:nvPr/>
            </p:nvCxnSpPr>
            <p:spPr bwMode="auto">
              <a:xfrm rot="10800000">
                <a:off x="2853088" y="4431197"/>
                <a:ext cx="714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Conector reto 192"/>
              <p:cNvCxnSpPr/>
              <p:nvPr/>
            </p:nvCxnSpPr>
            <p:spPr bwMode="auto">
              <a:xfrm rot="10800000">
                <a:off x="2853088" y="4334331"/>
                <a:ext cx="7143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Conector reto 193"/>
              <p:cNvCxnSpPr/>
              <p:nvPr/>
            </p:nvCxnSpPr>
            <p:spPr bwMode="auto">
              <a:xfrm rot="10800000">
                <a:off x="2853088" y="4240643"/>
                <a:ext cx="714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Conector reto 194"/>
              <p:cNvCxnSpPr/>
              <p:nvPr/>
            </p:nvCxnSpPr>
            <p:spPr bwMode="auto">
              <a:xfrm rot="10800000">
                <a:off x="2853088" y="4335920"/>
                <a:ext cx="714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Conector reto 195"/>
              <p:cNvCxnSpPr/>
              <p:nvPr/>
            </p:nvCxnSpPr>
            <p:spPr bwMode="auto">
              <a:xfrm rot="10800000">
                <a:off x="2853088" y="4239054"/>
                <a:ext cx="7143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Conector reto 196"/>
              <p:cNvCxnSpPr/>
              <p:nvPr/>
            </p:nvCxnSpPr>
            <p:spPr bwMode="auto">
              <a:xfrm rot="10800000">
                <a:off x="2853088" y="4143777"/>
                <a:ext cx="7143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Conector reto 197"/>
              <p:cNvCxnSpPr/>
              <p:nvPr/>
            </p:nvCxnSpPr>
            <p:spPr bwMode="auto">
              <a:xfrm rot="10800000">
                <a:off x="2853088" y="4146953"/>
                <a:ext cx="714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Conector reto 198"/>
              <p:cNvCxnSpPr/>
              <p:nvPr/>
            </p:nvCxnSpPr>
            <p:spPr bwMode="auto">
              <a:xfrm rot="10800000">
                <a:off x="2853089" y="4050089"/>
                <a:ext cx="71432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onector reto 199"/>
              <p:cNvCxnSpPr/>
              <p:nvPr/>
            </p:nvCxnSpPr>
            <p:spPr bwMode="auto">
              <a:xfrm rot="10800000">
                <a:off x="2846739" y="3956399"/>
                <a:ext cx="714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onector reto 200"/>
              <p:cNvCxnSpPr/>
              <p:nvPr/>
            </p:nvCxnSpPr>
            <p:spPr bwMode="auto">
              <a:xfrm rot="10800000">
                <a:off x="2853088" y="4051676"/>
                <a:ext cx="714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onector reto 201"/>
              <p:cNvCxnSpPr/>
              <p:nvPr/>
            </p:nvCxnSpPr>
            <p:spPr bwMode="auto">
              <a:xfrm rot="10800000">
                <a:off x="2846739" y="3954812"/>
                <a:ext cx="71432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onector reto 202"/>
              <p:cNvCxnSpPr/>
              <p:nvPr/>
            </p:nvCxnSpPr>
            <p:spPr bwMode="auto">
              <a:xfrm rot="10800000">
                <a:off x="2846739" y="3861122"/>
                <a:ext cx="714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onector reto 203"/>
              <p:cNvCxnSpPr/>
              <p:nvPr/>
            </p:nvCxnSpPr>
            <p:spPr bwMode="auto">
              <a:xfrm rot="10800000">
                <a:off x="2846739" y="3859535"/>
                <a:ext cx="71432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Conector reto 204"/>
              <p:cNvCxnSpPr/>
              <p:nvPr/>
            </p:nvCxnSpPr>
            <p:spPr bwMode="auto">
              <a:xfrm rot="10800000">
                <a:off x="2846739" y="3762669"/>
                <a:ext cx="7143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Conector reto 205"/>
              <p:cNvCxnSpPr/>
              <p:nvPr/>
            </p:nvCxnSpPr>
            <p:spPr bwMode="auto">
              <a:xfrm rot="10800000">
                <a:off x="2846739" y="3668980"/>
                <a:ext cx="714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Conector reto 206"/>
              <p:cNvCxnSpPr/>
              <p:nvPr/>
            </p:nvCxnSpPr>
            <p:spPr bwMode="auto">
              <a:xfrm rot="10800000">
                <a:off x="2846739" y="3764258"/>
                <a:ext cx="71432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Conector reto 207"/>
              <p:cNvCxnSpPr/>
              <p:nvPr/>
            </p:nvCxnSpPr>
            <p:spPr bwMode="auto">
              <a:xfrm rot="10800000">
                <a:off x="2846739" y="3667392"/>
                <a:ext cx="7143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Conector reto 208"/>
              <p:cNvCxnSpPr/>
              <p:nvPr/>
            </p:nvCxnSpPr>
            <p:spPr bwMode="auto">
              <a:xfrm rot="10800000">
                <a:off x="2846739" y="3573703"/>
                <a:ext cx="714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Conector reto 209"/>
              <p:cNvCxnSpPr/>
              <p:nvPr/>
            </p:nvCxnSpPr>
            <p:spPr bwMode="auto">
              <a:xfrm rot="10800000">
                <a:off x="2853089" y="3573703"/>
                <a:ext cx="71432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Conector reto 210"/>
              <p:cNvCxnSpPr/>
              <p:nvPr/>
            </p:nvCxnSpPr>
            <p:spPr bwMode="auto">
              <a:xfrm rot="10800000">
                <a:off x="2853088" y="3478426"/>
                <a:ext cx="714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Conector reto 211"/>
              <p:cNvCxnSpPr/>
              <p:nvPr/>
            </p:nvCxnSpPr>
            <p:spPr bwMode="auto">
              <a:xfrm rot="10800000">
                <a:off x="2853089" y="3383149"/>
                <a:ext cx="71432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Conector reto 212"/>
              <p:cNvCxnSpPr/>
              <p:nvPr/>
            </p:nvCxnSpPr>
            <p:spPr bwMode="auto">
              <a:xfrm rot="10800000">
                <a:off x="2853089" y="3478426"/>
                <a:ext cx="71432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Conector reto 213"/>
              <p:cNvCxnSpPr/>
              <p:nvPr/>
            </p:nvCxnSpPr>
            <p:spPr bwMode="auto">
              <a:xfrm rot="10800000">
                <a:off x="2853088" y="3383149"/>
                <a:ext cx="714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Conector reto 214"/>
              <p:cNvCxnSpPr/>
              <p:nvPr/>
            </p:nvCxnSpPr>
            <p:spPr bwMode="auto">
              <a:xfrm rot="10800000">
                <a:off x="2853089" y="3287872"/>
                <a:ext cx="71432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Conector reto 215"/>
              <p:cNvCxnSpPr/>
              <p:nvPr/>
            </p:nvCxnSpPr>
            <p:spPr bwMode="auto">
              <a:xfrm rot="10800000">
                <a:off x="2853088" y="3286283"/>
                <a:ext cx="7143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Conector reto 216"/>
              <p:cNvCxnSpPr/>
              <p:nvPr/>
            </p:nvCxnSpPr>
            <p:spPr bwMode="auto">
              <a:xfrm rot="10800000">
                <a:off x="2853088" y="3191006"/>
                <a:ext cx="714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Conector reto 217"/>
              <p:cNvCxnSpPr/>
              <p:nvPr/>
            </p:nvCxnSpPr>
            <p:spPr bwMode="auto">
              <a:xfrm rot="10800000">
                <a:off x="2853088" y="3095729"/>
                <a:ext cx="7143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Conector reto 218"/>
              <p:cNvCxnSpPr/>
              <p:nvPr/>
            </p:nvCxnSpPr>
            <p:spPr bwMode="auto">
              <a:xfrm rot="10800000">
                <a:off x="2853088" y="3191006"/>
                <a:ext cx="7143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Conector reto 219"/>
              <p:cNvCxnSpPr/>
              <p:nvPr/>
            </p:nvCxnSpPr>
            <p:spPr bwMode="auto">
              <a:xfrm rot="10800000">
                <a:off x="2853088" y="3095729"/>
                <a:ext cx="714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Conector reto 220"/>
              <p:cNvCxnSpPr/>
              <p:nvPr/>
            </p:nvCxnSpPr>
            <p:spPr bwMode="auto">
              <a:xfrm rot="10800000">
                <a:off x="2853088" y="3000452"/>
                <a:ext cx="7143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3916" name="Grupo 119"/>
            <p:cNvGrpSpPr>
              <a:grpSpLocks/>
            </p:cNvGrpSpPr>
            <p:nvPr/>
          </p:nvGrpSpPr>
          <p:grpSpPr bwMode="auto">
            <a:xfrm>
              <a:off x="2928923" y="3357560"/>
              <a:ext cx="4071938" cy="2134389"/>
              <a:chOff x="2928922" y="3357560"/>
              <a:chExt cx="4071938" cy="2134389"/>
            </a:xfrm>
          </p:grpSpPr>
          <p:grpSp>
            <p:nvGrpSpPr>
              <p:cNvPr id="123917" name="Grupo 105"/>
              <p:cNvGrpSpPr>
                <a:grpSpLocks/>
              </p:cNvGrpSpPr>
              <p:nvPr/>
            </p:nvGrpSpPr>
            <p:grpSpPr bwMode="auto">
              <a:xfrm>
                <a:off x="3071798" y="3357560"/>
                <a:ext cx="3643334" cy="1446949"/>
                <a:chOff x="3357563" y="3143250"/>
                <a:chExt cx="2357437" cy="2332038"/>
              </a:xfrm>
            </p:grpSpPr>
            <p:sp>
              <p:nvSpPr>
                <p:cNvPr id="149" name="Retângulo 148"/>
                <p:cNvSpPr/>
                <p:nvPr/>
              </p:nvSpPr>
              <p:spPr>
                <a:xfrm>
                  <a:off x="3424549" y="5344533"/>
                  <a:ext cx="71898" cy="117727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50" name="Retângulo 149"/>
                <p:cNvSpPr/>
                <p:nvPr/>
              </p:nvSpPr>
              <p:spPr>
                <a:xfrm>
                  <a:off x="3368057" y="5390599"/>
                  <a:ext cx="64708" cy="71660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51" name="Retângulo 150"/>
                <p:cNvSpPr/>
                <p:nvPr/>
              </p:nvSpPr>
              <p:spPr>
                <a:xfrm>
                  <a:off x="3492338" y="5272872"/>
                  <a:ext cx="55464" cy="202183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52" name="Retângulo 151"/>
                <p:cNvSpPr/>
                <p:nvPr/>
              </p:nvSpPr>
              <p:spPr>
                <a:xfrm>
                  <a:off x="3619700" y="5129553"/>
                  <a:ext cx="65735" cy="332708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53" name="Retângulo 152"/>
                <p:cNvSpPr/>
                <p:nvPr/>
              </p:nvSpPr>
              <p:spPr>
                <a:xfrm>
                  <a:off x="3557045" y="5216568"/>
                  <a:ext cx="64708" cy="245692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54" name="Retângulo 153"/>
                <p:cNvSpPr/>
                <p:nvPr/>
              </p:nvSpPr>
              <p:spPr>
                <a:xfrm>
                  <a:off x="3681326" y="5014383"/>
                  <a:ext cx="55464" cy="460672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55" name="Retângulo 154"/>
                <p:cNvSpPr/>
                <p:nvPr/>
              </p:nvSpPr>
              <p:spPr>
                <a:xfrm>
                  <a:off x="3810742" y="4707269"/>
                  <a:ext cx="64708" cy="767787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56" name="Retângulo 155"/>
                <p:cNvSpPr/>
                <p:nvPr/>
              </p:nvSpPr>
              <p:spPr>
                <a:xfrm>
                  <a:off x="3743979" y="4881300"/>
                  <a:ext cx="64708" cy="593755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57" name="Retângulo 156"/>
                <p:cNvSpPr/>
                <p:nvPr/>
              </p:nvSpPr>
              <p:spPr>
                <a:xfrm>
                  <a:off x="3878531" y="4571628"/>
                  <a:ext cx="68816" cy="903429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58" name="Retângulo 157"/>
                <p:cNvSpPr/>
                <p:nvPr/>
              </p:nvSpPr>
              <p:spPr>
                <a:xfrm>
                  <a:off x="4013082" y="4057209"/>
                  <a:ext cx="71898" cy="1417847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59" name="Retângulo 158"/>
                <p:cNvSpPr/>
                <p:nvPr/>
              </p:nvSpPr>
              <p:spPr>
                <a:xfrm>
                  <a:off x="3947347" y="4402714"/>
                  <a:ext cx="70871" cy="1072342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60" name="Retângulo 159"/>
                <p:cNvSpPr/>
                <p:nvPr/>
              </p:nvSpPr>
              <p:spPr>
                <a:xfrm>
                  <a:off x="4091142" y="3839670"/>
                  <a:ext cx="62654" cy="1635386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61" name="Retângulo 160"/>
                <p:cNvSpPr/>
                <p:nvPr/>
              </p:nvSpPr>
              <p:spPr>
                <a:xfrm>
                  <a:off x="4219531" y="3448097"/>
                  <a:ext cx="71898" cy="2026958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62" name="Retângulo 161"/>
                <p:cNvSpPr/>
                <p:nvPr/>
              </p:nvSpPr>
              <p:spPr>
                <a:xfrm>
                  <a:off x="4153796" y="3622129"/>
                  <a:ext cx="70870" cy="1852926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63" name="Retângulo 162"/>
                <p:cNvSpPr/>
                <p:nvPr/>
              </p:nvSpPr>
              <p:spPr>
                <a:xfrm>
                  <a:off x="4291429" y="3361083"/>
                  <a:ext cx="61627" cy="2113974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64" name="Retângulo 163"/>
                <p:cNvSpPr/>
                <p:nvPr/>
              </p:nvSpPr>
              <p:spPr>
                <a:xfrm>
                  <a:off x="4424953" y="3143543"/>
                  <a:ext cx="81141" cy="2331512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65" name="Retângulo 164"/>
                <p:cNvSpPr/>
                <p:nvPr/>
              </p:nvSpPr>
              <p:spPr>
                <a:xfrm>
                  <a:off x="4351002" y="3230560"/>
                  <a:ext cx="78060" cy="2244497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66" name="Retângulo 165"/>
                <p:cNvSpPr/>
                <p:nvPr/>
              </p:nvSpPr>
              <p:spPr>
                <a:xfrm>
                  <a:off x="4506094" y="3143543"/>
                  <a:ext cx="81142" cy="2331512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67" name="Retângulo 166"/>
                <p:cNvSpPr/>
                <p:nvPr/>
              </p:nvSpPr>
              <p:spPr>
                <a:xfrm>
                  <a:off x="4649890" y="3361083"/>
                  <a:ext cx="61627" cy="2113974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68" name="Retângulo 167"/>
                <p:cNvSpPr/>
                <p:nvPr/>
              </p:nvSpPr>
              <p:spPr>
                <a:xfrm>
                  <a:off x="4571830" y="3230560"/>
                  <a:ext cx="78060" cy="2244497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69" name="Retângulo 168"/>
                <p:cNvSpPr/>
                <p:nvPr/>
              </p:nvSpPr>
              <p:spPr>
                <a:xfrm>
                  <a:off x="4845041" y="3839670"/>
                  <a:ext cx="61627" cy="1635386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70" name="Retângulo 169"/>
                <p:cNvSpPr/>
                <p:nvPr/>
              </p:nvSpPr>
              <p:spPr>
                <a:xfrm>
                  <a:off x="4779306" y="3622130"/>
                  <a:ext cx="70871" cy="1852926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71" name="Retângulo 170"/>
                <p:cNvSpPr/>
                <p:nvPr/>
              </p:nvSpPr>
              <p:spPr>
                <a:xfrm>
                  <a:off x="4906667" y="4057209"/>
                  <a:ext cx="71898" cy="1417847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72" name="Retângulo 171"/>
                <p:cNvSpPr/>
                <p:nvPr/>
              </p:nvSpPr>
              <p:spPr>
                <a:xfrm>
                  <a:off x="5054571" y="4579304"/>
                  <a:ext cx="56491" cy="895752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73" name="Retângulo 172"/>
                <p:cNvSpPr/>
                <p:nvPr/>
              </p:nvSpPr>
              <p:spPr>
                <a:xfrm>
                  <a:off x="4983700" y="4402713"/>
                  <a:ext cx="70870" cy="1072342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74" name="Retângulo 173"/>
                <p:cNvSpPr/>
                <p:nvPr/>
              </p:nvSpPr>
              <p:spPr>
                <a:xfrm>
                  <a:off x="5114143" y="4707268"/>
                  <a:ext cx="64708" cy="767787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75" name="Retângulo 174"/>
                <p:cNvSpPr/>
                <p:nvPr/>
              </p:nvSpPr>
              <p:spPr>
                <a:xfrm>
                  <a:off x="5246641" y="5014384"/>
                  <a:ext cx="56491" cy="460672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76" name="Retângulo 175"/>
                <p:cNvSpPr/>
                <p:nvPr/>
              </p:nvSpPr>
              <p:spPr>
                <a:xfrm>
                  <a:off x="5180906" y="4881301"/>
                  <a:ext cx="64708" cy="593755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77" name="Retângulo 176"/>
                <p:cNvSpPr/>
                <p:nvPr/>
              </p:nvSpPr>
              <p:spPr>
                <a:xfrm>
                  <a:off x="5306213" y="5142349"/>
                  <a:ext cx="64708" cy="332708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78" name="Retângulo 177"/>
                <p:cNvSpPr/>
                <p:nvPr/>
              </p:nvSpPr>
              <p:spPr>
                <a:xfrm>
                  <a:off x="5438710" y="5272872"/>
                  <a:ext cx="56491" cy="202183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79" name="Retângulo 178"/>
                <p:cNvSpPr/>
                <p:nvPr/>
              </p:nvSpPr>
              <p:spPr>
                <a:xfrm>
                  <a:off x="5372975" y="5229363"/>
                  <a:ext cx="64708" cy="245692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80" name="Retângulo 179"/>
                <p:cNvSpPr/>
                <p:nvPr/>
              </p:nvSpPr>
              <p:spPr>
                <a:xfrm>
                  <a:off x="5498283" y="5316381"/>
                  <a:ext cx="70871" cy="158676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81" name="Retângulo 180"/>
                <p:cNvSpPr/>
                <p:nvPr/>
              </p:nvSpPr>
              <p:spPr>
                <a:xfrm>
                  <a:off x="5560937" y="5357329"/>
                  <a:ext cx="82169" cy="117727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82" name="Retângulo 181"/>
                <p:cNvSpPr/>
                <p:nvPr/>
              </p:nvSpPr>
              <p:spPr>
                <a:xfrm>
                  <a:off x="4716652" y="3501844"/>
                  <a:ext cx="62653" cy="1970653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83" name="Retângulo 182"/>
                <p:cNvSpPr/>
                <p:nvPr/>
              </p:nvSpPr>
              <p:spPr>
                <a:xfrm>
                  <a:off x="5643105" y="5428989"/>
                  <a:ext cx="71898" cy="46067"/>
                </a:xfrm>
                <a:prstGeom prst="rect">
                  <a:avLst/>
                </a:prstGeom>
                <a:solidFill>
                  <a:srgbClr val="FFFF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</p:grpSp>
          <p:grpSp>
            <p:nvGrpSpPr>
              <p:cNvPr id="123918" name="Grupo 118"/>
              <p:cNvGrpSpPr>
                <a:grpSpLocks/>
              </p:cNvGrpSpPr>
              <p:nvPr/>
            </p:nvGrpSpPr>
            <p:grpSpPr bwMode="auto">
              <a:xfrm>
                <a:off x="2928922" y="4810871"/>
                <a:ext cx="4071938" cy="681078"/>
                <a:chOff x="2928922" y="4810871"/>
                <a:chExt cx="4071938" cy="681078"/>
              </a:xfrm>
            </p:grpSpPr>
            <p:cxnSp>
              <p:nvCxnSpPr>
                <p:cNvPr id="128" name="Conector de seta reta 127"/>
                <p:cNvCxnSpPr/>
                <p:nvPr/>
              </p:nvCxnSpPr>
              <p:spPr bwMode="auto">
                <a:xfrm>
                  <a:off x="2937217" y="4810716"/>
                  <a:ext cx="4071579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3920" name="CaixaDeTexto 155"/>
                <p:cNvSpPr txBox="1">
                  <a:spLocks noChangeArrowheads="1"/>
                </p:cNvSpPr>
                <p:nvPr/>
              </p:nvSpPr>
              <p:spPr bwMode="auto">
                <a:xfrm>
                  <a:off x="3643297" y="4821469"/>
                  <a:ext cx="428625" cy="2055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pt-BR" sz="1400"/>
                    <a:t>30</a:t>
                  </a:r>
                </a:p>
              </p:txBody>
            </p:sp>
            <p:sp>
              <p:nvSpPr>
                <p:cNvPr id="123921" name="CaixaDeTexto 156"/>
                <p:cNvSpPr txBox="1">
                  <a:spLocks noChangeArrowheads="1"/>
                </p:cNvSpPr>
                <p:nvPr/>
              </p:nvSpPr>
              <p:spPr bwMode="auto">
                <a:xfrm>
                  <a:off x="5378435" y="4821469"/>
                  <a:ext cx="428625" cy="2055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pt-BR" sz="1400"/>
                    <a:t>42</a:t>
                  </a:r>
                </a:p>
              </p:txBody>
            </p:sp>
            <p:sp>
              <p:nvSpPr>
                <p:cNvPr id="123922" name="CaixaDeTexto 157"/>
                <p:cNvSpPr txBox="1">
                  <a:spLocks noChangeArrowheads="1"/>
                </p:cNvSpPr>
                <p:nvPr/>
              </p:nvSpPr>
              <p:spPr bwMode="auto">
                <a:xfrm>
                  <a:off x="5929297" y="4821469"/>
                  <a:ext cx="428625" cy="2055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pt-BR" sz="1400"/>
                    <a:t>46</a:t>
                  </a:r>
                </a:p>
              </p:txBody>
            </p:sp>
            <p:cxnSp>
              <p:nvCxnSpPr>
                <p:cNvPr id="132" name="Conector reto 131"/>
                <p:cNvCxnSpPr/>
                <p:nvPr/>
              </p:nvCxnSpPr>
              <p:spPr bwMode="auto">
                <a:xfrm rot="5400000">
                  <a:off x="3831686" y="4835331"/>
                  <a:ext cx="49226" cy="317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Conector reto 132"/>
                <p:cNvCxnSpPr/>
                <p:nvPr/>
              </p:nvCxnSpPr>
              <p:spPr bwMode="auto">
                <a:xfrm rot="5400000">
                  <a:off x="3831686" y="4835331"/>
                  <a:ext cx="49226" cy="317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Conector reto 133"/>
                <p:cNvCxnSpPr/>
                <p:nvPr/>
              </p:nvCxnSpPr>
              <p:spPr bwMode="auto">
                <a:xfrm rot="5400000">
                  <a:off x="5567464" y="4836125"/>
                  <a:ext cx="49226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Conector reto 134"/>
                <p:cNvCxnSpPr/>
                <p:nvPr/>
              </p:nvCxnSpPr>
              <p:spPr bwMode="auto">
                <a:xfrm rot="5400000">
                  <a:off x="5567464" y="4836125"/>
                  <a:ext cx="49226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Conector reto 135"/>
                <p:cNvCxnSpPr/>
                <p:nvPr/>
              </p:nvCxnSpPr>
              <p:spPr bwMode="auto">
                <a:xfrm rot="5400000">
                  <a:off x="6126215" y="4836125"/>
                  <a:ext cx="49226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Conector reto 136"/>
                <p:cNvCxnSpPr/>
                <p:nvPr/>
              </p:nvCxnSpPr>
              <p:spPr bwMode="auto">
                <a:xfrm rot="5400000">
                  <a:off x="6127803" y="4836124"/>
                  <a:ext cx="49226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Conector reto 137"/>
                <p:cNvCxnSpPr/>
                <p:nvPr/>
              </p:nvCxnSpPr>
              <p:spPr bwMode="auto">
                <a:xfrm rot="5400000">
                  <a:off x="5567464" y="4836125"/>
                  <a:ext cx="49226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Conector reto 138"/>
                <p:cNvCxnSpPr/>
                <p:nvPr/>
              </p:nvCxnSpPr>
              <p:spPr bwMode="auto">
                <a:xfrm rot="5400000">
                  <a:off x="5567464" y="4836125"/>
                  <a:ext cx="49226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Conector reto 139"/>
                <p:cNvCxnSpPr/>
                <p:nvPr/>
              </p:nvCxnSpPr>
              <p:spPr bwMode="auto">
                <a:xfrm rot="5400000">
                  <a:off x="6126215" y="4836125"/>
                  <a:ext cx="49226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Conector reto 140"/>
                <p:cNvCxnSpPr/>
                <p:nvPr/>
              </p:nvCxnSpPr>
              <p:spPr bwMode="auto">
                <a:xfrm rot="5400000">
                  <a:off x="6127803" y="4836124"/>
                  <a:ext cx="49226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3933" name="CaixaDeTexto 108"/>
                <p:cNvSpPr txBox="1">
                  <a:spLocks noChangeArrowheads="1"/>
                </p:cNvSpPr>
                <p:nvPr/>
              </p:nvSpPr>
              <p:spPr bwMode="auto">
                <a:xfrm>
                  <a:off x="4311635" y="4829947"/>
                  <a:ext cx="428625" cy="2055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pt-BR" sz="1400"/>
                    <a:t>34</a:t>
                  </a:r>
                </a:p>
              </p:txBody>
            </p:sp>
            <p:cxnSp>
              <p:nvCxnSpPr>
                <p:cNvPr id="143" name="Conector reto 142"/>
                <p:cNvCxnSpPr/>
                <p:nvPr/>
              </p:nvCxnSpPr>
              <p:spPr bwMode="auto">
                <a:xfrm rot="5400000">
                  <a:off x="4500758" y="4844065"/>
                  <a:ext cx="47639" cy="317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Conector reto 143"/>
                <p:cNvCxnSpPr/>
                <p:nvPr/>
              </p:nvCxnSpPr>
              <p:spPr bwMode="auto">
                <a:xfrm rot="5400000">
                  <a:off x="4500758" y="4844065"/>
                  <a:ext cx="47639" cy="317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3936" name="CaixaDeTexto 111"/>
                <p:cNvSpPr txBox="1">
                  <a:spLocks noChangeArrowheads="1"/>
                </p:cNvSpPr>
                <p:nvPr/>
              </p:nvSpPr>
              <p:spPr bwMode="auto">
                <a:xfrm>
                  <a:off x="4857735" y="4821469"/>
                  <a:ext cx="428625" cy="2055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pt-BR" sz="1400"/>
                    <a:t>38</a:t>
                  </a:r>
                </a:p>
              </p:txBody>
            </p:sp>
            <p:cxnSp>
              <p:nvCxnSpPr>
                <p:cNvPr id="146" name="Conector reto 145"/>
                <p:cNvCxnSpPr/>
                <p:nvPr/>
              </p:nvCxnSpPr>
              <p:spPr bwMode="auto">
                <a:xfrm rot="5400000">
                  <a:off x="5033317" y="4848035"/>
                  <a:ext cx="49226" cy="317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Conector reto 146"/>
                <p:cNvCxnSpPr/>
                <p:nvPr/>
              </p:nvCxnSpPr>
              <p:spPr bwMode="auto">
                <a:xfrm rot="5400000">
                  <a:off x="5033317" y="4848035"/>
                  <a:ext cx="49226" cy="317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3939" name="CaixaDeTexto 8"/>
                <p:cNvSpPr txBox="1">
                  <a:spLocks noChangeArrowheads="1"/>
                </p:cNvSpPr>
                <p:nvPr/>
              </p:nvSpPr>
              <p:spPr bwMode="auto">
                <a:xfrm>
                  <a:off x="4286248" y="5214950"/>
                  <a:ext cx="1130246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pt-BR" sz="1200"/>
                    <a:t>C L A S S E S</a:t>
                  </a:r>
                </a:p>
              </p:txBody>
            </p:sp>
          </p:grpSp>
        </p:grpSp>
      </p:grpSp>
      <p:sp>
        <p:nvSpPr>
          <p:cNvPr id="222" name="Forma livre 221"/>
          <p:cNvSpPr/>
          <p:nvPr/>
        </p:nvSpPr>
        <p:spPr>
          <a:xfrm rot="16200000">
            <a:off x="-543718" y="2829719"/>
            <a:ext cx="3786187" cy="1412875"/>
          </a:xfrm>
          <a:custGeom>
            <a:avLst/>
            <a:gdLst>
              <a:gd name="connsiteX0" fmla="*/ 0 w 2642373"/>
              <a:gd name="connsiteY0" fmla="*/ 1552394 h 1556450"/>
              <a:gd name="connsiteX1" fmla="*/ 246853 w 2642373"/>
              <a:gd name="connsiteY1" fmla="*/ 1486334 h 1556450"/>
              <a:gd name="connsiteX2" fmla="*/ 417217 w 2642373"/>
              <a:gd name="connsiteY2" fmla="*/ 1347262 h 1556450"/>
              <a:gd name="connsiteX3" fmla="*/ 511091 w 2642373"/>
              <a:gd name="connsiteY3" fmla="*/ 1236004 h 1556450"/>
              <a:gd name="connsiteX4" fmla="*/ 622348 w 2642373"/>
              <a:gd name="connsiteY4" fmla="*/ 1055211 h 1556450"/>
              <a:gd name="connsiteX5" fmla="*/ 702315 w 2642373"/>
              <a:gd name="connsiteY5" fmla="*/ 940476 h 1556450"/>
              <a:gd name="connsiteX6" fmla="*/ 778805 w 2642373"/>
              <a:gd name="connsiteY6" fmla="*/ 801404 h 1556450"/>
              <a:gd name="connsiteX7" fmla="*/ 858771 w 2642373"/>
              <a:gd name="connsiteY7" fmla="*/ 582365 h 1556450"/>
              <a:gd name="connsiteX8" fmla="*/ 921354 w 2642373"/>
              <a:gd name="connsiteY8" fmla="*/ 415478 h 1556450"/>
              <a:gd name="connsiteX9" fmla="*/ 997843 w 2642373"/>
              <a:gd name="connsiteY9" fmla="*/ 210347 h 1556450"/>
              <a:gd name="connsiteX10" fmla="*/ 1123008 w 2642373"/>
              <a:gd name="connsiteY10" fmla="*/ 60844 h 1556450"/>
              <a:gd name="connsiteX11" fmla="*/ 1237743 w 2642373"/>
              <a:gd name="connsiteY11" fmla="*/ 5215 h 1556450"/>
              <a:gd name="connsiteX12" fmla="*/ 1397676 w 2642373"/>
              <a:gd name="connsiteY12" fmla="*/ 29553 h 1556450"/>
              <a:gd name="connsiteX13" fmla="*/ 1498503 w 2642373"/>
              <a:gd name="connsiteY13" fmla="*/ 151241 h 1556450"/>
              <a:gd name="connsiteX14" fmla="*/ 1609761 w 2642373"/>
              <a:gd name="connsiteY14" fmla="*/ 328558 h 1556450"/>
              <a:gd name="connsiteX15" fmla="*/ 1703635 w 2642373"/>
              <a:gd name="connsiteY15" fmla="*/ 505875 h 1556450"/>
              <a:gd name="connsiteX16" fmla="*/ 1839230 w 2642373"/>
              <a:gd name="connsiteY16" fmla="*/ 857033 h 1556450"/>
              <a:gd name="connsiteX17" fmla="*/ 1964395 w 2642373"/>
              <a:gd name="connsiteY17" fmla="*/ 1076071 h 1556450"/>
              <a:gd name="connsiteX18" fmla="*/ 2096514 w 2642373"/>
              <a:gd name="connsiteY18" fmla="*/ 1263819 h 1556450"/>
              <a:gd name="connsiteX19" fmla="*/ 2169527 w 2642373"/>
              <a:gd name="connsiteY19" fmla="*/ 1364646 h 1556450"/>
              <a:gd name="connsiteX20" fmla="*/ 2308599 w 2642373"/>
              <a:gd name="connsiteY20" fmla="*/ 1458520 h 1556450"/>
              <a:gd name="connsiteX21" fmla="*/ 2440718 w 2642373"/>
              <a:gd name="connsiteY21" fmla="*/ 1503718 h 1556450"/>
              <a:gd name="connsiteX22" fmla="*/ 2583267 w 2642373"/>
              <a:gd name="connsiteY22" fmla="*/ 1548917 h 1556450"/>
              <a:gd name="connsiteX23" fmla="*/ 2642373 w 2642373"/>
              <a:gd name="connsiteY23" fmla="*/ 1548917 h 155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642373" h="1556450">
                <a:moveTo>
                  <a:pt x="0" y="1552394"/>
                </a:moveTo>
                <a:cubicBezTo>
                  <a:pt x="88658" y="1536458"/>
                  <a:pt x="177317" y="1520523"/>
                  <a:pt x="246853" y="1486334"/>
                </a:cubicBezTo>
                <a:cubicBezTo>
                  <a:pt x="316389" y="1452145"/>
                  <a:pt x="373177" y="1388984"/>
                  <a:pt x="417217" y="1347262"/>
                </a:cubicBezTo>
                <a:cubicBezTo>
                  <a:pt x="461257" y="1305540"/>
                  <a:pt x="476903" y="1284679"/>
                  <a:pt x="511091" y="1236004"/>
                </a:cubicBezTo>
                <a:cubicBezTo>
                  <a:pt x="545280" y="1187329"/>
                  <a:pt x="590477" y="1104466"/>
                  <a:pt x="622348" y="1055211"/>
                </a:cubicBezTo>
                <a:cubicBezTo>
                  <a:pt x="654219" y="1005956"/>
                  <a:pt x="676239" y="982777"/>
                  <a:pt x="702315" y="940476"/>
                </a:cubicBezTo>
                <a:cubicBezTo>
                  <a:pt x="728391" y="898175"/>
                  <a:pt x="752729" y="861089"/>
                  <a:pt x="778805" y="801404"/>
                </a:cubicBezTo>
                <a:cubicBezTo>
                  <a:pt x="804881" y="741719"/>
                  <a:pt x="835013" y="646686"/>
                  <a:pt x="858771" y="582365"/>
                </a:cubicBezTo>
                <a:cubicBezTo>
                  <a:pt x="882529" y="518044"/>
                  <a:pt x="921354" y="415478"/>
                  <a:pt x="921354" y="415478"/>
                </a:cubicBezTo>
                <a:cubicBezTo>
                  <a:pt x="944533" y="353475"/>
                  <a:pt x="964234" y="269453"/>
                  <a:pt x="997843" y="210347"/>
                </a:cubicBezTo>
                <a:cubicBezTo>
                  <a:pt x="1031452" y="151241"/>
                  <a:pt x="1083025" y="95033"/>
                  <a:pt x="1123008" y="60844"/>
                </a:cubicBezTo>
                <a:cubicBezTo>
                  <a:pt x="1162991" y="26655"/>
                  <a:pt x="1191965" y="10430"/>
                  <a:pt x="1237743" y="5215"/>
                </a:cubicBezTo>
                <a:cubicBezTo>
                  <a:pt x="1283521" y="0"/>
                  <a:pt x="1354216" y="5215"/>
                  <a:pt x="1397676" y="29553"/>
                </a:cubicBezTo>
                <a:cubicBezTo>
                  <a:pt x="1441136" y="53891"/>
                  <a:pt x="1463156" y="101407"/>
                  <a:pt x="1498503" y="151241"/>
                </a:cubicBezTo>
                <a:cubicBezTo>
                  <a:pt x="1533851" y="201075"/>
                  <a:pt x="1575572" y="269452"/>
                  <a:pt x="1609761" y="328558"/>
                </a:cubicBezTo>
                <a:cubicBezTo>
                  <a:pt x="1643950" y="387664"/>
                  <a:pt x="1665390" y="417796"/>
                  <a:pt x="1703635" y="505875"/>
                </a:cubicBezTo>
                <a:cubicBezTo>
                  <a:pt x="1741880" y="593954"/>
                  <a:pt x="1795770" y="762000"/>
                  <a:pt x="1839230" y="857033"/>
                </a:cubicBezTo>
                <a:cubicBezTo>
                  <a:pt x="1882690" y="952066"/>
                  <a:pt x="1921514" y="1008273"/>
                  <a:pt x="1964395" y="1076071"/>
                </a:cubicBezTo>
                <a:cubicBezTo>
                  <a:pt x="2007276" y="1143869"/>
                  <a:pt x="2062325" y="1215723"/>
                  <a:pt x="2096514" y="1263819"/>
                </a:cubicBezTo>
                <a:cubicBezTo>
                  <a:pt x="2130703" y="1311915"/>
                  <a:pt x="2134180" y="1332196"/>
                  <a:pt x="2169527" y="1364646"/>
                </a:cubicBezTo>
                <a:cubicBezTo>
                  <a:pt x="2204875" y="1397096"/>
                  <a:pt x="2263401" y="1435341"/>
                  <a:pt x="2308599" y="1458520"/>
                </a:cubicBezTo>
                <a:cubicBezTo>
                  <a:pt x="2353797" y="1481699"/>
                  <a:pt x="2394940" y="1488652"/>
                  <a:pt x="2440718" y="1503718"/>
                </a:cubicBezTo>
                <a:cubicBezTo>
                  <a:pt x="2486496" y="1518784"/>
                  <a:pt x="2549658" y="1541384"/>
                  <a:pt x="2583267" y="1548917"/>
                </a:cubicBezTo>
                <a:cubicBezTo>
                  <a:pt x="2616876" y="1556450"/>
                  <a:pt x="2629624" y="1552683"/>
                  <a:pt x="2642373" y="1548917"/>
                </a:cubicBezTo>
              </a:path>
            </a:pathLst>
          </a:cu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23" name="Seta em curva para a direita 222"/>
          <p:cNvSpPr/>
          <p:nvPr/>
        </p:nvSpPr>
        <p:spPr>
          <a:xfrm rot="10800000">
            <a:off x="2500313" y="2357438"/>
            <a:ext cx="785812" cy="17145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3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5" name="Conector reto 324"/>
          <p:cNvCxnSpPr>
            <a:endCxn id="272" idx="3"/>
          </p:cNvCxnSpPr>
          <p:nvPr/>
        </p:nvCxnSpPr>
        <p:spPr>
          <a:xfrm rot="5400000" flipH="1" flipV="1">
            <a:off x="3357562" y="3265488"/>
            <a:ext cx="449263" cy="3063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Conector reto 317"/>
          <p:cNvCxnSpPr/>
          <p:nvPr/>
        </p:nvCxnSpPr>
        <p:spPr>
          <a:xfrm rot="5400000" flipH="1" flipV="1">
            <a:off x="2428875" y="3571875"/>
            <a:ext cx="428625" cy="428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Conector reto 320"/>
          <p:cNvCxnSpPr/>
          <p:nvPr/>
        </p:nvCxnSpPr>
        <p:spPr>
          <a:xfrm>
            <a:off x="2857500" y="3489325"/>
            <a:ext cx="500063" cy="2143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/>
          <p:cNvSpPr/>
          <p:nvPr/>
        </p:nvSpPr>
        <p:spPr>
          <a:xfrm>
            <a:off x="1500166" y="0"/>
            <a:ext cx="6215106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CARTA DE CONTROLE</a:t>
            </a:r>
          </a:p>
        </p:txBody>
      </p:sp>
      <p:sp>
        <p:nvSpPr>
          <p:cNvPr id="4" name="Retângulo 3"/>
          <p:cNvSpPr/>
          <p:nvPr/>
        </p:nvSpPr>
        <p:spPr>
          <a:xfrm>
            <a:off x="3571868" y="785794"/>
            <a:ext cx="202651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CONSTRUÇÃO</a:t>
            </a:r>
            <a:endParaRPr lang="pt-B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2" name="Grupo 117"/>
          <p:cNvGrpSpPr>
            <a:grpSpLocks/>
          </p:cNvGrpSpPr>
          <p:nvPr/>
        </p:nvGrpSpPr>
        <p:grpSpPr bwMode="auto">
          <a:xfrm rot="-5400000">
            <a:off x="781844" y="4691856"/>
            <a:ext cx="527050" cy="2090738"/>
            <a:chOff x="2403866" y="2714620"/>
            <a:chExt cx="526644" cy="2090952"/>
          </a:xfrm>
        </p:grpSpPr>
        <p:cxnSp>
          <p:nvCxnSpPr>
            <p:cNvPr id="184" name="Conector reto 183"/>
            <p:cNvCxnSpPr/>
            <p:nvPr/>
          </p:nvCxnSpPr>
          <p:spPr bwMode="auto">
            <a:xfrm rot="10800000">
              <a:off x="2852782" y="4718250"/>
              <a:ext cx="7138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ector reto 184"/>
            <p:cNvCxnSpPr/>
            <p:nvPr/>
          </p:nvCxnSpPr>
          <p:spPr bwMode="auto">
            <a:xfrm rot="10800000">
              <a:off x="2852782" y="4621404"/>
              <a:ext cx="71383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ector reto 185"/>
            <p:cNvCxnSpPr/>
            <p:nvPr/>
          </p:nvCxnSpPr>
          <p:spPr bwMode="auto">
            <a:xfrm rot="10800000">
              <a:off x="2852782" y="4526144"/>
              <a:ext cx="71383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ector reto 186"/>
            <p:cNvCxnSpPr/>
            <p:nvPr/>
          </p:nvCxnSpPr>
          <p:spPr bwMode="auto">
            <a:xfrm rot="10800000">
              <a:off x="2852782" y="4622990"/>
              <a:ext cx="7138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ector reto 187"/>
            <p:cNvCxnSpPr/>
            <p:nvPr/>
          </p:nvCxnSpPr>
          <p:spPr bwMode="auto">
            <a:xfrm rot="10800000">
              <a:off x="2852782" y="4526143"/>
              <a:ext cx="7138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ector de seta reta 188"/>
            <p:cNvCxnSpPr/>
            <p:nvPr/>
          </p:nvCxnSpPr>
          <p:spPr bwMode="auto">
            <a:xfrm rot="5400000" flipH="1" flipV="1">
              <a:off x="1883448" y="3758510"/>
              <a:ext cx="2090952" cy="31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049" name="CaixaDeTexto 8"/>
            <p:cNvSpPr txBox="1">
              <a:spLocks noChangeArrowheads="1"/>
            </p:cNvSpPr>
            <p:nvPr/>
          </p:nvSpPr>
          <p:spPr bwMode="auto">
            <a:xfrm rot="-5400000">
              <a:off x="1776996" y="3556949"/>
              <a:ext cx="153074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/>
                <a:t>F R E Q ÜÊ N C I A</a:t>
              </a:r>
            </a:p>
          </p:txBody>
        </p:sp>
        <p:cxnSp>
          <p:nvCxnSpPr>
            <p:cNvPr id="191" name="Conector reto 190"/>
            <p:cNvCxnSpPr/>
            <p:nvPr/>
          </p:nvCxnSpPr>
          <p:spPr bwMode="auto">
            <a:xfrm rot="10800000">
              <a:off x="2852782" y="4430884"/>
              <a:ext cx="71383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ector reto 191"/>
            <p:cNvCxnSpPr/>
            <p:nvPr/>
          </p:nvCxnSpPr>
          <p:spPr bwMode="auto">
            <a:xfrm rot="10800000">
              <a:off x="2852782" y="4430884"/>
              <a:ext cx="7138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ector reto 192"/>
            <p:cNvCxnSpPr/>
            <p:nvPr/>
          </p:nvCxnSpPr>
          <p:spPr bwMode="auto">
            <a:xfrm rot="10800000">
              <a:off x="2852782" y="4334036"/>
              <a:ext cx="71383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ector reto 193"/>
            <p:cNvCxnSpPr/>
            <p:nvPr/>
          </p:nvCxnSpPr>
          <p:spPr bwMode="auto">
            <a:xfrm rot="10800000">
              <a:off x="2852782" y="4240364"/>
              <a:ext cx="7138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ector reto 194"/>
            <p:cNvCxnSpPr/>
            <p:nvPr/>
          </p:nvCxnSpPr>
          <p:spPr bwMode="auto">
            <a:xfrm rot="10800000">
              <a:off x="2852782" y="4335624"/>
              <a:ext cx="7138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ector reto 195"/>
            <p:cNvCxnSpPr/>
            <p:nvPr/>
          </p:nvCxnSpPr>
          <p:spPr bwMode="auto">
            <a:xfrm rot="10800000">
              <a:off x="2852782" y="4238776"/>
              <a:ext cx="71383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ector reto 196"/>
            <p:cNvCxnSpPr/>
            <p:nvPr/>
          </p:nvCxnSpPr>
          <p:spPr bwMode="auto">
            <a:xfrm rot="10800000">
              <a:off x="2852782" y="4143516"/>
              <a:ext cx="71383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ector reto 197"/>
            <p:cNvCxnSpPr/>
            <p:nvPr/>
          </p:nvCxnSpPr>
          <p:spPr bwMode="auto">
            <a:xfrm rot="10800000">
              <a:off x="2852782" y="4146692"/>
              <a:ext cx="7138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ector reto 198"/>
            <p:cNvCxnSpPr/>
            <p:nvPr/>
          </p:nvCxnSpPr>
          <p:spPr bwMode="auto">
            <a:xfrm rot="10800000">
              <a:off x="2852782" y="4049845"/>
              <a:ext cx="71383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ector reto 199"/>
            <p:cNvCxnSpPr/>
            <p:nvPr/>
          </p:nvCxnSpPr>
          <p:spPr bwMode="auto">
            <a:xfrm rot="10800000">
              <a:off x="2846437" y="3956172"/>
              <a:ext cx="7138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ector reto 200"/>
            <p:cNvCxnSpPr/>
            <p:nvPr/>
          </p:nvCxnSpPr>
          <p:spPr bwMode="auto">
            <a:xfrm rot="10800000">
              <a:off x="2852782" y="4051432"/>
              <a:ext cx="7138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ector reto 201"/>
            <p:cNvCxnSpPr/>
            <p:nvPr/>
          </p:nvCxnSpPr>
          <p:spPr bwMode="auto">
            <a:xfrm rot="10800000">
              <a:off x="2846437" y="3954585"/>
              <a:ext cx="71383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ector reto 202"/>
            <p:cNvCxnSpPr/>
            <p:nvPr/>
          </p:nvCxnSpPr>
          <p:spPr bwMode="auto">
            <a:xfrm rot="10800000">
              <a:off x="2846437" y="3860912"/>
              <a:ext cx="7138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ector reto 203"/>
            <p:cNvCxnSpPr/>
            <p:nvPr/>
          </p:nvCxnSpPr>
          <p:spPr bwMode="auto">
            <a:xfrm rot="10800000">
              <a:off x="2846437" y="3859326"/>
              <a:ext cx="71383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ector reto 204"/>
            <p:cNvCxnSpPr/>
            <p:nvPr/>
          </p:nvCxnSpPr>
          <p:spPr bwMode="auto">
            <a:xfrm rot="10800000">
              <a:off x="2846437" y="3762477"/>
              <a:ext cx="71383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ector reto 205"/>
            <p:cNvCxnSpPr/>
            <p:nvPr/>
          </p:nvCxnSpPr>
          <p:spPr bwMode="auto">
            <a:xfrm rot="10800000">
              <a:off x="2846437" y="3668806"/>
              <a:ext cx="7138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ector reto 206"/>
            <p:cNvCxnSpPr/>
            <p:nvPr/>
          </p:nvCxnSpPr>
          <p:spPr bwMode="auto">
            <a:xfrm rot="10800000">
              <a:off x="2846437" y="3764066"/>
              <a:ext cx="71383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ector reto 207"/>
            <p:cNvCxnSpPr/>
            <p:nvPr/>
          </p:nvCxnSpPr>
          <p:spPr bwMode="auto">
            <a:xfrm rot="10800000">
              <a:off x="2846437" y="3667217"/>
              <a:ext cx="71383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ector reto 208"/>
            <p:cNvCxnSpPr/>
            <p:nvPr/>
          </p:nvCxnSpPr>
          <p:spPr bwMode="auto">
            <a:xfrm rot="10800000">
              <a:off x="2846437" y="3573546"/>
              <a:ext cx="7138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ector reto 209"/>
            <p:cNvCxnSpPr/>
            <p:nvPr/>
          </p:nvCxnSpPr>
          <p:spPr bwMode="auto">
            <a:xfrm rot="10800000">
              <a:off x="2852782" y="3573546"/>
              <a:ext cx="71383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ector reto 210"/>
            <p:cNvCxnSpPr/>
            <p:nvPr/>
          </p:nvCxnSpPr>
          <p:spPr bwMode="auto">
            <a:xfrm rot="10800000">
              <a:off x="2852782" y="3478286"/>
              <a:ext cx="7138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ector reto 211"/>
            <p:cNvCxnSpPr/>
            <p:nvPr/>
          </p:nvCxnSpPr>
          <p:spPr bwMode="auto">
            <a:xfrm rot="10800000">
              <a:off x="2852782" y="3383027"/>
              <a:ext cx="71383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ector reto 212"/>
            <p:cNvCxnSpPr/>
            <p:nvPr/>
          </p:nvCxnSpPr>
          <p:spPr bwMode="auto">
            <a:xfrm rot="10800000">
              <a:off x="2852782" y="3478287"/>
              <a:ext cx="71383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ector reto 213"/>
            <p:cNvCxnSpPr/>
            <p:nvPr/>
          </p:nvCxnSpPr>
          <p:spPr bwMode="auto">
            <a:xfrm rot="10800000">
              <a:off x="2852782" y="3383026"/>
              <a:ext cx="7138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ector reto 214"/>
            <p:cNvCxnSpPr/>
            <p:nvPr/>
          </p:nvCxnSpPr>
          <p:spPr bwMode="auto">
            <a:xfrm rot="10800000">
              <a:off x="2852782" y="3287767"/>
              <a:ext cx="71383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ector reto 215"/>
            <p:cNvCxnSpPr/>
            <p:nvPr/>
          </p:nvCxnSpPr>
          <p:spPr bwMode="auto">
            <a:xfrm rot="10800000">
              <a:off x="2852782" y="3286178"/>
              <a:ext cx="71383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ector reto 216"/>
            <p:cNvCxnSpPr/>
            <p:nvPr/>
          </p:nvCxnSpPr>
          <p:spPr bwMode="auto">
            <a:xfrm rot="10800000">
              <a:off x="2852782" y="3190919"/>
              <a:ext cx="7138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ector reto 217"/>
            <p:cNvCxnSpPr/>
            <p:nvPr/>
          </p:nvCxnSpPr>
          <p:spPr bwMode="auto">
            <a:xfrm rot="10800000">
              <a:off x="2852782" y="3095659"/>
              <a:ext cx="71383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ector reto 218"/>
            <p:cNvCxnSpPr/>
            <p:nvPr/>
          </p:nvCxnSpPr>
          <p:spPr bwMode="auto">
            <a:xfrm rot="10800000">
              <a:off x="2852782" y="3190919"/>
              <a:ext cx="71383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ector reto 219"/>
            <p:cNvCxnSpPr/>
            <p:nvPr/>
          </p:nvCxnSpPr>
          <p:spPr bwMode="auto">
            <a:xfrm rot="10800000">
              <a:off x="2852782" y="3095659"/>
              <a:ext cx="7138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Conector reto 220"/>
            <p:cNvCxnSpPr/>
            <p:nvPr/>
          </p:nvCxnSpPr>
          <p:spPr bwMode="auto">
            <a:xfrm rot="10800000">
              <a:off x="2852782" y="3000399"/>
              <a:ext cx="71383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upo 105"/>
          <p:cNvGrpSpPr>
            <a:grpSpLocks/>
          </p:cNvGrpSpPr>
          <p:nvPr/>
        </p:nvGrpSpPr>
        <p:grpSpPr bwMode="auto">
          <a:xfrm rot="-5400000">
            <a:off x="-455613" y="2787651"/>
            <a:ext cx="3643313" cy="1446212"/>
            <a:chOff x="3357563" y="3143250"/>
            <a:chExt cx="2357437" cy="2332038"/>
          </a:xfrm>
        </p:grpSpPr>
        <p:sp>
          <p:nvSpPr>
            <p:cNvPr id="149" name="Retângulo 148"/>
            <p:cNvSpPr/>
            <p:nvPr/>
          </p:nvSpPr>
          <p:spPr>
            <a:xfrm>
              <a:off x="3419196" y="5344736"/>
              <a:ext cx="71904" cy="117754"/>
            </a:xfrm>
            <a:prstGeom prst="rect">
              <a:avLst/>
            </a:prstGeom>
            <a:solidFill>
              <a:srgbClr val="FFFF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50" name="Retângulo 149"/>
            <p:cNvSpPr/>
            <p:nvPr/>
          </p:nvSpPr>
          <p:spPr>
            <a:xfrm>
              <a:off x="3362700" y="5390814"/>
              <a:ext cx="64714" cy="71676"/>
            </a:xfrm>
            <a:prstGeom prst="rect">
              <a:avLst/>
            </a:prstGeom>
            <a:solidFill>
              <a:srgbClr val="FFFF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51" name="Retângulo 150"/>
            <p:cNvSpPr/>
            <p:nvPr/>
          </p:nvSpPr>
          <p:spPr>
            <a:xfrm>
              <a:off x="3486991" y="5273059"/>
              <a:ext cx="55469" cy="202229"/>
            </a:xfrm>
            <a:prstGeom prst="rect">
              <a:avLst/>
            </a:prstGeom>
            <a:solidFill>
              <a:srgbClr val="FFFF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52" name="Retângulo 151"/>
            <p:cNvSpPr/>
            <p:nvPr/>
          </p:nvSpPr>
          <p:spPr>
            <a:xfrm>
              <a:off x="3614365" y="5129708"/>
              <a:ext cx="65741" cy="332783"/>
            </a:xfrm>
            <a:prstGeom prst="rect">
              <a:avLst/>
            </a:prstGeom>
            <a:solidFill>
              <a:srgbClr val="FFFF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53" name="Retângulo 152"/>
            <p:cNvSpPr/>
            <p:nvPr/>
          </p:nvSpPr>
          <p:spPr>
            <a:xfrm>
              <a:off x="3551705" y="5216743"/>
              <a:ext cx="64714" cy="245747"/>
            </a:xfrm>
            <a:prstGeom prst="rect">
              <a:avLst/>
            </a:prstGeom>
            <a:solidFill>
              <a:srgbClr val="FFFF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54" name="Retângulo 153"/>
            <p:cNvSpPr/>
            <p:nvPr/>
          </p:nvSpPr>
          <p:spPr>
            <a:xfrm>
              <a:off x="3675997" y="5014512"/>
              <a:ext cx="55469" cy="460776"/>
            </a:xfrm>
            <a:prstGeom prst="rect">
              <a:avLst/>
            </a:prstGeom>
            <a:solidFill>
              <a:srgbClr val="FFFF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55" name="Retângulo 154"/>
            <p:cNvSpPr/>
            <p:nvPr/>
          </p:nvSpPr>
          <p:spPr>
            <a:xfrm>
              <a:off x="3805425" y="4707328"/>
              <a:ext cx="64714" cy="767960"/>
            </a:xfrm>
            <a:prstGeom prst="rect">
              <a:avLst/>
            </a:prstGeom>
            <a:solidFill>
              <a:srgbClr val="FFFF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56" name="Retângulo 155"/>
            <p:cNvSpPr/>
            <p:nvPr/>
          </p:nvSpPr>
          <p:spPr>
            <a:xfrm>
              <a:off x="3738657" y="4881400"/>
              <a:ext cx="64714" cy="593889"/>
            </a:xfrm>
            <a:prstGeom prst="rect">
              <a:avLst/>
            </a:prstGeom>
            <a:solidFill>
              <a:srgbClr val="FFFF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57" name="Retângulo 156"/>
            <p:cNvSpPr/>
            <p:nvPr/>
          </p:nvSpPr>
          <p:spPr>
            <a:xfrm>
              <a:off x="3873220" y="4571657"/>
              <a:ext cx="68823" cy="903632"/>
            </a:xfrm>
            <a:prstGeom prst="rect">
              <a:avLst/>
            </a:prstGeom>
            <a:solidFill>
              <a:srgbClr val="FFFF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58" name="Retângulo 157"/>
            <p:cNvSpPr/>
            <p:nvPr/>
          </p:nvSpPr>
          <p:spPr>
            <a:xfrm>
              <a:off x="4007785" y="4057123"/>
              <a:ext cx="71904" cy="1418166"/>
            </a:xfrm>
            <a:prstGeom prst="rect">
              <a:avLst/>
            </a:prstGeom>
            <a:solidFill>
              <a:srgbClr val="FFFF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59" name="Retângulo 158"/>
            <p:cNvSpPr/>
            <p:nvPr/>
          </p:nvSpPr>
          <p:spPr>
            <a:xfrm>
              <a:off x="3942043" y="4402705"/>
              <a:ext cx="70877" cy="1072583"/>
            </a:xfrm>
            <a:prstGeom prst="rect">
              <a:avLst/>
            </a:prstGeom>
            <a:solidFill>
              <a:srgbClr val="FFFF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60" name="Retângulo 159"/>
            <p:cNvSpPr/>
            <p:nvPr/>
          </p:nvSpPr>
          <p:spPr>
            <a:xfrm>
              <a:off x="4085852" y="3839534"/>
              <a:ext cx="62659" cy="1635754"/>
            </a:xfrm>
            <a:prstGeom prst="rect">
              <a:avLst/>
            </a:prstGeom>
            <a:solidFill>
              <a:srgbClr val="FFFF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61" name="Retângulo 160"/>
            <p:cNvSpPr/>
            <p:nvPr/>
          </p:nvSpPr>
          <p:spPr>
            <a:xfrm>
              <a:off x="4214252" y="3447873"/>
              <a:ext cx="71904" cy="2027415"/>
            </a:xfrm>
            <a:prstGeom prst="rect">
              <a:avLst/>
            </a:prstGeom>
            <a:solidFill>
              <a:srgbClr val="FFFF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62" name="Retângulo 161"/>
            <p:cNvSpPr/>
            <p:nvPr/>
          </p:nvSpPr>
          <p:spPr>
            <a:xfrm>
              <a:off x="4148512" y="3621945"/>
              <a:ext cx="70878" cy="1853344"/>
            </a:xfrm>
            <a:prstGeom prst="rect">
              <a:avLst/>
            </a:prstGeom>
            <a:solidFill>
              <a:srgbClr val="FFFF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63" name="Retângulo 162"/>
            <p:cNvSpPr/>
            <p:nvPr/>
          </p:nvSpPr>
          <p:spPr>
            <a:xfrm>
              <a:off x="4286157" y="3360839"/>
              <a:ext cx="61632" cy="2114450"/>
            </a:xfrm>
            <a:prstGeom prst="rect">
              <a:avLst/>
            </a:prstGeom>
            <a:solidFill>
              <a:srgbClr val="FFFF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64" name="Retângulo 163"/>
            <p:cNvSpPr/>
            <p:nvPr/>
          </p:nvSpPr>
          <p:spPr>
            <a:xfrm>
              <a:off x="4419694" y="3143250"/>
              <a:ext cx="81150" cy="2332038"/>
            </a:xfrm>
            <a:prstGeom prst="rect">
              <a:avLst/>
            </a:prstGeom>
            <a:solidFill>
              <a:srgbClr val="FFFF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65" name="Retângulo 164"/>
            <p:cNvSpPr/>
            <p:nvPr/>
          </p:nvSpPr>
          <p:spPr>
            <a:xfrm>
              <a:off x="4345735" y="3230287"/>
              <a:ext cx="78068" cy="2245003"/>
            </a:xfrm>
            <a:prstGeom prst="rect">
              <a:avLst/>
            </a:prstGeom>
            <a:solidFill>
              <a:srgbClr val="FFFF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66" name="Retângulo 165"/>
            <p:cNvSpPr/>
            <p:nvPr/>
          </p:nvSpPr>
          <p:spPr>
            <a:xfrm>
              <a:off x="4500843" y="3143251"/>
              <a:ext cx="81149" cy="2332038"/>
            </a:xfrm>
            <a:prstGeom prst="rect">
              <a:avLst/>
            </a:prstGeom>
            <a:solidFill>
              <a:srgbClr val="FFFF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67" name="Retângulo 166"/>
            <p:cNvSpPr/>
            <p:nvPr/>
          </p:nvSpPr>
          <p:spPr>
            <a:xfrm>
              <a:off x="4644652" y="3360839"/>
              <a:ext cx="61632" cy="2114450"/>
            </a:xfrm>
            <a:prstGeom prst="rect">
              <a:avLst/>
            </a:prstGeom>
            <a:solidFill>
              <a:srgbClr val="FFFF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68" name="Retângulo 167"/>
            <p:cNvSpPr/>
            <p:nvPr/>
          </p:nvSpPr>
          <p:spPr>
            <a:xfrm>
              <a:off x="4566585" y="3230287"/>
              <a:ext cx="78068" cy="2245003"/>
            </a:xfrm>
            <a:prstGeom prst="rect">
              <a:avLst/>
            </a:prstGeom>
            <a:solidFill>
              <a:srgbClr val="FFFF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69" name="Retângulo 168"/>
            <p:cNvSpPr/>
            <p:nvPr/>
          </p:nvSpPr>
          <p:spPr>
            <a:xfrm>
              <a:off x="4839821" y="3839535"/>
              <a:ext cx="61632" cy="1635754"/>
            </a:xfrm>
            <a:prstGeom prst="rect">
              <a:avLst/>
            </a:prstGeom>
            <a:solidFill>
              <a:srgbClr val="FFFF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70" name="Retângulo 169"/>
            <p:cNvSpPr/>
            <p:nvPr/>
          </p:nvSpPr>
          <p:spPr>
            <a:xfrm>
              <a:off x="4774080" y="3621944"/>
              <a:ext cx="70877" cy="1853344"/>
            </a:xfrm>
            <a:prstGeom prst="rect">
              <a:avLst/>
            </a:prstGeom>
            <a:solidFill>
              <a:srgbClr val="FFFF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71" name="Retângulo 170"/>
            <p:cNvSpPr/>
            <p:nvPr/>
          </p:nvSpPr>
          <p:spPr>
            <a:xfrm>
              <a:off x="4901454" y="4057123"/>
              <a:ext cx="71904" cy="1418166"/>
            </a:xfrm>
            <a:prstGeom prst="rect">
              <a:avLst/>
            </a:prstGeom>
            <a:solidFill>
              <a:srgbClr val="FFFF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72" name="Retângulo 171"/>
            <p:cNvSpPr/>
            <p:nvPr/>
          </p:nvSpPr>
          <p:spPr>
            <a:xfrm>
              <a:off x="5049371" y="4579336"/>
              <a:ext cx="56496" cy="895953"/>
            </a:xfrm>
            <a:prstGeom prst="rect">
              <a:avLst/>
            </a:prstGeom>
            <a:solidFill>
              <a:srgbClr val="FFFF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73" name="Retângulo 172"/>
            <p:cNvSpPr/>
            <p:nvPr/>
          </p:nvSpPr>
          <p:spPr>
            <a:xfrm>
              <a:off x="4978494" y="4402705"/>
              <a:ext cx="70878" cy="1072583"/>
            </a:xfrm>
            <a:prstGeom prst="rect">
              <a:avLst/>
            </a:prstGeom>
            <a:solidFill>
              <a:srgbClr val="FFFF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74" name="Retângulo 173"/>
            <p:cNvSpPr/>
            <p:nvPr/>
          </p:nvSpPr>
          <p:spPr>
            <a:xfrm>
              <a:off x="5108949" y="4707329"/>
              <a:ext cx="64714" cy="767960"/>
            </a:xfrm>
            <a:prstGeom prst="rect">
              <a:avLst/>
            </a:prstGeom>
            <a:solidFill>
              <a:srgbClr val="FFFF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75" name="Retângulo 174"/>
            <p:cNvSpPr/>
            <p:nvPr/>
          </p:nvSpPr>
          <p:spPr>
            <a:xfrm>
              <a:off x="5241458" y="5014512"/>
              <a:ext cx="56497" cy="460776"/>
            </a:xfrm>
            <a:prstGeom prst="rect">
              <a:avLst/>
            </a:prstGeom>
            <a:solidFill>
              <a:srgbClr val="FFFF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76" name="Retângulo 175"/>
            <p:cNvSpPr/>
            <p:nvPr/>
          </p:nvSpPr>
          <p:spPr>
            <a:xfrm>
              <a:off x="5175717" y="4881399"/>
              <a:ext cx="64714" cy="593889"/>
            </a:xfrm>
            <a:prstGeom prst="rect">
              <a:avLst/>
            </a:prstGeom>
            <a:solidFill>
              <a:srgbClr val="FFFF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77" name="Retângulo 176"/>
            <p:cNvSpPr/>
            <p:nvPr/>
          </p:nvSpPr>
          <p:spPr>
            <a:xfrm>
              <a:off x="5301036" y="5142506"/>
              <a:ext cx="64714" cy="332783"/>
            </a:xfrm>
            <a:prstGeom prst="rect">
              <a:avLst/>
            </a:prstGeom>
            <a:solidFill>
              <a:srgbClr val="FFFF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78" name="Retângulo 177"/>
            <p:cNvSpPr/>
            <p:nvPr/>
          </p:nvSpPr>
          <p:spPr>
            <a:xfrm>
              <a:off x="5433546" y="5273060"/>
              <a:ext cx="56496" cy="202229"/>
            </a:xfrm>
            <a:prstGeom prst="rect">
              <a:avLst/>
            </a:prstGeom>
            <a:solidFill>
              <a:srgbClr val="FFFF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79" name="Retângulo 178"/>
            <p:cNvSpPr/>
            <p:nvPr/>
          </p:nvSpPr>
          <p:spPr>
            <a:xfrm>
              <a:off x="5367805" y="5229542"/>
              <a:ext cx="64714" cy="245747"/>
            </a:xfrm>
            <a:prstGeom prst="rect">
              <a:avLst/>
            </a:prstGeom>
            <a:solidFill>
              <a:srgbClr val="FFFF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80" name="Retângulo 179"/>
            <p:cNvSpPr/>
            <p:nvPr/>
          </p:nvSpPr>
          <p:spPr>
            <a:xfrm>
              <a:off x="5493124" y="5316577"/>
              <a:ext cx="70877" cy="158712"/>
            </a:xfrm>
            <a:prstGeom prst="rect">
              <a:avLst/>
            </a:prstGeom>
            <a:solidFill>
              <a:srgbClr val="FFFF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81" name="Retângulo 180"/>
            <p:cNvSpPr/>
            <p:nvPr/>
          </p:nvSpPr>
          <p:spPr>
            <a:xfrm>
              <a:off x="5555783" y="5357536"/>
              <a:ext cx="82176" cy="117754"/>
            </a:xfrm>
            <a:prstGeom prst="rect">
              <a:avLst/>
            </a:prstGeom>
            <a:solidFill>
              <a:srgbClr val="FFFF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82" name="Retângulo 181"/>
            <p:cNvSpPr/>
            <p:nvPr/>
          </p:nvSpPr>
          <p:spPr>
            <a:xfrm>
              <a:off x="4711421" y="3501633"/>
              <a:ext cx="62660" cy="1971098"/>
            </a:xfrm>
            <a:prstGeom prst="rect">
              <a:avLst/>
            </a:prstGeom>
            <a:solidFill>
              <a:srgbClr val="FFFF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83" name="Retângulo 182"/>
            <p:cNvSpPr/>
            <p:nvPr/>
          </p:nvSpPr>
          <p:spPr>
            <a:xfrm>
              <a:off x="5637960" y="5429211"/>
              <a:ext cx="71904" cy="46078"/>
            </a:xfrm>
            <a:prstGeom prst="rect">
              <a:avLst/>
            </a:prstGeom>
            <a:solidFill>
              <a:srgbClr val="FFFF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</p:grpSp>
      <p:cxnSp>
        <p:nvCxnSpPr>
          <p:cNvPr id="128" name="Conector de seta reta 127"/>
          <p:cNvCxnSpPr/>
          <p:nvPr/>
        </p:nvCxnSpPr>
        <p:spPr bwMode="auto">
          <a:xfrm rot="16200000">
            <a:off x="61119" y="3437731"/>
            <a:ext cx="4071938" cy="31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940" name="CaixaDeTexto 155"/>
          <p:cNvSpPr txBox="1">
            <a:spLocks noChangeArrowheads="1"/>
          </p:cNvSpPr>
          <p:nvPr/>
        </p:nvSpPr>
        <p:spPr bwMode="auto">
          <a:xfrm rot="-5400000">
            <a:off x="1995488" y="4443413"/>
            <a:ext cx="428625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/>
              <a:t>30</a:t>
            </a:r>
          </a:p>
        </p:txBody>
      </p:sp>
      <p:sp>
        <p:nvSpPr>
          <p:cNvPr id="124941" name="CaixaDeTexto 156"/>
          <p:cNvSpPr txBox="1">
            <a:spLocks noChangeArrowheads="1"/>
          </p:cNvSpPr>
          <p:nvPr/>
        </p:nvSpPr>
        <p:spPr bwMode="auto">
          <a:xfrm rot="-5400000">
            <a:off x="1995488" y="2708275"/>
            <a:ext cx="428625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/>
              <a:t>42</a:t>
            </a:r>
          </a:p>
        </p:txBody>
      </p:sp>
      <p:sp>
        <p:nvSpPr>
          <p:cNvPr id="124942" name="CaixaDeTexto 157"/>
          <p:cNvSpPr txBox="1">
            <a:spLocks noChangeArrowheads="1"/>
          </p:cNvSpPr>
          <p:nvPr/>
        </p:nvSpPr>
        <p:spPr bwMode="auto">
          <a:xfrm rot="-5400000">
            <a:off x="1995488" y="2157413"/>
            <a:ext cx="428625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/>
              <a:t>46</a:t>
            </a:r>
          </a:p>
        </p:txBody>
      </p:sp>
      <p:cxnSp>
        <p:nvCxnSpPr>
          <p:cNvPr id="132" name="Conector reto 131"/>
          <p:cNvCxnSpPr/>
          <p:nvPr/>
        </p:nvCxnSpPr>
        <p:spPr bwMode="auto">
          <a:xfrm>
            <a:off x="2098675" y="4546600"/>
            <a:ext cx="47625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ector reto 132"/>
          <p:cNvCxnSpPr/>
          <p:nvPr/>
        </p:nvCxnSpPr>
        <p:spPr bwMode="auto">
          <a:xfrm>
            <a:off x="2098675" y="4546600"/>
            <a:ext cx="47625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ector reto 133"/>
          <p:cNvCxnSpPr/>
          <p:nvPr/>
        </p:nvCxnSpPr>
        <p:spPr bwMode="auto">
          <a:xfrm>
            <a:off x="2098675" y="2819400"/>
            <a:ext cx="476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ector reto 134"/>
          <p:cNvCxnSpPr/>
          <p:nvPr/>
        </p:nvCxnSpPr>
        <p:spPr bwMode="auto">
          <a:xfrm>
            <a:off x="2098675" y="2819400"/>
            <a:ext cx="476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ector reto 135"/>
          <p:cNvCxnSpPr/>
          <p:nvPr/>
        </p:nvCxnSpPr>
        <p:spPr bwMode="auto">
          <a:xfrm>
            <a:off x="2098675" y="2260600"/>
            <a:ext cx="476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ector reto 136"/>
          <p:cNvCxnSpPr/>
          <p:nvPr/>
        </p:nvCxnSpPr>
        <p:spPr bwMode="auto">
          <a:xfrm>
            <a:off x="2098675" y="2259013"/>
            <a:ext cx="47625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ector reto 137"/>
          <p:cNvCxnSpPr/>
          <p:nvPr/>
        </p:nvCxnSpPr>
        <p:spPr bwMode="auto">
          <a:xfrm>
            <a:off x="2098675" y="2819400"/>
            <a:ext cx="476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ector reto 138"/>
          <p:cNvCxnSpPr/>
          <p:nvPr/>
        </p:nvCxnSpPr>
        <p:spPr bwMode="auto">
          <a:xfrm>
            <a:off x="2098675" y="2819400"/>
            <a:ext cx="476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ector reto 139"/>
          <p:cNvCxnSpPr/>
          <p:nvPr/>
        </p:nvCxnSpPr>
        <p:spPr bwMode="auto">
          <a:xfrm>
            <a:off x="2098675" y="2260600"/>
            <a:ext cx="476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ector reto 140"/>
          <p:cNvCxnSpPr/>
          <p:nvPr/>
        </p:nvCxnSpPr>
        <p:spPr bwMode="auto">
          <a:xfrm>
            <a:off x="2098675" y="2259013"/>
            <a:ext cx="47625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953" name="CaixaDeTexto 108"/>
          <p:cNvSpPr txBox="1">
            <a:spLocks noChangeArrowheads="1"/>
          </p:cNvSpPr>
          <p:nvPr/>
        </p:nvSpPr>
        <p:spPr bwMode="auto">
          <a:xfrm rot="-5400000">
            <a:off x="2003425" y="3775075"/>
            <a:ext cx="428625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/>
              <a:t>34</a:t>
            </a:r>
          </a:p>
        </p:txBody>
      </p:sp>
      <p:cxnSp>
        <p:nvCxnSpPr>
          <p:cNvPr id="143" name="Conector reto 142"/>
          <p:cNvCxnSpPr/>
          <p:nvPr/>
        </p:nvCxnSpPr>
        <p:spPr bwMode="auto">
          <a:xfrm>
            <a:off x="2106613" y="3878263"/>
            <a:ext cx="49212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ector reto 143"/>
          <p:cNvCxnSpPr/>
          <p:nvPr/>
        </p:nvCxnSpPr>
        <p:spPr bwMode="auto">
          <a:xfrm>
            <a:off x="2106613" y="3878263"/>
            <a:ext cx="49212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956" name="CaixaDeTexto 111"/>
          <p:cNvSpPr txBox="1">
            <a:spLocks noChangeArrowheads="1"/>
          </p:cNvSpPr>
          <p:nvPr/>
        </p:nvSpPr>
        <p:spPr bwMode="auto">
          <a:xfrm rot="-5400000">
            <a:off x="1995488" y="3228975"/>
            <a:ext cx="428625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/>
              <a:t>38</a:t>
            </a:r>
          </a:p>
        </p:txBody>
      </p:sp>
      <p:cxnSp>
        <p:nvCxnSpPr>
          <p:cNvPr id="146" name="Conector reto 145"/>
          <p:cNvCxnSpPr/>
          <p:nvPr/>
        </p:nvCxnSpPr>
        <p:spPr bwMode="auto">
          <a:xfrm>
            <a:off x="2111375" y="3344863"/>
            <a:ext cx="49213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ector reto 146"/>
          <p:cNvCxnSpPr/>
          <p:nvPr/>
        </p:nvCxnSpPr>
        <p:spPr bwMode="auto">
          <a:xfrm>
            <a:off x="2111375" y="3344863"/>
            <a:ext cx="49213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CaixaDeTexto 8"/>
          <p:cNvSpPr txBox="1">
            <a:spLocks noChangeArrowheads="1"/>
          </p:cNvSpPr>
          <p:nvPr/>
        </p:nvSpPr>
        <p:spPr bwMode="auto">
          <a:xfrm rot="-5400000">
            <a:off x="2073276" y="3414712"/>
            <a:ext cx="1130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/>
              <a:t>C L A S S E S</a:t>
            </a:r>
          </a:p>
        </p:txBody>
      </p:sp>
      <p:sp>
        <p:nvSpPr>
          <p:cNvPr id="222" name="Forma livre 221"/>
          <p:cNvSpPr/>
          <p:nvPr/>
        </p:nvSpPr>
        <p:spPr>
          <a:xfrm rot="16200000">
            <a:off x="-543718" y="2829719"/>
            <a:ext cx="3786187" cy="1412875"/>
          </a:xfrm>
          <a:custGeom>
            <a:avLst/>
            <a:gdLst>
              <a:gd name="connsiteX0" fmla="*/ 0 w 2642373"/>
              <a:gd name="connsiteY0" fmla="*/ 1552394 h 1556450"/>
              <a:gd name="connsiteX1" fmla="*/ 246853 w 2642373"/>
              <a:gd name="connsiteY1" fmla="*/ 1486334 h 1556450"/>
              <a:gd name="connsiteX2" fmla="*/ 417217 w 2642373"/>
              <a:gd name="connsiteY2" fmla="*/ 1347262 h 1556450"/>
              <a:gd name="connsiteX3" fmla="*/ 511091 w 2642373"/>
              <a:gd name="connsiteY3" fmla="*/ 1236004 h 1556450"/>
              <a:gd name="connsiteX4" fmla="*/ 622348 w 2642373"/>
              <a:gd name="connsiteY4" fmla="*/ 1055211 h 1556450"/>
              <a:gd name="connsiteX5" fmla="*/ 702315 w 2642373"/>
              <a:gd name="connsiteY5" fmla="*/ 940476 h 1556450"/>
              <a:gd name="connsiteX6" fmla="*/ 778805 w 2642373"/>
              <a:gd name="connsiteY6" fmla="*/ 801404 h 1556450"/>
              <a:gd name="connsiteX7" fmla="*/ 858771 w 2642373"/>
              <a:gd name="connsiteY7" fmla="*/ 582365 h 1556450"/>
              <a:gd name="connsiteX8" fmla="*/ 921354 w 2642373"/>
              <a:gd name="connsiteY8" fmla="*/ 415478 h 1556450"/>
              <a:gd name="connsiteX9" fmla="*/ 997843 w 2642373"/>
              <a:gd name="connsiteY9" fmla="*/ 210347 h 1556450"/>
              <a:gd name="connsiteX10" fmla="*/ 1123008 w 2642373"/>
              <a:gd name="connsiteY10" fmla="*/ 60844 h 1556450"/>
              <a:gd name="connsiteX11" fmla="*/ 1237743 w 2642373"/>
              <a:gd name="connsiteY11" fmla="*/ 5215 h 1556450"/>
              <a:gd name="connsiteX12" fmla="*/ 1397676 w 2642373"/>
              <a:gd name="connsiteY12" fmla="*/ 29553 h 1556450"/>
              <a:gd name="connsiteX13" fmla="*/ 1498503 w 2642373"/>
              <a:gd name="connsiteY13" fmla="*/ 151241 h 1556450"/>
              <a:gd name="connsiteX14" fmla="*/ 1609761 w 2642373"/>
              <a:gd name="connsiteY14" fmla="*/ 328558 h 1556450"/>
              <a:gd name="connsiteX15" fmla="*/ 1703635 w 2642373"/>
              <a:gd name="connsiteY15" fmla="*/ 505875 h 1556450"/>
              <a:gd name="connsiteX16" fmla="*/ 1839230 w 2642373"/>
              <a:gd name="connsiteY16" fmla="*/ 857033 h 1556450"/>
              <a:gd name="connsiteX17" fmla="*/ 1964395 w 2642373"/>
              <a:gd name="connsiteY17" fmla="*/ 1076071 h 1556450"/>
              <a:gd name="connsiteX18" fmla="*/ 2096514 w 2642373"/>
              <a:gd name="connsiteY18" fmla="*/ 1263819 h 1556450"/>
              <a:gd name="connsiteX19" fmla="*/ 2169527 w 2642373"/>
              <a:gd name="connsiteY19" fmla="*/ 1364646 h 1556450"/>
              <a:gd name="connsiteX20" fmla="*/ 2308599 w 2642373"/>
              <a:gd name="connsiteY20" fmla="*/ 1458520 h 1556450"/>
              <a:gd name="connsiteX21" fmla="*/ 2440718 w 2642373"/>
              <a:gd name="connsiteY21" fmla="*/ 1503718 h 1556450"/>
              <a:gd name="connsiteX22" fmla="*/ 2583267 w 2642373"/>
              <a:gd name="connsiteY22" fmla="*/ 1548917 h 1556450"/>
              <a:gd name="connsiteX23" fmla="*/ 2642373 w 2642373"/>
              <a:gd name="connsiteY23" fmla="*/ 1548917 h 155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642373" h="1556450">
                <a:moveTo>
                  <a:pt x="0" y="1552394"/>
                </a:moveTo>
                <a:cubicBezTo>
                  <a:pt x="88658" y="1536458"/>
                  <a:pt x="177317" y="1520523"/>
                  <a:pt x="246853" y="1486334"/>
                </a:cubicBezTo>
                <a:cubicBezTo>
                  <a:pt x="316389" y="1452145"/>
                  <a:pt x="373177" y="1388984"/>
                  <a:pt x="417217" y="1347262"/>
                </a:cubicBezTo>
                <a:cubicBezTo>
                  <a:pt x="461257" y="1305540"/>
                  <a:pt x="476903" y="1284679"/>
                  <a:pt x="511091" y="1236004"/>
                </a:cubicBezTo>
                <a:cubicBezTo>
                  <a:pt x="545280" y="1187329"/>
                  <a:pt x="590477" y="1104466"/>
                  <a:pt x="622348" y="1055211"/>
                </a:cubicBezTo>
                <a:cubicBezTo>
                  <a:pt x="654219" y="1005956"/>
                  <a:pt x="676239" y="982777"/>
                  <a:pt x="702315" y="940476"/>
                </a:cubicBezTo>
                <a:cubicBezTo>
                  <a:pt x="728391" y="898175"/>
                  <a:pt x="752729" y="861089"/>
                  <a:pt x="778805" y="801404"/>
                </a:cubicBezTo>
                <a:cubicBezTo>
                  <a:pt x="804881" y="741719"/>
                  <a:pt x="835013" y="646686"/>
                  <a:pt x="858771" y="582365"/>
                </a:cubicBezTo>
                <a:cubicBezTo>
                  <a:pt x="882529" y="518044"/>
                  <a:pt x="921354" y="415478"/>
                  <a:pt x="921354" y="415478"/>
                </a:cubicBezTo>
                <a:cubicBezTo>
                  <a:pt x="944533" y="353475"/>
                  <a:pt x="964234" y="269453"/>
                  <a:pt x="997843" y="210347"/>
                </a:cubicBezTo>
                <a:cubicBezTo>
                  <a:pt x="1031452" y="151241"/>
                  <a:pt x="1083025" y="95033"/>
                  <a:pt x="1123008" y="60844"/>
                </a:cubicBezTo>
                <a:cubicBezTo>
                  <a:pt x="1162991" y="26655"/>
                  <a:pt x="1191965" y="10430"/>
                  <a:pt x="1237743" y="5215"/>
                </a:cubicBezTo>
                <a:cubicBezTo>
                  <a:pt x="1283521" y="0"/>
                  <a:pt x="1354216" y="5215"/>
                  <a:pt x="1397676" y="29553"/>
                </a:cubicBezTo>
                <a:cubicBezTo>
                  <a:pt x="1441136" y="53891"/>
                  <a:pt x="1463156" y="101407"/>
                  <a:pt x="1498503" y="151241"/>
                </a:cubicBezTo>
                <a:cubicBezTo>
                  <a:pt x="1533851" y="201075"/>
                  <a:pt x="1575572" y="269452"/>
                  <a:pt x="1609761" y="328558"/>
                </a:cubicBezTo>
                <a:cubicBezTo>
                  <a:pt x="1643950" y="387664"/>
                  <a:pt x="1665390" y="417796"/>
                  <a:pt x="1703635" y="505875"/>
                </a:cubicBezTo>
                <a:cubicBezTo>
                  <a:pt x="1741880" y="593954"/>
                  <a:pt x="1795770" y="762000"/>
                  <a:pt x="1839230" y="857033"/>
                </a:cubicBezTo>
                <a:cubicBezTo>
                  <a:pt x="1882690" y="952066"/>
                  <a:pt x="1921514" y="1008273"/>
                  <a:pt x="1964395" y="1076071"/>
                </a:cubicBezTo>
                <a:cubicBezTo>
                  <a:pt x="2007276" y="1143869"/>
                  <a:pt x="2062325" y="1215723"/>
                  <a:pt x="2096514" y="1263819"/>
                </a:cubicBezTo>
                <a:cubicBezTo>
                  <a:pt x="2130703" y="1311915"/>
                  <a:pt x="2134180" y="1332196"/>
                  <a:pt x="2169527" y="1364646"/>
                </a:cubicBezTo>
                <a:cubicBezTo>
                  <a:pt x="2204875" y="1397096"/>
                  <a:pt x="2263401" y="1435341"/>
                  <a:pt x="2308599" y="1458520"/>
                </a:cubicBezTo>
                <a:cubicBezTo>
                  <a:pt x="2353797" y="1481699"/>
                  <a:pt x="2394940" y="1488652"/>
                  <a:pt x="2440718" y="1503718"/>
                </a:cubicBezTo>
                <a:cubicBezTo>
                  <a:pt x="2486496" y="1518784"/>
                  <a:pt x="2549658" y="1541384"/>
                  <a:pt x="2583267" y="1548917"/>
                </a:cubicBezTo>
                <a:cubicBezTo>
                  <a:pt x="2616876" y="1556450"/>
                  <a:pt x="2629624" y="1552683"/>
                  <a:pt x="2642373" y="1548917"/>
                </a:cubicBezTo>
              </a:path>
            </a:pathLst>
          </a:cu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24" name="Retângulo 223"/>
          <p:cNvSpPr/>
          <p:nvPr/>
        </p:nvSpPr>
        <p:spPr>
          <a:xfrm>
            <a:off x="0" y="0"/>
            <a:ext cx="214313" cy="357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cxnSp>
        <p:nvCxnSpPr>
          <p:cNvPr id="226" name="Conector de seta reta 225"/>
          <p:cNvCxnSpPr/>
          <p:nvPr/>
        </p:nvCxnSpPr>
        <p:spPr>
          <a:xfrm rot="5400000" flipH="1" flipV="1">
            <a:off x="4388644" y="-140494"/>
            <a:ext cx="14288" cy="74961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" name="CaixaDeTexto 226"/>
          <p:cNvSpPr txBox="1">
            <a:spLocks noChangeArrowheads="1"/>
          </p:cNvSpPr>
          <p:nvPr/>
        </p:nvSpPr>
        <p:spPr bwMode="auto">
          <a:xfrm>
            <a:off x="8129588" y="3457575"/>
            <a:ext cx="62071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/>
              <a:t>Média</a:t>
            </a:r>
          </a:p>
        </p:txBody>
      </p:sp>
      <p:cxnSp>
        <p:nvCxnSpPr>
          <p:cNvPr id="231" name="Conector de seta reta 230"/>
          <p:cNvCxnSpPr/>
          <p:nvPr/>
        </p:nvCxnSpPr>
        <p:spPr>
          <a:xfrm rot="5400000">
            <a:off x="1106487" y="4106863"/>
            <a:ext cx="1071563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" name="Retângulo 232"/>
          <p:cNvSpPr>
            <a:spLocks noChangeArrowheads="1"/>
          </p:cNvSpPr>
          <p:nvPr/>
        </p:nvSpPr>
        <p:spPr bwMode="auto">
          <a:xfrm rot="-5400000">
            <a:off x="1470025" y="2887663"/>
            <a:ext cx="7159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i="1"/>
              <a:t>+ 2 σ</a:t>
            </a:r>
            <a:endParaRPr lang="pt-BR"/>
          </a:p>
        </p:txBody>
      </p:sp>
      <p:sp>
        <p:nvSpPr>
          <p:cNvPr id="235" name="Retângulo 234"/>
          <p:cNvSpPr>
            <a:spLocks noChangeArrowheads="1"/>
          </p:cNvSpPr>
          <p:nvPr/>
        </p:nvSpPr>
        <p:spPr bwMode="auto">
          <a:xfrm rot="-5400000">
            <a:off x="1499394" y="3858419"/>
            <a:ext cx="657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i="1"/>
              <a:t>- 2 σ</a:t>
            </a:r>
            <a:endParaRPr lang="pt-BR"/>
          </a:p>
        </p:txBody>
      </p:sp>
      <p:cxnSp>
        <p:nvCxnSpPr>
          <p:cNvPr id="242" name="Conector de seta reta 241"/>
          <p:cNvCxnSpPr/>
          <p:nvPr/>
        </p:nvCxnSpPr>
        <p:spPr>
          <a:xfrm rot="5400000" flipH="1" flipV="1">
            <a:off x="1104900" y="3105151"/>
            <a:ext cx="1076325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Conector de seta reta 254"/>
          <p:cNvCxnSpPr/>
          <p:nvPr/>
        </p:nvCxnSpPr>
        <p:spPr>
          <a:xfrm flipV="1">
            <a:off x="1647825" y="2571750"/>
            <a:ext cx="6496050" cy="12700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Conector de seta reta 256"/>
          <p:cNvCxnSpPr/>
          <p:nvPr/>
        </p:nvCxnSpPr>
        <p:spPr>
          <a:xfrm flipV="1">
            <a:off x="1662113" y="4592638"/>
            <a:ext cx="6496050" cy="12700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CaixaDeTexto 257"/>
          <p:cNvSpPr txBox="1">
            <a:spLocks noChangeArrowheads="1"/>
          </p:cNvSpPr>
          <p:nvPr/>
        </p:nvSpPr>
        <p:spPr bwMode="auto">
          <a:xfrm>
            <a:off x="8062913" y="2243138"/>
            <a:ext cx="1041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/>
              <a:t>Limite</a:t>
            </a:r>
          </a:p>
          <a:p>
            <a:r>
              <a:rPr lang="pt-BR" sz="1200" b="1"/>
              <a:t>Superior de</a:t>
            </a:r>
          </a:p>
          <a:p>
            <a:r>
              <a:rPr lang="pt-BR" sz="1200" b="1"/>
              <a:t>Controle</a:t>
            </a:r>
          </a:p>
        </p:txBody>
      </p:sp>
      <p:sp>
        <p:nvSpPr>
          <p:cNvPr id="259" name="CaixaDeTexto 258"/>
          <p:cNvSpPr txBox="1">
            <a:spLocks noChangeArrowheads="1"/>
          </p:cNvSpPr>
          <p:nvPr/>
        </p:nvSpPr>
        <p:spPr bwMode="auto">
          <a:xfrm>
            <a:off x="8072438" y="4273550"/>
            <a:ext cx="9382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/>
              <a:t>Limite</a:t>
            </a:r>
          </a:p>
          <a:p>
            <a:r>
              <a:rPr lang="pt-BR" sz="1200" b="1"/>
              <a:t>Inferior de</a:t>
            </a:r>
          </a:p>
          <a:p>
            <a:r>
              <a:rPr lang="pt-BR" sz="1200" b="1"/>
              <a:t>Controle</a:t>
            </a:r>
          </a:p>
        </p:txBody>
      </p:sp>
      <p:cxnSp>
        <p:nvCxnSpPr>
          <p:cNvPr id="261" name="Conector reto 260"/>
          <p:cNvCxnSpPr/>
          <p:nvPr/>
        </p:nvCxnSpPr>
        <p:spPr>
          <a:xfrm rot="16200000" flipH="1">
            <a:off x="1596232" y="6119019"/>
            <a:ext cx="965200" cy="14287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Seta para a direita 262"/>
          <p:cNvSpPr/>
          <p:nvPr/>
        </p:nvSpPr>
        <p:spPr>
          <a:xfrm>
            <a:off x="2214563" y="5929313"/>
            <a:ext cx="714375" cy="571500"/>
          </a:xfrm>
          <a:prstGeom prst="rightArrow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64" name="Seta para a direita 263"/>
          <p:cNvSpPr/>
          <p:nvPr/>
        </p:nvSpPr>
        <p:spPr>
          <a:xfrm rot="10800000">
            <a:off x="1225550" y="5929313"/>
            <a:ext cx="714375" cy="571500"/>
          </a:xfrm>
          <a:prstGeom prst="rightArrow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0" scaled="1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65" name="CaixaDeTexto 264"/>
          <p:cNvSpPr txBox="1">
            <a:spLocks noChangeArrowheads="1"/>
          </p:cNvSpPr>
          <p:nvPr/>
        </p:nvSpPr>
        <p:spPr bwMode="auto">
          <a:xfrm>
            <a:off x="214313" y="6088063"/>
            <a:ext cx="1285875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 b="1"/>
              <a:t>PASSADO</a:t>
            </a:r>
          </a:p>
        </p:txBody>
      </p:sp>
      <p:sp>
        <p:nvSpPr>
          <p:cNvPr id="266" name="CaixaDeTexto 265"/>
          <p:cNvSpPr txBox="1">
            <a:spLocks noChangeArrowheads="1"/>
          </p:cNvSpPr>
          <p:nvPr/>
        </p:nvSpPr>
        <p:spPr bwMode="auto">
          <a:xfrm>
            <a:off x="2928938" y="6072188"/>
            <a:ext cx="2143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 b="1"/>
              <a:t>PRESENTE e FUTURO</a:t>
            </a:r>
          </a:p>
        </p:txBody>
      </p:sp>
      <p:sp>
        <p:nvSpPr>
          <p:cNvPr id="269" name="Elipse 268"/>
          <p:cNvSpPr/>
          <p:nvPr/>
        </p:nvSpPr>
        <p:spPr>
          <a:xfrm>
            <a:off x="9572625" y="1428750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70" name="Elipse 269"/>
          <p:cNvSpPr/>
          <p:nvPr/>
        </p:nvSpPr>
        <p:spPr>
          <a:xfrm>
            <a:off x="9572625" y="1643063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71" name="Elipse 270"/>
          <p:cNvSpPr/>
          <p:nvPr/>
        </p:nvSpPr>
        <p:spPr>
          <a:xfrm>
            <a:off x="9572625" y="1857375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72" name="Elipse 271"/>
          <p:cNvSpPr/>
          <p:nvPr/>
        </p:nvSpPr>
        <p:spPr>
          <a:xfrm>
            <a:off x="3714750" y="3071813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73" name="Elipse 272"/>
          <p:cNvSpPr/>
          <p:nvPr/>
        </p:nvSpPr>
        <p:spPr>
          <a:xfrm>
            <a:off x="4214813" y="3429000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74" name="Elipse 273"/>
          <p:cNvSpPr/>
          <p:nvPr/>
        </p:nvSpPr>
        <p:spPr>
          <a:xfrm>
            <a:off x="4786313" y="3857625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75" name="Elipse 274"/>
          <p:cNvSpPr/>
          <p:nvPr/>
        </p:nvSpPr>
        <p:spPr>
          <a:xfrm>
            <a:off x="5286375" y="2286000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76" name="Elipse 275"/>
          <p:cNvSpPr/>
          <p:nvPr/>
        </p:nvSpPr>
        <p:spPr>
          <a:xfrm>
            <a:off x="5786438" y="2928938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77" name="Elipse 276"/>
          <p:cNvSpPr/>
          <p:nvPr/>
        </p:nvSpPr>
        <p:spPr>
          <a:xfrm>
            <a:off x="6286500" y="3714750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78" name="Elipse 277"/>
          <p:cNvSpPr/>
          <p:nvPr/>
        </p:nvSpPr>
        <p:spPr>
          <a:xfrm>
            <a:off x="6786563" y="3867150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79" name="Elipse 278"/>
          <p:cNvSpPr/>
          <p:nvPr/>
        </p:nvSpPr>
        <p:spPr>
          <a:xfrm>
            <a:off x="7319963" y="4775200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80" name="Elipse 279"/>
          <p:cNvSpPr/>
          <p:nvPr/>
        </p:nvSpPr>
        <p:spPr>
          <a:xfrm>
            <a:off x="7786688" y="4071938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cxnSp>
        <p:nvCxnSpPr>
          <p:cNvPr id="292" name="Conector reto 291"/>
          <p:cNvCxnSpPr>
            <a:stCxn id="272" idx="6"/>
            <a:endCxn id="273" idx="1"/>
          </p:cNvCxnSpPr>
          <p:nvPr/>
        </p:nvCxnSpPr>
        <p:spPr>
          <a:xfrm>
            <a:off x="3857625" y="3143250"/>
            <a:ext cx="377825" cy="3063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Conector reto 293"/>
          <p:cNvCxnSpPr>
            <a:stCxn id="273" idx="6"/>
            <a:endCxn id="274" idx="1"/>
          </p:cNvCxnSpPr>
          <p:nvPr/>
        </p:nvCxnSpPr>
        <p:spPr>
          <a:xfrm>
            <a:off x="4357688" y="3500438"/>
            <a:ext cx="449262" cy="377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Conector reto 295"/>
          <p:cNvCxnSpPr>
            <a:stCxn id="274" idx="0"/>
            <a:endCxn id="275" idx="4"/>
          </p:cNvCxnSpPr>
          <p:nvPr/>
        </p:nvCxnSpPr>
        <p:spPr>
          <a:xfrm rot="5400000" flipH="1" flipV="1">
            <a:off x="4393407" y="2893218"/>
            <a:ext cx="1428750" cy="5000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Conector reto 297"/>
          <p:cNvCxnSpPr>
            <a:stCxn id="275" idx="4"/>
            <a:endCxn id="276" idx="1"/>
          </p:cNvCxnSpPr>
          <p:nvPr/>
        </p:nvCxnSpPr>
        <p:spPr>
          <a:xfrm rot="16200000" flipH="1">
            <a:off x="5322094" y="2464594"/>
            <a:ext cx="520700" cy="449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Conector reto 299"/>
          <p:cNvCxnSpPr>
            <a:stCxn id="276" idx="5"/>
            <a:endCxn id="277" idx="1"/>
          </p:cNvCxnSpPr>
          <p:nvPr/>
        </p:nvCxnSpPr>
        <p:spPr>
          <a:xfrm rot="16200000" flipH="1">
            <a:off x="5765800" y="3194050"/>
            <a:ext cx="684213" cy="3984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Conector reto 301"/>
          <p:cNvCxnSpPr>
            <a:stCxn id="277" idx="5"/>
            <a:endCxn id="278" idx="2"/>
          </p:cNvCxnSpPr>
          <p:nvPr/>
        </p:nvCxnSpPr>
        <p:spPr>
          <a:xfrm rot="16200000" flipH="1">
            <a:off x="6546851" y="3698875"/>
            <a:ext cx="101600" cy="377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Conector reto 303"/>
          <p:cNvCxnSpPr>
            <a:stCxn id="278" idx="5"/>
            <a:endCxn id="279" idx="0"/>
          </p:cNvCxnSpPr>
          <p:nvPr/>
        </p:nvCxnSpPr>
        <p:spPr>
          <a:xfrm rot="16200000" flipH="1">
            <a:off x="6757194" y="4140994"/>
            <a:ext cx="785812" cy="482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Conector reto 305"/>
          <p:cNvCxnSpPr>
            <a:stCxn id="279" idx="0"/>
            <a:endCxn id="280" idx="3"/>
          </p:cNvCxnSpPr>
          <p:nvPr/>
        </p:nvCxnSpPr>
        <p:spPr>
          <a:xfrm rot="5400000" flipH="1" flipV="1">
            <a:off x="7308850" y="4276725"/>
            <a:ext cx="581025" cy="4159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8" name="Elipse 327"/>
          <p:cNvSpPr/>
          <p:nvPr/>
        </p:nvSpPr>
        <p:spPr>
          <a:xfrm>
            <a:off x="5214938" y="2214563"/>
            <a:ext cx="285750" cy="285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9" name="Seta para a direita 328"/>
          <p:cNvSpPr/>
          <p:nvPr/>
        </p:nvSpPr>
        <p:spPr>
          <a:xfrm rot="7693689">
            <a:off x="5330825" y="1843088"/>
            <a:ext cx="500063" cy="357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0" name="CaixaDeTexto 329"/>
          <p:cNvSpPr txBox="1">
            <a:spLocks noChangeArrowheads="1"/>
          </p:cNvSpPr>
          <p:nvPr/>
        </p:nvSpPr>
        <p:spPr bwMode="auto">
          <a:xfrm>
            <a:off x="5715000" y="1643063"/>
            <a:ext cx="26939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/>
              <a:t>PROCESSO FORA DE CONTROLE</a:t>
            </a:r>
          </a:p>
        </p:txBody>
      </p:sp>
      <p:sp>
        <p:nvSpPr>
          <p:cNvPr id="331" name="Retângulo 330"/>
          <p:cNvSpPr>
            <a:spLocks noChangeArrowheads="1"/>
          </p:cNvSpPr>
          <p:nvPr/>
        </p:nvSpPr>
        <p:spPr bwMode="auto">
          <a:xfrm>
            <a:off x="5707063" y="1473200"/>
            <a:ext cx="111601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/>
              <a:t>PROBLEMA!</a:t>
            </a:r>
          </a:p>
        </p:txBody>
      </p:sp>
      <p:sp>
        <p:nvSpPr>
          <p:cNvPr id="332" name="Elipse 331"/>
          <p:cNvSpPr/>
          <p:nvPr/>
        </p:nvSpPr>
        <p:spPr>
          <a:xfrm>
            <a:off x="7248525" y="4703763"/>
            <a:ext cx="285750" cy="285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3" name="Seta para a direita 332"/>
          <p:cNvSpPr/>
          <p:nvPr/>
        </p:nvSpPr>
        <p:spPr>
          <a:xfrm rot="18838106">
            <a:off x="6838950" y="4983163"/>
            <a:ext cx="500063" cy="357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4" name="Retângulo 333"/>
          <p:cNvSpPr>
            <a:spLocks noChangeArrowheads="1"/>
          </p:cNvSpPr>
          <p:nvPr/>
        </p:nvSpPr>
        <p:spPr bwMode="auto">
          <a:xfrm>
            <a:off x="5857875" y="5286375"/>
            <a:ext cx="11160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/>
              <a:t>PROBLEMA!</a:t>
            </a:r>
          </a:p>
        </p:txBody>
      </p:sp>
      <p:sp>
        <p:nvSpPr>
          <p:cNvPr id="335" name="CaixaDeTexto 334"/>
          <p:cNvSpPr txBox="1">
            <a:spLocks noChangeArrowheads="1"/>
          </p:cNvSpPr>
          <p:nvPr/>
        </p:nvSpPr>
        <p:spPr bwMode="auto">
          <a:xfrm>
            <a:off x="4214813" y="5500688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/>
              <a:t>PROCESSO FORA DE CONTROLE</a:t>
            </a:r>
          </a:p>
        </p:txBody>
      </p:sp>
      <p:grpSp>
        <p:nvGrpSpPr>
          <p:cNvPr id="6" name="Grupo 337"/>
          <p:cNvGrpSpPr>
            <a:grpSpLocks/>
          </p:cNvGrpSpPr>
          <p:nvPr/>
        </p:nvGrpSpPr>
        <p:grpSpPr bwMode="auto">
          <a:xfrm>
            <a:off x="9358313" y="2428875"/>
            <a:ext cx="3852862" cy="798513"/>
            <a:chOff x="9358346" y="2428868"/>
            <a:chExt cx="3852337" cy="797960"/>
          </a:xfrm>
        </p:grpSpPr>
        <p:sp>
          <p:nvSpPr>
            <p:cNvPr id="336" name="Retângulo 335"/>
            <p:cNvSpPr/>
            <p:nvPr/>
          </p:nvSpPr>
          <p:spPr>
            <a:xfrm>
              <a:off x="9929850" y="2428868"/>
              <a:ext cx="228601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2000" b="1" dirty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solidFill>
                    <a:srgbClr val="FFC000"/>
                  </a:solidFill>
                  <a:latin typeface="Arial" charset="0"/>
                </a:rPr>
                <a:t>CRITÉRIO 1</a:t>
              </a:r>
            </a:p>
          </p:txBody>
        </p:sp>
        <p:sp>
          <p:nvSpPr>
            <p:cNvPr id="125007" name="Retângulo 336"/>
            <p:cNvSpPr>
              <a:spLocks noChangeArrowheads="1"/>
            </p:cNvSpPr>
            <p:nvPr/>
          </p:nvSpPr>
          <p:spPr bwMode="auto">
            <a:xfrm>
              <a:off x="9358346" y="2857496"/>
              <a:ext cx="385233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i="1"/>
                <a:t>Pontos fora dos limites de controle: </a:t>
              </a:r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xit" presetSubtype="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15 0.11702 L 0.2158 0.17993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0" y="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3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2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2 -0.00242 C -0.11857 0.02605 -0.22777 0.05453 -0.28906 0.11749 C -0.35034 0.18045 -0.3401 0.31355 -0.37743 0.37536 C -0.41475 0.43717 -0.45972 0.48184 -0.51249 0.48879 C -0.56527 0.49573 -0.64808 0.43832 -0.69409 0.41749 C -0.7401 0.39666 -0.77326 0.37281 -0.78906 0.36425 " pathEditMode="fixed" ptsTypes="aaaaaA">
                                      <p:cBhvr>
                                        <p:cTn id="110" dur="3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2663 C -0.04808 -0.00395 -0.09513 0.01874 -0.14601 0.0111 C -0.19688 0.00346 -0.254 -0.0595 -0.30591 -0.07316 C -0.35782 -0.08682 -0.41285 -0.08288 -0.45764 -0.07108 C -0.50243 -0.05927 -0.52934 -0.0558 -0.57431 -0.00209 C -0.61928 0.05161 -0.70087 0.2074 -0.72761 0.25115 C -0.75434 0.2949 -0.74445 0.27754 -0.73437 0.26017 " pathEditMode="fixed" ptsTypes="aaaaaaA">
                                      <p:cBhvr>
                                        <p:cTn id="114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-0.09759 C -0.06424 -0.11795 -0.13247 -0.13807 -0.1908 -0.12211 C -0.24913 -0.10615 -0.27969 -0.07493 -0.34584 -0.00208 C -0.41198 0.07077 -0.53177 0.27266 -0.5875 0.31545 C -0.64323 0.35823 -0.66198 0.30666 -0.68073 0.25532 " pathEditMode="relative" rAng="0" ptsTypes="aaaaA">
                                      <p:cBhvr>
                                        <p:cTn id="122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00" y="20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6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"/>
                            </p:stCondLst>
                            <p:childTnLst>
                              <p:par>
                                <p:cTn id="17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327 0.09019 C -0.25938 0.20328 -0.29549 0.31637 -0.36163 0.37696 C -0.42778 0.43779 -0.52726 0.49745 -0.62014 0.45467 C -0.71302 0.41212 -0.90226 0.23774 -0.91858 0.12095 C -0.9349 0.00416 -0.82674 -0.12096 -0.71858 -0.24584 " pathEditMode="relative" rAng="0" ptsTypes="aaaaA">
                                      <p:cBhvr>
                                        <p:cTn id="1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00" y="3600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7000"/>
                            </p:stCondLst>
                            <p:childTnLst>
                              <p:par>
                                <p:cTn id="18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8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2750"/>
                            </p:stCondLst>
                            <p:childTnLst>
                              <p:par>
                                <p:cTn id="194" presetID="1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9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2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201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6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00"/>
                            </p:stCondLst>
                            <p:childTnLst>
                              <p:par>
                                <p:cTn id="20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0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5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00"/>
                            </p:stCondLst>
                            <p:childTnLst>
                              <p:par>
                                <p:cTn id="2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9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9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9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4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6000"/>
                            </p:stCondLst>
                            <p:childTnLst>
                              <p:par>
                                <p:cTn id="25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60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1750"/>
                            </p:stCondLst>
                            <p:childTnLst>
                              <p:par>
                                <p:cTn id="266" presetID="1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0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7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2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273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8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1000"/>
                            </p:stCondLst>
                            <p:childTnLst>
                              <p:par>
                                <p:cTn id="2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/>
      <p:bldP spid="224" grpId="0" animBg="1"/>
      <p:bldP spid="227" grpId="0"/>
      <p:bldP spid="233" grpId="0"/>
      <p:bldP spid="235" grpId="0"/>
      <p:bldP spid="258" grpId="0"/>
      <p:bldP spid="259" grpId="0"/>
      <p:bldP spid="263" grpId="0" animBg="1"/>
      <p:bldP spid="264" grpId="0" animBg="1"/>
      <p:bldP spid="265" grpId="0"/>
      <p:bldP spid="266" grpId="0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328" grpId="0" animBg="1"/>
      <p:bldP spid="329" grpId="0" animBg="1"/>
      <p:bldP spid="330" grpId="0"/>
      <p:bldP spid="330" grpId="1"/>
      <p:bldP spid="331" grpId="0"/>
      <p:bldP spid="332" grpId="0" animBg="1"/>
      <p:bldP spid="333" grpId="0" animBg="1"/>
      <p:bldP spid="334" grpId="0"/>
      <p:bldP spid="335" grpId="0"/>
      <p:bldP spid="335" grpId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5" name="Conector reto 324"/>
          <p:cNvCxnSpPr>
            <a:stCxn id="271" idx="0"/>
            <a:endCxn id="272" idx="3"/>
          </p:cNvCxnSpPr>
          <p:nvPr/>
        </p:nvCxnSpPr>
        <p:spPr>
          <a:xfrm rot="5400000" flipH="1" flipV="1">
            <a:off x="1785938" y="3408362"/>
            <a:ext cx="306388" cy="163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Conector reto 317"/>
          <p:cNvCxnSpPr>
            <a:stCxn id="269" idx="0"/>
            <a:endCxn id="270" idx="3"/>
          </p:cNvCxnSpPr>
          <p:nvPr/>
        </p:nvCxnSpPr>
        <p:spPr>
          <a:xfrm rot="5400000" flipH="1" flipV="1">
            <a:off x="1285875" y="3765551"/>
            <a:ext cx="306387" cy="163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Conector reto 320"/>
          <p:cNvCxnSpPr>
            <a:stCxn id="270" idx="6"/>
            <a:endCxn id="271" idx="2"/>
          </p:cNvCxnSpPr>
          <p:nvPr/>
        </p:nvCxnSpPr>
        <p:spPr>
          <a:xfrm>
            <a:off x="1643063" y="3643313"/>
            <a:ext cx="142875" cy="71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/>
          <p:cNvSpPr/>
          <p:nvPr/>
        </p:nvSpPr>
        <p:spPr>
          <a:xfrm>
            <a:off x="1500166" y="0"/>
            <a:ext cx="6215106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CARTA DE CONTROLE</a:t>
            </a:r>
          </a:p>
        </p:txBody>
      </p:sp>
      <p:sp>
        <p:nvSpPr>
          <p:cNvPr id="224" name="Retângulo 223"/>
          <p:cNvSpPr/>
          <p:nvPr/>
        </p:nvSpPr>
        <p:spPr>
          <a:xfrm>
            <a:off x="0" y="0"/>
            <a:ext cx="214313" cy="357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cxnSp>
        <p:nvCxnSpPr>
          <p:cNvPr id="226" name="Conector de seta reta 225"/>
          <p:cNvCxnSpPr/>
          <p:nvPr/>
        </p:nvCxnSpPr>
        <p:spPr>
          <a:xfrm flipV="1">
            <a:off x="1285875" y="3600450"/>
            <a:ext cx="6572250" cy="4286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962" name="CaixaDeTexto 226"/>
          <p:cNvSpPr txBox="1">
            <a:spLocks noChangeArrowheads="1"/>
          </p:cNvSpPr>
          <p:nvPr/>
        </p:nvSpPr>
        <p:spPr bwMode="auto">
          <a:xfrm>
            <a:off x="7772400" y="3457575"/>
            <a:ext cx="62071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/>
              <a:t>Média</a:t>
            </a:r>
          </a:p>
        </p:txBody>
      </p:sp>
      <p:cxnSp>
        <p:nvCxnSpPr>
          <p:cNvPr id="255" name="Conector de seta reta 254"/>
          <p:cNvCxnSpPr/>
          <p:nvPr/>
        </p:nvCxnSpPr>
        <p:spPr>
          <a:xfrm flipV="1">
            <a:off x="1290638" y="2571750"/>
            <a:ext cx="6496050" cy="12700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Conector de seta reta 256"/>
          <p:cNvCxnSpPr/>
          <p:nvPr/>
        </p:nvCxnSpPr>
        <p:spPr>
          <a:xfrm flipV="1">
            <a:off x="1304925" y="4592638"/>
            <a:ext cx="6496050" cy="12700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965" name="CaixaDeTexto 257"/>
          <p:cNvSpPr txBox="1">
            <a:spLocks noChangeArrowheads="1"/>
          </p:cNvSpPr>
          <p:nvPr/>
        </p:nvSpPr>
        <p:spPr bwMode="auto">
          <a:xfrm>
            <a:off x="7705725" y="2243138"/>
            <a:ext cx="1041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/>
              <a:t>Limite</a:t>
            </a:r>
          </a:p>
          <a:p>
            <a:r>
              <a:rPr lang="pt-BR" sz="1200" b="1"/>
              <a:t>Superior de</a:t>
            </a:r>
          </a:p>
          <a:p>
            <a:r>
              <a:rPr lang="pt-BR" sz="1200" b="1"/>
              <a:t>Controle</a:t>
            </a:r>
          </a:p>
        </p:txBody>
      </p:sp>
      <p:sp>
        <p:nvSpPr>
          <p:cNvPr id="125966" name="CaixaDeTexto 258"/>
          <p:cNvSpPr txBox="1">
            <a:spLocks noChangeArrowheads="1"/>
          </p:cNvSpPr>
          <p:nvPr/>
        </p:nvSpPr>
        <p:spPr bwMode="auto">
          <a:xfrm>
            <a:off x="7715250" y="4273550"/>
            <a:ext cx="9382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/>
              <a:t>Limite</a:t>
            </a:r>
          </a:p>
          <a:p>
            <a:r>
              <a:rPr lang="pt-BR" sz="1200" b="1"/>
              <a:t>Inferior de</a:t>
            </a:r>
          </a:p>
          <a:p>
            <a:r>
              <a:rPr lang="pt-BR" sz="1200" b="1"/>
              <a:t>Controle</a:t>
            </a:r>
          </a:p>
        </p:txBody>
      </p:sp>
      <p:sp>
        <p:nvSpPr>
          <p:cNvPr id="269" name="Elipse 268"/>
          <p:cNvSpPr/>
          <p:nvPr/>
        </p:nvSpPr>
        <p:spPr>
          <a:xfrm>
            <a:off x="1285875" y="4000500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70" name="Elipse 269"/>
          <p:cNvSpPr/>
          <p:nvPr/>
        </p:nvSpPr>
        <p:spPr>
          <a:xfrm>
            <a:off x="1500188" y="3571875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71" name="Elipse 270"/>
          <p:cNvSpPr/>
          <p:nvPr/>
        </p:nvSpPr>
        <p:spPr>
          <a:xfrm>
            <a:off x="1785938" y="3643313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72" name="Elipse 271"/>
          <p:cNvSpPr/>
          <p:nvPr/>
        </p:nvSpPr>
        <p:spPr>
          <a:xfrm>
            <a:off x="2000250" y="3214688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73" name="Elipse 272"/>
          <p:cNvSpPr/>
          <p:nvPr/>
        </p:nvSpPr>
        <p:spPr>
          <a:xfrm>
            <a:off x="2214563" y="2928938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74" name="Elipse 273"/>
          <p:cNvSpPr/>
          <p:nvPr/>
        </p:nvSpPr>
        <p:spPr>
          <a:xfrm>
            <a:off x="2500313" y="2714625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75" name="Elipse 274"/>
          <p:cNvSpPr/>
          <p:nvPr/>
        </p:nvSpPr>
        <p:spPr>
          <a:xfrm>
            <a:off x="2857500" y="2857500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76" name="Elipse 275"/>
          <p:cNvSpPr/>
          <p:nvPr/>
        </p:nvSpPr>
        <p:spPr>
          <a:xfrm>
            <a:off x="3286125" y="3000375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77" name="Elipse 276"/>
          <p:cNvSpPr/>
          <p:nvPr/>
        </p:nvSpPr>
        <p:spPr>
          <a:xfrm>
            <a:off x="3571875" y="3286125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78" name="Elipse 277"/>
          <p:cNvSpPr/>
          <p:nvPr/>
        </p:nvSpPr>
        <p:spPr>
          <a:xfrm>
            <a:off x="3929063" y="3500438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79" name="Elipse 278"/>
          <p:cNvSpPr/>
          <p:nvPr/>
        </p:nvSpPr>
        <p:spPr>
          <a:xfrm>
            <a:off x="4286250" y="3714750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80" name="Elipse 279"/>
          <p:cNvSpPr/>
          <p:nvPr/>
        </p:nvSpPr>
        <p:spPr>
          <a:xfrm>
            <a:off x="4643438" y="3857625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cxnSp>
        <p:nvCxnSpPr>
          <p:cNvPr id="292" name="Conector reto 291"/>
          <p:cNvCxnSpPr>
            <a:stCxn id="272" idx="7"/>
            <a:endCxn id="273" idx="4"/>
          </p:cNvCxnSpPr>
          <p:nvPr/>
        </p:nvCxnSpPr>
        <p:spPr>
          <a:xfrm rot="5400000" flipH="1" flipV="1">
            <a:off x="2122488" y="3071813"/>
            <a:ext cx="163512" cy="163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Conector reto 293"/>
          <p:cNvCxnSpPr>
            <a:stCxn id="273" idx="6"/>
            <a:endCxn id="274" idx="1"/>
          </p:cNvCxnSpPr>
          <p:nvPr/>
        </p:nvCxnSpPr>
        <p:spPr>
          <a:xfrm flipV="1">
            <a:off x="2357438" y="2735263"/>
            <a:ext cx="163512" cy="265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Conector reto 295"/>
          <p:cNvCxnSpPr>
            <a:stCxn id="274" idx="6"/>
            <a:endCxn id="275" idx="1"/>
          </p:cNvCxnSpPr>
          <p:nvPr/>
        </p:nvCxnSpPr>
        <p:spPr>
          <a:xfrm>
            <a:off x="2643188" y="2786063"/>
            <a:ext cx="234950" cy="920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Conector reto 297"/>
          <p:cNvCxnSpPr>
            <a:stCxn id="275" idx="6"/>
            <a:endCxn id="276" idx="2"/>
          </p:cNvCxnSpPr>
          <p:nvPr/>
        </p:nvCxnSpPr>
        <p:spPr>
          <a:xfrm>
            <a:off x="3000375" y="2928938"/>
            <a:ext cx="285750" cy="142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Conector reto 299"/>
          <p:cNvCxnSpPr>
            <a:stCxn id="276" idx="5"/>
            <a:endCxn id="277" idx="1"/>
          </p:cNvCxnSpPr>
          <p:nvPr/>
        </p:nvCxnSpPr>
        <p:spPr>
          <a:xfrm rot="16200000" flipH="1">
            <a:off x="3408363" y="3122613"/>
            <a:ext cx="184150" cy="184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Conector reto 301"/>
          <p:cNvCxnSpPr>
            <a:stCxn id="277" idx="5"/>
            <a:endCxn id="278" idx="2"/>
          </p:cNvCxnSpPr>
          <p:nvPr/>
        </p:nvCxnSpPr>
        <p:spPr>
          <a:xfrm rot="16200000" flipH="1">
            <a:off x="3729832" y="3372644"/>
            <a:ext cx="163512" cy="234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Conector reto 303"/>
          <p:cNvCxnSpPr>
            <a:stCxn id="278" idx="5"/>
            <a:endCxn id="279" idx="1"/>
          </p:cNvCxnSpPr>
          <p:nvPr/>
        </p:nvCxnSpPr>
        <p:spPr>
          <a:xfrm rot="16200000" flipH="1">
            <a:off x="4122737" y="3551238"/>
            <a:ext cx="112713" cy="255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Conector reto 305"/>
          <p:cNvCxnSpPr>
            <a:stCxn id="279" idx="5"/>
            <a:endCxn id="280" idx="2"/>
          </p:cNvCxnSpPr>
          <p:nvPr/>
        </p:nvCxnSpPr>
        <p:spPr>
          <a:xfrm rot="16200000" flipH="1">
            <a:off x="4479925" y="3765551"/>
            <a:ext cx="92075" cy="234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9" name="Seta para a direita 328"/>
          <p:cNvSpPr/>
          <p:nvPr/>
        </p:nvSpPr>
        <p:spPr>
          <a:xfrm rot="7693689">
            <a:off x="3830637" y="2700338"/>
            <a:ext cx="500063" cy="357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grpSp>
        <p:nvGrpSpPr>
          <p:cNvPr id="2" name="Grupo 444"/>
          <p:cNvGrpSpPr>
            <a:grpSpLocks/>
          </p:cNvGrpSpPr>
          <p:nvPr/>
        </p:nvGrpSpPr>
        <p:grpSpPr bwMode="auto">
          <a:xfrm>
            <a:off x="4162425" y="2174875"/>
            <a:ext cx="2701925" cy="446088"/>
            <a:chOff x="4163157" y="2174991"/>
            <a:chExt cx="2701656" cy="446157"/>
          </a:xfrm>
        </p:grpSpPr>
        <p:sp>
          <p:nvSpPr>
            <p:cNvPr id="126018" name="CaixaDeTexto 329"/>
            <p:cNvSpPr txBox="1">
              <a:spLocks noChangeArrowheads="1"/>
            </p:cNvSpPr>
            <p:nvPr/>
          </p:nvSpPr>
          <p:spPr bwMode="auto">
            <a:xfrm>
              <a:off x="4170742" y="2344149"/>
              <a:ext cx="269407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 b="1"/>
                <a:t>PROCESSO FORA DE CONTROLE</a:t>
              </a:r>
            </a:p>
          </p:txBody>
        </p:sp>
        <p:sp>
          <p:nvSpPr>
            <p:cNvPr id="126019" name="Retângulo 330"/>
            <p:cNvSpPr>
              <a:spLocks noChangeArrowheads="1"/>
            </p:cNvSpPr>
            <p:nvPr/>
          </p:nvSpPr>
          <p:spPr bwMode="auto">
            <a:xfrm>
              <a:off x="4163157" y="2174991"/>
              <a:ext cx="111601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 b="1"/>
                <a:t>PROBLEMA!</a:t>
              </a:r>
            </a:p>
          </p:txBody>
        </p:sp>
      </p:grpSp>
      <p:sp>
        <p:nvSpPr>
          <p:cNvPr id="332" name="Elipse 331"/>
          <p:cNvSpPr/>
          <p:nvPr/>
        </p:nvSpPr>
        <p:spPr>
          <a:xfrm rot="1685845">
            <a:off x="2271713" y="3076575"/>
            <a:ext cx="2832100" cy="6318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3" name="Seta para a direita 332"/>
          <p:cNvSpPr/>
          <p:nvPr/>
        </p:nvSpPr>
        <p:spPr>
          <a:xfrm rot="13428031">
            <a:off x="6411913" y="3838575"/>
            <a:ext cx="500062" cy="357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grpSp>
        <p:nvGrpSpPr>
          <p:cNvPr id="4" name="Grupo 445"/>
          <p:cNvGrpSpPr>
            <a:grpSpLocks/>
          </p:cNvGrpSpPr>
          <p:nvPr/>
        </p:nvGrpSpPr>
        <p:grpSpPr bwMode="auto">
          <a:xfrm>
            <a:off x="4786313" y="4308475"/>
            <a:ext cx="2759075" cy="490538"/>
            <a:chOff x="4786314" y="4308290"/>
            <a:chExt cx="2759085" cy="491313"/>
          </a:xfrm>
        </p:grpSpPr>
        <p:sp>
          <p:nvSpPr>
            <p:cNvPr id="126016" name="Retângulo 333"/>
            <p:cNvSpPr>
              <a:spLocks noChangeArrowheads="1"/>
            </p:cNvSpPr>
            <p:nvPr/>
          </p:nvSpPr>
          <p:spPr bwMode="auto">
            <a:xfrm>
              <a:off x="6429388" y="4308290"/>
              <a:ext cx="111601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 b="1"/>
                <a:t>PROBLEMA!</a:t>
              </a:r>
            </a:p>
          </p:txBody>
        </p:sp>
        <p:sp>
          <p:nvSpPr>
            <p:cNvPr id="126017" name="CaixaDeTexto 334"/>
            <p:cNvSpPr txBox="1">
              <a:spLocks noChangeArrowheads="1"/>
            </p:cNvSpPr>
            <p:nvPr/>
          </p:nvSpPr>
          <p:spPr bwMode="auto">
            <a:xfrm>
              <a:off x="4786314" y="4522604"/>
              <a:ext cx="269407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 b="1"/>
                <a:t>PROCESSO FORA DE CONTROLE</a:t>
              </a:r>
            </a:p>
          </p:txBody>
        </p:sp>
      </p:grpSp>
      <p:cxnSp>
        <p:nvCxnSpPr>
          <p:cNvPr id="234" name="Conector reto 233"/>
          <p:cNvCxnSpPr/>
          <p:nvPr/>
        </p:nvCxnSpPr>
        <p:spPr>
          <a:xfrm rot="5400000">
            <a:off x="-285750" y="3643313"/>
            <a:ext cx="31432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4" name="Elipse 383"/>
          <p:cNvSpPr/>
          <p:nvPr/>
        </p:nvSpPr>
        <p:spPr>
          <a:xfrm>
            <a:off x="4857750" y="3429000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85" name="Elipse 384"/>
          <p:cNvSpPr/>
          <p:nvPr/>
        </p:nvSpPr>
        <p:spPr>
          <a:xfrm>
            <a:off x="5192713" y="3176588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86" name="Elipse 385"/>
          <p:cNvSpPr/>
          <p:nvPr/>
        </p:nvSpPr>
        <p:spPr>
          <a:xfrm>
            <a:off x="5357813" y="3857625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87" name="Elipse 386"/>
          <p:cNvSpPr/>
          <p:nvPr/>
        </p:nvSpPr>
        <p:spPr>
          <a:xfrm>
            <a:off x="5786438" y="3714750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88" name="Elipse 387"/>
          <p:cNvSpPr/>
          <p:nvPr/>
        </p:nvSpPr>
        <p:spPr>
          <a:xfrm>
            <a:off x="6143625" y="3500438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cxnSp>
        <p:nvCxnSpPr>
          <p:cNvPr id="389" name="Conector reto 388"/>
          <p:cNvCxnSpPr>
            <a:stCxn id="384" idx="6"/>
            <a:endCxn id="385" idx="2"/>
          </p:cNvCxnSpPr>
          <p:nvPr/>
        </p:nvCxnSpPr>
        <p:spPr>
          <a:xfrm flipV="1">
            <a:off x="5000625" y="3248025"/>
            <a:ext cx="192088" cy="2524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0" name="Conector reto 389"/>
          <p:cNvCxnSpPr>
            <a:stCxn id="385" idx="5"/>
            <a:endCxn id="386" idx="1"/>
          </p:cNvCxnSpPr>
          <p:nvPr/>
        </p:nvCxnSpPr>
        <p:spPr>
          <a:xfrm rot="16200000" flipH="1">
            <a:off x="5056187" y="3556001"/>
            <a:ext cx="581025" cy="6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1" name="Conector reto 390"/>
          <p:cNvCxnSpPr>
            <a:stCxn id="386" idx="6"/>
            <a:endCxn id="387" idx="2"/>
          </p:cNvCxnSpPr>
          <p:nvPr/>
        </p:nvCxnSpPr>
        <p:spPr>
          <a:xfrm flipV="1">
            <a:off x="5500688" y="3786188"/>
            <a:ext cx="285750" cy="142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2" name="Conector reto 391"/>
          <p:cNvCxnSpPr>
            <a:stCxn id="387" idx="7"/>
            <a:endCxn id="388" idx="2"/>
          </p:cNvCxnSpPr>
          <p:nvPr/>
        </p:nvCxnSpPr>
        <p:spPr>
          <a:xfrm rot="5400000" flipH="1" flipV="1">
            <a:off x="5944393" y="3536157"/>
            <a:ext cx="163513" cy="234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3" name="Conector reto 392"/>
          <p:cNvCxnSpPr>
            <a:stCxn id="388" idx="7"/>
            <a:endCxn id="409" idx="3"/>
          </p:cNvCxnSpPr>
          <p:nvPr/>
        </p:nvCxnSpPr>
        <p:spPr>
          <a:xfrm rot="5400000" flipH="1" flipV="1">
            <a:off x="6301582" y="3301206"/>
            <a:ext cx="184150" cy="255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4" name="Conector reto 393"/>
          <p:cNvCxnSpPr>
            <a:stCxn id="280" idx="7"/>
            <a:endCxn id="384" idx="3"/>
          </p:cNvCxnSpPr>
          <p:nvPr/>
        </p:nvCxnSpPr>
        <p:spPr>
          <a:xfrm rot="5400000" flipH="1" flipV="1">
            <a:off x="4658519" y="3658394"/>
            <a:ext cx="327025" cy="1127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" name="Elipse 408"/>
          <p:cNvSpPr/>
          <p:nvPr/>
        </p:nvSpPr>
        <p:spPr>
          <a:xfrm>
            <a:off x="6500813" y="3214688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411" name="Elipse 410"/>
          <p:cNvSpPr/>
          <p:nvPr/>
        </p:nvSpPr>
        <p:spPr>
          <a:xfrm>
            <a:off x="6786563" y="3071813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412" name="Elipse 411"/>
          <p:cNvSpPr/>
          <p:nvPr/>
        </p:nvSpPr>
        <p:spPr>
          <a:xfrm>
            <a:off x="7215188" y="2928938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413" name="Elipse 412"/>
          <p:cNvSpPr/>
          <p:nvPr/>
        </p:nvSpPr>
        <p:spPr>
          <a:xfrm>
            <a:off x="7572375" y="2714625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414" name="Elipse 413"/>
          <p:cNvSpPr/>
          <p:nvPr/>
        </p:nvSpPr>
        <p:spPr>
          <a:xfrm>
            <a:off x="7858125" y="3867150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cxnSp>
        <p:nvCxnSpPr>
          <p:cNvPr id="416" name="Conector reto 415"/>
          <p:cNvCxnSpPr>
            <a:stCxn id="411" idx="6"/>
            <a:endCxn id="412" idx="2"/>
          </p:cNvCxnSpPr>
          <p:nvPr/>
        </p:nvCxnSpPr>
        <p:spPr>
          <a:xfrm flipV="1">
            <a:off x="6929438" y="3000375"/>
            <a:ext cx="285750" cy="142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7" name="Conector reto 416"/>
          <p:cNvCxnSpPr>
            <a:stCxn id="412" idx="7"/>
            <a:endCxn id="413" idx="1"/>
          </p:cNvCxnSpPr>
          <p:nvPr/>
        </p:nvCxnSpPr>
        <p:spPr>
          <a:xfrm rot="5400000" flipH="1" flipV="1">
            <a:off x="7358063" y="2714625"/>
            <a:ext cx="214312" cy="255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Conector reto 417"/>
          <p:cNvCxnSpPr>
            <a:stCxn id="413" idx="4"/>
            <a:endCxn id="414" idx="0"/>
          </p:cNvCxnSpPr>
          <p:nvPr/>
        </p:nvCxnSpPr>
        <p:spPr>
          <a:xfrm rot="16200000" flipH="1">
            <a:off x="7281863" y="3219450"/>
            <a:ext cx="1009650" cy="285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0" name="Conector reto 419"/>
          <p:cNvCxnSpPr>
            <a:stCxn id="409" idx="6"/>
            <a:endCxn id="411" idx="3"/>
          </p:cNvCxnSpPr>
          <p:nvPr/>
        </p:nvCxnSpPr>
        <p:spPr>
          <a:xfrm flipV="1">
            <a:off x="6643688" y="3194050"/>
            <a:ext cx="163512" cy="920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4" name="Elipse 443"/>
          <p:cNvSpPr/>
          <p:nvPr/>
        </p:nvSpPr>
        <p:spPr>
          <a:xfrm rot="19882251">
            <a:off x="5078413" y="3028950"/>
            <a:ext cx="2832100" cy="6302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447" name="Retângulo 446"/>
          <p:cNvSpPr/>
          <p:nvPr/>
        </p:nvSpPr>
        <p:spPr>
          <a:xfrm>
            <a:off x="3428992" y="785794"/>
            <a:ext cx="2286016" cy="40011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C000"/>
                </a:solidFill>
                <a:latin typeface="Arial" charset="0"/>
              </a:rPr>
              <a:t>CRITÉRIO 2</a:t>
            </a:r>
          </a:p>
        </p:txBody>
      </p:sp>
      <p:sp>
        <p:nvSpPr>
          <p:cNvPr id="126015" name="CaixaDeTexto 447"/>
          <p:cNvSpPr txBox="1">
            <a:spLocks noChangeArrowheads="1"/>
          </p:cNvSpPr>
          <p:nvPr/>
        </p:nvSpPr>
        <p:spPr bwMode="auto">
          <a:xfrm>
            <a:off x="1571625" y="1143000"/>
            <a:ext cx="5929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i="1"/>
              <a:t>Sete pontos sucessivos descendentes ou ascendentes: </a:t>
            </a: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6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1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6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2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3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00"/>
                            </p:stCondLst>
                            <p:childTnLst>
                              <p:par>
                                <p:cTn id="2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329" grpId="0" animBg="1"/>
      <p:bldP spid="332" grpId="0" animBg="1"/>
      <p:bldP spid="33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409" grpId="0" animBg="1"/>
      <p:bldP spid="411" grpId="0" animBg="1"/>
      <p:bldP spid="412" grpId="0" animBg="1"/>
      <p:bldP spid="413" grpId="0" animBg="1"/>
      <p:bldP spid="414" grpId="0" animBg="1"/>
      <p:bldP spid="444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5" name="Conector reto 324"/>
          <p:cNvCxnSpPr>
            <a:stCxn id="271" idx="6"/>
            <a:endCxn id="272" idx="3"/>
          </p:cNvCxnSpPr>
          <p:nvPr/>
        </p:nvCxnSpPr>
        <p:spPr>
          <a:xfrm flipV="1">
            <a:off x="2000250" y="3979863"/>
            <a:ext cx="234950" cy="920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Conector reto 317"/>
          <p:cNvCxnSpPr>
            <a:stCxn id="269" idx="7"/>
            <a:endCxn id="270" idx="3"/>
          </p:cNvCxnSpPr>
          <p:nvPr/>
        </p:nvCxnSpPr>
        <p:spPr>
          <a:xfrm rot="5400000" flipH="1" flipV="1">
            <a:off x="1443831" y="3872707"/>
            <a:ext cx="112713" cy="184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Conector reto 320"/>
          <p:cNvCxnSpPr>
            <a:stCxn id="270" idx="6"/>
            <a:endCxn id="271" idx="2"/>
          </p:cNvCxnSpPr>
          <p:nvPr/>
        </p:nvCxnSpPr>
        <p:spPr>
          <a:xfrm>
            <a:off x="1714500" y="3857625"/>
            <a:ext cx="142875" cy="2143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/>
          <p:cNvSpPr/>
          <p:nvPr/>
        </p:nvSpPr>
        <p:spPr>
          <a:xfrm>
            <a:off x="1500166" y="0"/>
            <a:ext cx="6215106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CARTA DE CONTROLE</a:t>
            </a:r>
          </a:p>
        </p:txBody>
      </p:sp>
      <p:sp>
        <p:nvSpPr>
          <p:cNvPr id="224" name="Retângulo 223"/>
          <p:cNvSpPr/>
          <p:nvPr/>
        </p:nvSpPr>
        <p:spPr>
          <a:xfrm>
            <a:off x="0" y="0"/>
            <a:ext cx="214313" cy="357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cxnSp>
        <p:nvCxnSpPr>
          <p:cNvPr id="226" name="Conector de seta reta 225"/>
          <p:cNvCxnSpPr/>
          <p:nvPr/>
        </p:nvCxnSpPr>
        <p:spPr>
          <a:xfrm flipV="1">
            <a:off x="1285875" y="3600450"/>
            <a:ext cx="6572250" cy="4286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986" name="CaixaDeTexto 226"/>
          <p:cNvSpPr txBox="1">
            <a:spLocks noChangeArrowheads="1"/>
          </p:cNvSpPr>
          <p:nvPr/>
        </p:nvSpPr>
        <p:spPr bwMode="auto">
          <a:xfrm>
            <a:off x="7772400" y="3457575"/>
            <a:ext cx="62071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/>
              <a:t>Média</a:t>
            </a:r>
          </a:p>
        </p:txBody>
      </p:sp>
      <p:cxnSp>
        <p:nvCxnSpPr>
          <p:cNvPr id="255" name="Conector de seta reta 254"/>
          <p:cNvCxnSpPr/>
          <p:nvPr/>
        </p:nvCxnSpPr>
        <p:spPr>
          <a:xfrm flipV="1">
            <a:off x="1290638" y="2571750"/>
            <a:ext cx="6496050" cy="12700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Conector de seta reta 256"/>
          <p:cNvCxnSpPr/>
          <p:nvPr/>
        </p:nvCxnSpPr>
        <p:spPr>
          <a:xfrm flipV="1">
            <a:off x="1304925" y="4592638"/>
            <a:ext cx="6496050" cy="12700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989" name="CaixaDeTexto 257"/>
          <p:cNvSpPr txBox="1">
            <a:spLocks noChangeArrowheads="1"/>
          </p:cNvSpPr>
          <p:nvPr/>
        </p:nvSpPr>
        <p:spPr bwMode="auto">
          <a:xfrm>
            <a:off x="7705725" y="2243138"/>
            <a:ext cx="1041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/>
              <a:t>Limite</a:t>
            </a:r>
          </a:p>
          <a:p>
            <a:r>
              <a:rPr lang="pt-BR" sz="1200" b="1"/>
              <a:t>Superior de</a:t>
            </a:r>
          </a:p>
          <a:p>
            <a:r>
              <a:rPr lang="pt-BR" sz="1200" b="1"/>
              <a:t>Controle</a:t>
            </a:r>
          </a:p>
        </p:txBody>
      </p:sp>
      <p:sp>
        <p:nvSpPr>
          <p:cNvPr id="126990" name="CaixaDeTexto 258"/>
          <p:cNvSpPr txBox="1">
            <a:spLocks noChangeArrowheads="1"/>
          </p:cNvSpPr>
          <p:nvPr/>
        </p:nvSpPr>
        <p:spPr bwMode="auto">
          <a:xfrm>
            <a:off x="7715250" y="4273550"/>
            <a:ext cx="9382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/>
              <a:t>Limite</a:t>
            </a:r>
          </a:p>
          <a:p>
            <a:r>
              <a:rPr lang="pt-BR" sz="1200" b="1"/>
              <a:t>Inferior de</a:t>
            </a:r>
          </a:p>
          <a:p>
            <a:r>
              <a:rPr lang="pt-BR" sz="1200" b="1"/>
              <a:t>Controle</a:t>
            </a:r>
          </a:p>
        </p:txBody>
      </p:sp>
      <p:sp>
        <p:nvSpPr>
          <p:cNvPr id="269" name="Elipse 268"/>
          <p:cNvSpPr/>
          <p:nvPr/>
        </p:nvSpPr>
        <p:spPr>
          <a:xfrm>
            <a:off x="1285875" y="4000500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70" name="Elipse 269"/>
          <p:cNvSpPr/>
          <p:nvPr/>
        </p:nvSpPr>
        <p:spPr>
          <a:xfrm>
            <a:off x="1571625" y="3786188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71" name="Elipse 270"/>
          <p:cNvSpPr/>
          <p:nvPr/>
        </p:nvSpPr>
        <p:spPr>
          <a:xfrm>
            <a:off x="1857375" y="4000500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72" name="Elipse 271"/>
          <p:cNvSpPr/>
          <p:nvPr/>
        </p:nvSpPr>
        <p:spPr>
          <a:xfrm>
            <a:off x="2214563" y="3857625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73" name="Elipse 272"/>
          <p:cNvSpPr/>
          <p:nvPr/>
        </p:nvSpPr>
        <p:spPr>
          <a:xfrm>
            <a:off x="2571750" y="4071938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74" name="Elipse 273"/>
          <p:cNvSpPr/>
          <p:nvPr/>
        </p:nvSpPr>
        <p:spPr>
          <a:xfrm>
            <a:off x="2857500" y="3786188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75" name="Elipse 274"/>
          <p:cNvSpPr/>
          <p:nvPr/>
        </p:nvSpPr>
        <p:spPr>
          <a:xfrm>
            <a:off x="3143250" y="4143375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76" name="Elipse 275"/>
          <p:cNvSpPr/>
          <p:nvPr/>
        </p:nvSpPr>
        <p:spPr>
          <a:xfrm>
            <a:off x="3286125" y="3357563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77" name="Elipse 276"/>
          <p:cNvSpPr/>
          <p:nvPr/>
        </p:nvSpPr>
        <p:spPr>
          <a:xfrm>
            <a:off x="3571875" y="3786188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78" name="Elipse 277"/>
          <p:cNvSpPr/>
          <p:nvPr/>
        </p:nvSpPr>
        <p:spPr>
          <a:xfrm>
            <a:off x="3929063" y="4071938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79" name="Elipse 278"/>
          <p:cNvSpPr/>
          <p:nvPr/>
        </p:nvSpPr>
        <p:spPr>
          <a:xfrm>
            <a:off x="4214813" y="3714750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80" name="Elipse 279"/>
          <p:cNvSpPr/>
          <p:nvPr/>
        </p:nvSpPr>
        <p:spPr>
          <a:xfrm>
            <a:off x="4500563" y="3429000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cxnSp>
        <p:nvCxnSpPr>
          <p:cNvPr id="292" name="Conector reto 291"/>
          <p:cNvCxnSpPr>
            <a:stCxn id="272" idx="6"/>
            <a:endCxn id="273" idx="1"/>
          </p:cNvCxnSpPr>
          <p:nvPr/>
        </p:nvCxnSpPr>
        <p:spPr>
          <a:xfrm>
            <a:off x="2357438" y="3929063"/>
            <a:ext cx="234950" cy="163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Conector reto 293"/>
          <p:cNvCxnSpPr>
            <a:stCxn id="273" idx="7"/>
            <a:endCxn id="274" idx="1"/>
          </p:cNvCxnSpPr>
          <p:nvPr/>
        </p:nvCxnSpPr>
        <p:spPr>
          <a:xfrm rot="5400000" flipH="1" flipV="1">
            <a:off x="2643188" y="3857625"/>
            <a:ext cx="285750" cy="184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Conector reto 295"/>
          <p:cNvCxnSpPr>
            <a:stCxn id="274" idx="6"/>
            <a:endCxn id="275" idx="1"/>
          </p:cNvCxnSpPr>
          <p:nvPr/>
        </p:nvCxnSpPr>
        <p:spPr>
          <a:xfrm>
            <a:off x="3000375" y="3857625"/>
            <a:ext cx="163513" cy="3063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Conector reto 297"/>
          <p:cNvCxnSpPr>
            <a:stCxn id="275" idx="6"/>
            <a:endCxn id="276" idx="4"/>
          </p:cNvCxnSpPr>
          <p:nvPr/>
        </p:nvCxnSpPr>
        <p:spPr>
          <a:xfrm flipV="1">
            <a:off x="3286125" y="3500438"/>
            <a:ext cx="71438" cy="714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Conector reto 299"/>
          <p:cNvCxnSpPr>
            <a:stCxn id="276" idx="5"/>
            <a:endCxn id="277" idx="1"/>
          </p:cNvCxnSpPr>
          <p:nvPr/>
        </p:nvCxnSpPr>
        <p:spPr>
          <a:xfrm rot="16200000" flipH="1">
            <a:off x="3336925" y="3551238"/>
            <a:ext cx="327025" cy="184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Conector reto 301"/>
          <p:cNvCxnSpPr>
            <a:stCxn id="277" idx="5"/>
            <a:endCxn id="278" idx="2"/>
          </p:cNvCxnSpPr>
          <p:nvPr/>
        </p:nvCxnSpPr>
        <p:spPr>
          <a:xfrm rot="16200000" flipH="1">
            <a:off x="3694113" y="3908425"/>
            <a:ext cx="234950" cy="234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Conector reto 303"/>
          <p:cNvCxnSpPr>
            <a:stCxn id="278" idx="7"/>
            <a:endCxn id="279" idx="3"/>
          </p:cNvCxnSpPr>
          <p:nvPr/>
        </p:nvCxnSpPr>
        <p:spPr>
          <a:xfrm rot="5400000" flipH="1" flipV="1">
            <a:off x="4015581" y="3872707"/>
            <a:ext cx="255587" cy="184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Conector reto 305"/>
          <p:cNvCxnSpPr>
            <a:stCxn id="279" idx="7"/>
            <a:endCxn id="280" idx="2"/>
          </p:cNvCxnSpPr>
          <p:nvPr/>
        </p:nvCxnSpPr>
        <p:spPr>
          <a:xfrm rot="5400000" flipH="1" flipV="1">
            <a:off x="4301332" y="3536156"/>
            <a:ext cx="234950" cy="163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9" name="Seta para a direita 328"/>
          <p:cNvSpPr/>
          <p:nvPr/>
        </p:nvSpPr>
        <p:spPr>
          <a:xfrm rot="5400000">
            <a:off x="2000251" y="3143250"/>
            <a:ext cx="500062" cy="357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grpSp>
        <p:nvGrpSpPr>
          <p:cNvPr id="2" name="Grupo 444"/>
          <p:cNvGrpSpPr>
            <a:grpSpLocks/>
          </p:cNvGrpSpPr>
          <p:nvPr/>
        </p:nvGrpSpPr>
        <p:grpSpPr bwMode="auto">
          <a:xfrm>
            <a:off x="1428750" y="2643188"/>
            <a:ext cx="2701925" cy="446087"/>
            <a:chOff x="4163157" y="2174991"/>
            <a:chExt cx="2701656" cy="446157"/>
          </a:xfrm>
        </p:grpSpPr>
        <p:sp>
          <p:nvSpPr>
            <p:cNvPr id="127042" name="CaixaDeTexto 329"/>
            <p:cNvSpPr txBox="1">
              <a:spLocks noChangeArrowheads="1"/>
            </p:cNvSpPr>
            <p:nvPr/>
          </p:nvSpPr>
          <p:spPr bwMode="auto">
            <a:xfrm>
              <a:off x="4170742" y="2344149"/>
              <a:ext cx="269407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 b="1"/>
                <a:t>PROCESSO FORA DE CONTROLE</a:t>
              </a:r>
            </a:p>
          </p:txBody>
        </p:sp>
        <p:sp>
          <p:nvSpPr>
            <p:cNvPr id="127043" name="Retângulo 330"/>
            <p:cNvSpPr>
              <a:spLocks noChangeArrowheads="1"/>
            </p:cNvSpPr>
            <p:nvPr/>
          </p:nvSpPr>
          <p:spPr bwMode="auto">
            <a:xfrm>
              <a:off x="4163157" y="2174991"/>
              <a:ext cx="111601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 b="1"/>
                <a:t>PROBLEMA!</a:t>
              </a:r>
            </a:p>
          </p:txBody>
        </p:sp>
      </p:grpSp>
      <p:sp>
        <p:nvSpPr>
          <p:cNvPr id="332" name="Elipse 331"/>
          <p:cNvSpPr/>
          <p:nvPr/>
        </p:nvSpPr>
        <p:spPr>
          <a:xfrm>
            <a:off x="1071563" y="3643313"/>
            <a:ext cx="2357437" cy="8572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3" name="Seta para a direita 332"/>
          <p:cNvSpPr/>
          <p:nvPr/>
        </p:nvSpPr>
        <p:spPr>
          <a:xfrm rot="16200000">
            <a:off x="5357813" y="4000500"/>
            <a:ext cx="500062" cy="357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grpSp>
        <p:nvGrpSpPr>
          <p:cNvPr id="4" name="Grupo 445"/>
          <p:cNvGrpSpPr>
            <a:grpSpLocks/>
          </p:cNvGrpSpPr>
          <p:nvPr/>
        </p:nvGrpSpPr>
        <p:grpSpPr bwMode="auto">
          <a:xfrm>
            <a:off x="4000500" y="4346575"/>
            <a:ext cx="2759075" cy="492125"/>
            <a:chOff x="4786314" y="4308290"/>
            <a:chExt cx="2759085" cy="491313"/>
          </a:xfrm>
        </p:grpSpPr>
        <p:sp>
          <p:nvSpPr>
            <p:cNvPr id="127040" name="Retângulo 333"/>
            <p:cNvSpPr>
              <a:spLocks noChangeArrowheads="1"/>
            </p:cNvSpPr>
            <p:nvPr/>
          </p:nvSpPr>
          <p:spPr bwMode="auto">
            <a:xfrm>
              <a:off x="6429388" y="4308290"/>
              <a:ext cx="111601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 b="1"/>
                <a:t>PROBLEMA!</a:t>
              </a:r>
            </a:p>
          </p:txBody>
        </p:sp>
        <p:sp>
          <p:nvSpPr>
            <p:cNvPr id="127041" name="CaixaDeTexto 334"/>
            <p:cNvSpPr txBox="1">
              <a:spLocks noChangeArrowheads="1"/>
            </p:cNvSpPr>
            <p:nvPr/>
          </p:nvSpPr>
          <p:spPr bwMode="auto">
            <a:xfrm>
              <a:off x="4786314" y="4522604"/>
              <a:ext cx="269407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 b="1"/>
                <a:t>PROCESSO FORA DE CONTROLE</a:t>
              </a:r>
            </a:p>
          </p:txBody>
        </p:sp>
      </p:grpSp>
      <p:cxnSp>
        <p:nvCxnSpPr>
          <p:cNvPr id="234" name="Conector reto 233"/>
          <p:cNvCxnSpPr/>
          <p:nvPr/>
        </p:nvCxnSpPr>
        <p:spPr>
          <a:xfrm rot="5400000">
            <a:off x="-285750" y="3643313"/>
            <a:ext cx="31432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4" name="Elipse 383"/>
          <p:cNvSpPr/>
          <p:nvPr/>
        </p:nvSpPr>
        <p:spPr>
          <a:xfrm>
            <a:off x="4857750" y="3357563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85" name="Elipse 384"/>
          <p:cNvSpPr/>
          <p:nvPr/>
        </p:nvSpPr>
        <p:spPr>
          <a:xfrm>
            <a:off x="5192713" y="3176588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86" name="Elipse 385"/>
          <p:cNvSpPr/>
          <p:nvPr/>
        </p:nvSpPr>
        <p:spPr>
          <a:xfrm>
            <a:off x="5572125" y="3000375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87" name="Elipse 386"/>
          <p:cNvSpPr/>
          <p:nvPr/>
        </p:nvSpPr>
        <p:spPr>
          <a:xfrm>
            <a:off x="5929313" y="3214688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88" name="Elipse 387"/>
          <p:cNvSpPr/>
          <p:nvPr/>
        </p:nvSpPr>
        <p:spPr>
          <a:xfrm>
            <a:off x="6286500" y="3000375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cxnSp>
        <p:nvCxnSpPr>
          <p:cNvPr id="389" name="Conector reto 388"/>
          <p:cNvCxnSpPr>
            <a:stCxn id="384" idx="6"/>
            <a:endCxn id="385" idx="2"/>
          </p:cNvCxnSpPr>
          <p:nvPr/>
        </p:nvCxnSpPr>
        <p:spPr>
          <a:xfrm flipV="1">
            <a:off x="5000625" y="3248025"/>
            <a:ext cx="192088" cy="180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0" name="Conector reto 389"/>
          <p:cNvCxnSpPr>
            <a:stCxn id="385" idx="6"/>
            <a:endCxn id="386" idx="2"/>
          </p:cNvCxnSpPr>
          <p:nvPr/>
        </p:nvCxnSpPr>
        <p:spPr>
          <a:xfrm flipV="1">
            <a:off x="5335588" y="3071813"/>
            <a:ext cx="236537" cy="1762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1" name="Conector reto 390"/>
          <p:cNvCxnSpPr>
            <a:stCxn id="386" idx="6"/>
            <a:endCxn id="387" idx="1"/>
          </p:cNvCxnSpPr>
          <p:nvPr/>
        </p:nvCxnSpPr>
        <p:spPr>
          <a:xfrm>
            <a:off x="5715000" y="3071813"/>
            <a:ext cx="234950" cy="163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2" name="Conector reto 391"/>
          <p:cNvCxnSpPr>
            <a:stCxn id="387" idx="7"/>
            <a:endCxn id="388" idx="2"/>
          </p:cNvCxnSpPr>
          <p:nvPr/>
        </p:nvCxnSpPr>
        <p:spPr>
          <a:xfrm rot="5400000" flipH="1" flipV="1">
            <a:off x="6087269" y="3036094"/>
            <a:ext cx="163512" cy="234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3" name="Conector reto 392"/>
          <p:cNvCxnSpPr>
            <a:stCxn id="388" idx="5"/>
            <a:endCxn id="409" idx="3"/>
          </p:cNvCxnSpPr>
          <p:nvPr/>
        </p:nvCxnSpPr>
        <p:spPr>
          <a:xfrm rot="16200000" flipH="1">
            <a:off x="6429376" y="3101975"/>
            <a:ext cx="285750" cy="327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4" name="Conector reto 393"/>
          <p:cNvCxnSpPr>
            <a:stCxn id="280" idx="6"/>
            <a:endCxn id="384" idx="2"/>
          </p:cNvCxnSpPr>
          <p:nvPr/>
        </p:nvCxnSpPr>
        <p:spPr>
          <a:xfrm flipV="1">
            <a:off x="4643438" y="3429000"/>
            <a:ext cx="214312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" name="Elipse 408"/>
          <p:cNvSpPr/>
          <p:nvPr/>
        </p:nvSpPr>
        <p:spPr>
          <a:xfrm>
            <a:off x="6715125" y="3286125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411" name="Elipse 410"/>
          <p:cNvSpPr/>
          <p:nvPr/>
        </p:nvSpPr>
        <p:spPr>
          <a:xfrm>
            <a:off x="6929438" y="3857625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412" name="Elipse 411"/>
          <p:cNvSpPr/>
          <p:nvPr/>
        </p:nvSpPr>
        <p:spPr>
          <a:xfrm>
            <a:off x="7215188" y="3286125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413" name="Elipse 412"/>
          <p:cNvSpPr/>
          <p:nvPr/>
        </p:nvSpPr>
        <p:spPr>
          <a:xfrm>
            <a:off x="7500938" y="3714750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414" name="Elipse 413"/>
          <p:cNvSpPr/>
          <p:nvPr/>
        </p:nvSpPr>
        <p:spPr>
          <a:xfrm>
            <a:off x="7858125" y="4000500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cxnSp>
        <p:nvCxnSpPr>
          <p:cNvPr id="416" name="Conector reto 415"/>
          <p:cNvCxnSpPr>
            <a:stCxn id="411" idx="7"/>
            <a:endCxn id="412" idx="2"/>
          </p:cNvCxnSpPr>
          <p:nvPr/>
        </p:nvCxnSpPr>
        <p:spPr>
          <a:xfrm rot="5400000" flipH="1" flipV="1">
            <a:off x="6873082" y="3536156"/>
            <a:ext cx="520700" cy="163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7" name="Conector reto 416"/>
          <p:cNvCxnSpPr>
            <a:stCxn id="412" idx="5"/>
            <a:endCxn id="413" idx="1"/>
          </p:cNvCxnSpPr>
          <p:nvPr/>
        </p:nvCxnSpPr>
        <p:spPr>
          <a:xfrm rot="16200000" flipH="1">
            <a:off x="7265987" y="3479801"/>
            <a:ext cx="327025" cy="184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Conector reto 417"/>
          <p:cNvCxnSpPr>
            <a:stCxn id="413" idx="5"/>
            <a:endCxn id="414" idx="2"/>
          </p:cNvCxnSpPr>
          <p:nvPr/>
        </p:nvCxnSpPr>
        <p:spPr>
          <a:xfrm rot="16200000" flipH="1">
            <a:off x="7623175" y="3836988"/>
            <a:ext cx="234950" cy="234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0" name="Conector reto 419"/>
          <p:cNvCxnSpPr>
            <a:stCxn id="409" idx="6"/>
            <a:endCxn id="411" idx="1"/>
          </p:cNvCxnSpPr>
          <p:nvPr/>
        </p:nvCxnSpPr>
        <p:spPr>
          <a:xfrm>
            <a:off x="6858000" y="3357563"/>
            <a:ext cx="92075" cy="520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4" name="Elipse 443"/>
          <p:cNvSpPr/>
          <p:nvPr/>
        </p:nvSpPr>
        <p:spPr>
          <a:xfrm>
            <a:off x="4357688" y="2928938"/>
            <a:ext cx="2643187" cy="9286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447" name="Retângulo 446"/>
          <p:cNvSpPr/>
          <p:nvPr/>
        </p:nvSpPr>
        <p:spPr>
          <a:xfrm>
            <a:off x="3428992" y="785794"/>
            <a:ext cx="2286016" cy="40011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C000"/>
                </a:solidFill>
                <a:latin typeface="Arial" charset="0"/>
              </a:rPr>
              <a:t>CRITÉRIO 3</a:t>
            </a:r>
          </a:p>
        </p:txBody>
      </p:sp>
      <p:sp>
        <p:nvSpPr>
          <p:cNvPr id="127039" name="CaixaDeTexto 447"/>
          <p:cNvSpPr txBox="1">
            <a:spLocks noChangeArrowheads="1"/>
          </p:cNvSpPr>
          <p:nvPr/>
        </p:nvSpPr>
        <p:spPr bwMode="auto">
          <a:xfrm>
            <a:off x="1571625" y="1143000"/>
            <a:ext cx="5916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i="1"/>
              <a:t>Sete pontos sucessivos acima ou abaixo da linha média</a:t>
            </a: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6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1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6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2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3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00"/>
                            </p:stCondLst>
                            <p:childTnLst>
                              <p:par>
                                <p:cTn id="2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329" grpId="0" animBg="1"/>
      <p:bldP spid="332" grpId="0" animBg="1"/>
      <p:bldP spid="33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409" grpId="0" animBg="1"/>
      <p:bldP spid="411" grpId="0" animBg="1"/>
      <p:bldP spid="412" grpId="0" animBg="1"/>
      <p:bldP spid="413" grpId="0" animBg="1"/>
      <p:bldP spid="414" grpId="0" animBg="1"/>
      <p:bldP spid="4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4"/>
          <p:cNvGrpSpPr/>
          <p:nvPr/>
        </p:nvGrpSpPr>
        <p:grpSpPr>
          <a:xfrm>
            <a:off x="4352683" y="1767565"/>
            <a:ext cx="2086229" cy="2086229"/>
            <a:chOff x="3512923" y="274630"/>
            <a:chExt cx="2086229" cy="2086229"/>
          </a:xfrm>
          <a:solidFill>
            <a:srgbClr val="FFFFA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6" name="Pizza 5"/>
            <p:cNvSpPr/>
            <p:nvPr/>
          </p:nvSpPr>
          <p:spPr>
            <a:xfrm rot="5400000">
              <a:off x="3512923" y="274630"/>
              <a:ext cx="2086229" cy="2086229"/>
            </a:xfrm>
            <a:prstGeom prst="pieWedg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7" name="Pizza 4"/>
            <p:cNvSpPr/>
            <p:nvPr/>
          </p:nvSpPr>
          <p:spPr>
            <a:xfrm>
              <a:off x="3512924" y="885674"/>
              <a:ext cx="1475188" cy="147518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206248" tIns="206248" rIns="206248" bIns="206248" spcCol="1270" anchor="ctr"/>
            <a:lstStyle/>
            <a:p>
              <a:pPr algn="ctr" defTabSz="1289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t-BR" sz="2900" dirty="0"/>
            </a:p>
          </p:txBody>
        </p:sp>
      </p:grpSp>
      <p:grpSp>
        <p:nvGrpSpPr>
          <p:cNvPr id="3" name="Grupo 7"/>
          <p:cNvGrpSpPr/>
          <p:nvPr/>
        </p:nvGrpSpPr>
        <p:grpSpPr>
          <a:xfrm>
            <a:off x="4352683" y="3910705"/>
            <a:ext cx="2086229" cy="2086229"/>
            <a:chOff x="3512923" y="2457221"/>
            <a:chExt cx="2086229" cy="2086229"/>
          </a:xfr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9" name="Pizza 8"/>
            <p:cNvSpPr/>
            <p:nvPr/>
          </p:nvSpPr>
          <p:spPr>
            <a:xfrm rot="10800000">
              <a:off x="3512923" y="2457221"/>
              <a:ext cx="2086229" cy="2086229"/>
            </a:xfrm>
            <a:prstGeom prst="pieWedg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" name="Pizza 4"/>
            <p:cNvSpPr/>
            <p:nvPr/>
          </p:nvSpPr>
          <p:spPr>
            <a:xfrm rot="21600000">
              <a:off x="3512923" y="2457221"/>
              <a:ext cx="1475185" cy="1475188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206248" tIns="206248" rIns="206248" bIns="206248" spcCol="1270" anchor="ctr"/>
            <a:lstStyle/>
            <a:p>
              <a:pPr algn="ctr" defTabSz="1289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t-BR" sz="2900" dirty="0"/>
            </a:p>
          </p:txBody>
        </p:sp>
      </p:grpSp>
      <p:grpSp>
        <p:nvGrpSpPr>
          <p:cNvPr id="4" name="Grupo 10"/>
          <p:cNvGrpSpPr/>
          <p:nvPr/>
        </p:nvGrpSpPr>
        <p:grpSpPr>
          <a:xfrm>
            <a:off x="2209543" y="3910705"/>
            <a:ext cx="2086230" cy="2086229"/>
            <a:chOff x="1330332" y="2457221"/>
            <a:chExt cx="2086230" cy="2086229"/>
          </a:xfr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12" name="Pizza 11"/>
            <p:cNvSpPr/>
            <p:nvPr/>
          </p:nvSpPr>
          <p:spPr>
            <a:xfrm rot="16200000">
              <a:off x="1330332" y="2457221"/>
              <a:ext cx="2086229" cy="2086229"/>
            </a:xfrm>
            <a:prstGeom prst="pieWedg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3" name="Pizza 4"/>
            <p:cNvSpPr/>
            <p:nvPr/>
          </p:nvSpPr>
          <p:spPr>
            <a:xfrm rot="21600000">
              <a:off x="1941374" y="2457221"/>
              <a:ext cx="1475188" cy="147518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206248" tIns="206248" rIns="206248" bIns="206248" spcCol="1270" anchor="ctr"/>
            <a:lstStyle/>
            <a:p>
              <a:pPr algn="ctr" defTabSz="1289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t-BR" sz="2900" dirty="0"/>
            </a:p>
          </p:txBody>
        </p:sp>
      </p:grpSp>
      <p:grpSp>
        <p:nvGrpSpPr>
          <p:cNvPr id="5" name="Grupo 13"/>
          <p:cNvGrpSpPr/>
          <p:nvPr/>
        </p:nvGrpSpPr>
        <p:grpSpPr>
          <a:xfrm>
            <a:off x="2209543" y="1767565"/>
            <a:ext cx="2086229" cy="2086229"/>
            <a:chOff x="1330332" y="274630"/>
            <a:chExt cx="2086229" cy="2086229"/>
          </a:xfr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15" name="Pizza 14"/>
            <p:cNvSpPr/>
            <p:nvPr/>
          </p:nvSpPr>
          <p:spPr>
            <a:xfrm>
              <a:off x="1330332" y="274630"/>
              <a:ext cx="2086229" cy="2086229"/>
            </a:xfrm>
            <a:prstGeom prst="pieWedg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6" name="Pizza 4"/>
            <p:cNvSpPr/>
            <p:nvPr/>
          </p:nvSpPr>
          <p:spPr>
            <a:xfrm>
              <a:off x="1941376" y="885671"/>
              <a:ext cx="1475185" cy="1475188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206248" tIns="206248" rIns="206248" bIns="206248" spcCol="1270" anchor="ctr"/>
            <a:lstStyle/>
            <a:p>
              <a:pPr algn="ctr" defTabSz="1289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t-BR" sz="2900" dirty="0"/>
            </a:p>
          </p:txBody>
        </p:sp>
      </p:grpSp>
      <p:sp>
        <p:nvSpPr>
          <p:cNvPr id="23" name="Retângulo 22"/>
          <p:cNvSpPr/>
          <p:nvPr/>
        </p:nvSpPr>
        <p:spPr>
          <a:xfrm>
            <a:off x="785786" y="366690"/>
            <a:ext cx="738888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SOLUÇÃO DE PROBLEMA E O CICLO PDCA</a:t>
            </a:r>
          </a:p>
        </p:txBody>
      </p:sp>
      <p:sp>
        <p:nvSpPr>
          <p:cNvPr id="31" name="Seta para baixo 30"/>
          <p:cNvSpPr/>
          <p:nvPr/>
        </p:nvSpPr>
        <p:spPr>
          <a:xfrm rot="2898103">
            <a:off x="5007792" y="4362128"/>
            <a:ext cx="500066" cy="1008828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39999">
                <a:schemeClr val="accent5">
                  <a:lumMod val="75000"/>
                </a:schemeClr>
              </a:gs>
              <a:gs pos="70000">
                <a:schemeClr val="accent5">
                  <a:lumMod val="60000"/>
                  <a:lumOff val="40000"/>
                </a:schemeClr>
              </a:gs>
              <a:gs pos="88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32" name="Seta para baixo 31"/>
          <p:cNvSpPr/>
          <p:nvPr/>
        </p:nvSpPr>
        <p:spPr>
          <a:xfrm rot="7789290">
            <a:off x="3060054" y="4354960"/>
            <a:ext cx="500066" cy="1008828"/>
          </a:xfrm>
          <a:prstGeom prst="downArrow">
            <a:avLst/>
          </a:prstGeom>
          <a:gradFill flip="none" rotWithShape="1">
            <a:gsLst>
              <a:gs pos="22000">
                <a:srgbClr val="00B050">
                  <a:alpha val="81000"/>
                </a:srgbClr>
              </a:gs>
              <a:gs pos="39999">
                <a:srgbClr val="00B050">
                  <a:alpha val="69000"/>
                </a:srgbClr>
              </a:gs>
              <a:gs pos="70000">
                <a:schemeClr val="accent3">
                  <a:lumMod val="60000"/>
                  <a:lumOff val="40000"/>
                </a:schemeClr>
              </a:gs>
              <a:gs pos="88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57" name="Pizza 56"/>
          <p:cNvSpPr/>
          <p:nvPr/>
        </p:nvSpPr>
        <p:spPr>
          <a:xfrm rot="5400000">
            <a:off x="2208213" y="1779588"/>
            <a:ext cx="4227512" cy="4214812"/>
          </a:xfrm>
          <a:prstGeom prst="pie">
            <a:avLst>
              <a:gd name="adj1" fmla="val 11994137"/>
              <a:gd name="adj2" fmla="val 16200000"/>
            </a:avLst>
          </a:prstGeom>
          <a:solidFill>
            <a:srgbClr val="FFFA3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56" name="Pizza 55"/>
          <p:cNvSpPr/>
          <p:nvPr/>
        </p:nvSpPr>
        <p:spPr>
          <a:xfrm rot="5400000">
            <a:off x="2207419" y="1766094"/>
            <a:ext cx="4229100" cy="4214812"/>
          </a:xfrm>
          <a:prstGeom prst="pie">
            <a:avLst>
              <a:gd name="adj1" fmla="val 13360983"/>
              <a:gd name="adj2" fmla="val 16200000"/>
            </a:avLst>
          </a:prstGeom>
          <a:solidFill>
            <a:srgbClr val="DFDA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7" name="Pizza 16"/>
          <p:cNvSpPr/>
          <p:nvPr/>
        </p:nvSpPr>
        <p:spPr>
          <a:xfrm rot="5400000">
            <a:off x="2275681" y="1783557"/>
            <a:ext cx="4157663" cy="4171950"/>
          </a:xfrm>
          <a:prstGeom prst="pie">
            <a:avLst>
              <a:gd name="adj1" fmla="val 14737132"/>
              <a:gd name="adj2" fmla="val 16200000"/>
            </a:avLst>
          </a:prstGeom>
          <a:solidFill>
            <a:srgbClr val="B88C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58" name="Pizza 57"/>
          <p:cNvSpPr/>
          <p:nvPr/>
        </p:nvSpPr>
        <p:spPr>
          <a:xfrm>
            <a:off x="2214563" y="1730375"/>
            <a:ext cx="4156075" cy="4171950"/>
          </a:xfrm>
          <a:prstGeom prst="pie">
            <a:avLst>
              <a:gd name="adj1" fmla="val 13258000"/>
              <a:gd name="adj2" fmla="val 16200000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grpSp>
        <p:nvGrpSpPr>
          <p:cNvPr id="8209" name="Grupo 37"/>
          <p:cNvGrpSpPr>
            <a:grpSpLocks/>
          </p:cNvGrpSpPr>
          <p:nvPr/>
        </p:nvGrpSpPr>
        <p:grpSpPr bwMode="auto">
          <a:xfrm>
            <a:off x="3303588" y="2917825"/>
            <a:ext cx="2005012" cy="1933575"/>
            <a:chOff x="2923923" y="1923823"/>
            <a:chExt cx="4229369" cy="4229369"/>
          </a:xfrm>
        </p:grpSpPr>
        <p:sp>
          <p:nvSpPr>
            <p:cNvPr id="49" name="Pizza 2"/>
            <p:cNvSpPr/>
            <p:nvPr/>
          </p:nvSpPr>
          <p:spPr>
            <a:xfrm rot="5400000">
              <a:off x="5067063" y="1923823"/>
              <a:ext cx="2086230" cy="2086229"/>
            </a:xfrm>
            <a:prstGeom prst="pieWedge">
              <a:avLst/>
            </a:prstGeom>
            <a:solidFill>
              <a:srgbClr val="FFFF4B"/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grpSp>
          <p:nvGrpSpPr>
            <p:cNvPr id="11" name="Grupo 4"/>
            <p:cNvGrpSpPr/>
            <p:nvPr/>
          </p:nvGrpSpPr>
          <p:grpSpPr>
            <a:xfrm>
              <a:off x="5067063" y="4066963"/>
              <a:ext cx="2086229" cy="2086229"/>
              <a:chOff x="3512923" y="2457221"/>
              <a:chExt cx="2086229" cy="2086229"/>
            </a:xfrm>
            <a:solidFill>
              <a:schemeClr val="tx2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</p:grpSpPr>
          <p:sp>
            <p:nvSpPr>
              <p:cNvPr id="47" name="Pizza 5"/>
              <p:cNvSpPr/>
              <p:nvPr/>
            </p:nvSpPr>
            <p:spPr>
              <a:xfrm rot="10800000">
                <a:off x="3512923" y="2457221"/>
                <a:ext cx="2086229" cy="2086229"/>
              </a:xfrm>
              <a:prstGeom prst="pieWedge">
                <a:avLst/>
              </a:prstGeom>
              <a:grpFill/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48" name="Pizza 4"/>
              <p:cNvSpPr/>
              <p:nvPr/>
            </p:nvSpPr>
            <p:spPr>
              <a:xfrm rot="21600000">
                <a:off x="3512923" y="2457221"/>
                <a:ext cx="1475185" cy="1475188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lIns="206248" tIns="206248" rIns="206248" bIns="206248" spcCol="1270" anchor="ctr"/>
              <a:lstStyle/>
              <a:p>
                <a:pPr algn="ctr" defTabSz="128905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pt-BR" sz="2900" dirty="0"/>
              </a:p>
            </p:txBody>
          </p:sp>
        </p:grpSp>
        <p:grpSp>
          <p:nvGrpSpPr>
            <p:cNvPr id="14" name="Grupo 7"/>
            <p:cNvGrpSpPr/>
            <p:nvPr/>
          </p:nvGrpSpPr>
          <p:grpSpPr>
            <a:xfrm>
              <a:off x="2923923" y="1923823"/>
              <a:ext cx="2086229" cy="2086229"/>
              <a:chOff x="1330332" y="274630"/>
              <a:chExt cx="2086229" cy="2086229"/>
            </a:xfrm>
            <a:solidFill>
              <a:srgbClr val="F66138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</p:grpSpPr>
          <p:sp>
            <p:nvSpPr>
              <p:cNvPr id="45" name="Pizza 44"/>
              <p:cNvSpPr/>
              <p:nvPr/>
            </p:nvSpPr>
            <p:spPr>
              <a:xfrm>
                <a:off x="1330332" y="274630"/>
                <a:ext cx="2086229" cy="2086229"/>
              </a:xfrm>
              <a:prstGeom prst="pieWedge">
                <a:avLst/>
              </a:prstGeom>
              <a:grpFill/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46" name="Pizza 4"/>
              <p:cNvSpPr/>
              <p:nvPr/>
            </p:nvSpPr>
            <p:spPr>
              <a:xfrm>
                <a:off x="1941376" y="885671"/>
                <a:ext cx="1475185" cy="1475188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lIns="206248" tIns="206248" rIns="206248" bIns="206248" spcCol="1270" anchor="ctr"/>
              <a:lstStyle/>
              <a:p>
                <a:pPr algn="ctr" defTabSz="128905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pt-BR" sz="2900" dirty="0"/>
              </a:p>
            </p:txBody>
          </p:sp>
        </p:grpSp>
        <p:grpSp>
          <p:nvGrpSpPr>
            <p:cNvPr id="18" name="Grupo 11"/>
            <p:cNvGrpSpPr/>
            <p:nvPr/>
          </p:nvGrpSpPr>
          <p:grpSpPr>
            <a:xfrm>
              <a:off x="2923923" y="4066963"/>
              <a:ext cx="2086230" cy="2086229"/>
              <a:chOff x="1330332" y="2457221"/>
              <a:chExt cx="2086230" cy="2086229"/>
            </a:xfrm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</p:grpSpPr>
          <p:sp>
            <p:nvSpPr>
              <p:cNvPr id="43" name="Pizza 42"/>
              <p:cNvSpPr/>
              <p:nvPr/>
            </p:nvSpPr>
            <p:spPr>
              <a:xfrm rot="16200000">
                <a:off x="1330332" y="2457221"/>
                <a:ext cx="2086229" cy="2086229"/>
              </a:xfrm>
              <a:prstGeom prst="pieWedge">
                <a:avLst/>
              </a:prstGeom>
              <a:grpFill/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44" name="Pizza 4"/>
              <p:cNvSpPr/>
              <p:nvPr/>
            </p:nvSpPr>
            <p:spPr>
              <a:xfrm rot="21600000">
                <a:off x="1941374" y="2457221"/>
                <a:ext cx="1475188" cy="1475185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lIns="206248" tIns="206248" rIns="206248" bIns="206248" spcCol="1270" anchor="ctr"/>
              <a:lstStyle/>
              <a:p>
                <a:pPr algn="ctr" defTabSz="128905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pt-BR" sz="2900" dirty="0"/>
              </a:p>
            </p:txBody>
          </p:sp>
        </p:grpSp>
      </p:grpSp>
      <p:sp>
        <p:nvSpPr>
          <p:cNvPr id="54" name="CaixaDeTexto 53"/>
          <p:cNvSpPr txBox="1"/>
          <p:nvPr/>
        </p:nvSpPr>
        <p:spPr>
          <a:xfrm>
            <a:off x="3738563" y="3278188"/>
            <a:ext cx="452437" cy="4937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89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29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55" name="CaixaDeTexto 54"/>
          <p:cNvSpPr txBox="1"/>
          <p:nvPr/>
        </p:nvSpPr>
        <p:spPr>
          <a:xfrm>
            <a:off x="3722688" y="4005263"/>
            <a:ext cx="454025" cy="4937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89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29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</p:txBody>
      </p:sp>
      <p:sp>
        <p:nvSpPr>
          <p:cNvPr id="52" name="CaixaDeTexto 51"/>
          <p:cNvSpPr txBox="1"/>
          <p:nvPr/>
        </p:nvSpPr>
        <p:spPr>
          <a:xfrm>
            <a:off x="4429125" y="3987800"/>
            <a:ext cx="454025" cy="4937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89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29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</p:txBody>
      </p:sp>
      <p:sp>
        <p:nvSpPr>
          <p:cNvPr id="53" name="CaixaDeTexto 52"/>
          <p:cNvSpPr txBox="1"/>
          <p:nvPr/>
        </p:nvSpPr>
        <p:spPr>
          <a:xfrm>
            <a:off x="4429125" y="3273425"/>
            <a:ext cx="433388" cy="4937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89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29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</a:p>
        </p:txBody>
      </p:sp>
      <p:sp>
        <p:nvSpPr>
          <p:cNvPr id="59" name="CaixaDeTexto 58"/>
          <p:cNvSpPr txBox="1"/>
          <p:nvPr/>
        </p:nvSpPr>
        <p:spPr>
          <a:xfrm>
            <a:off x="4473575" y="1416050"/>
            <a:ext cx="231298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Identificar o Problema</a:t>
            </a:r>
          </a:p>
        </p:txBody>
      </p:sp>
      <p:sp>
        <p:nvSpPr>
          <p:cNvPr id="61" name="CaixaDeTexto 60"/>
          <p:cNvSpPr txBox="1"/>
          <p:nvPr/>
        </p:nvSpPr>
        <p:spPr>
          <a:xfrm>
            <a:off x="5356225" y="1830388"/>
            <a:ext cx="23876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Levantar Fatos e Dados</a:t>
            </a:r>
          </a:p>
        </p:txBody>
      </p:sp>
      <p:sp>
        <p:nvSpPr>
          <p:cNvPr id="62" name="CaixaDeTexto 61"/>
          <p:cNvSpPr txBox="1"/>
          <p:nvPr/>
        </p:nvSpPr>
        <p:spPr>
          <a:xfrm>
            <a:off x="5967413" y="2416175"/>
            <a:ext cx="2033587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Analisar o Processo</a:t>
            </a:r>
          </a:p>
        </p:txBody>
      </p:sp>
      <p:sp>
        <p:nvSpPr>
          <p:cNvPr id="63" name="CaixaDeTexto 62"/>
          <p:cNvSpPr txBox="1"/>
          <p:nvPr/>
        </p:nvSpPr>
        <p:spPr>
          <a:xfrm>
            <a:off x="6429375" y="3117850"/>
            <a:ext cx="1541463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Elaborar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Plano de Ação</a:t>
            </a:r>
          </a:p>
        </p:txBody>
      </p:sp>
      <p:sp>
        <p:nvSpPr>
          <p:cNvPr id="64" name="CaixaDeTexto 63"/>
          <p:cNvSpPr txBox="1"/>
          <p:nvPr/>
        </p:nvSpPr>
        <p:spPr>
          <a:xfrm>
            <a:off x="5857875" y="5189538"/>
            <a:ext cx="164147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Realizar as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Ações do Plano</a:t>
            </a:r>
          </a:p>
        </p:txBody>
      </p:sp>
      <p:sp>
        <p:nvSpPr>
          <p:cNvPr id="65" name="CaixaDeTexto 64"/>
          <p:cNvSpPr txBox="1"/>
          <p:nvPr/>
        </p:nvSpPr>
        <p:spPr>
          <a:xfrm>
            <a:off x="1306513" y="4916488"/>
            <a:ext cx="133667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Verificar se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 Problema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foi corrigido</a:t>
            </a:r>
          </a:p>
        </p:txBody>
      </p:sp>
      <p:sp>
        <p:nvSpPr>
          <p:cNvPr id="66" name="CaixaDeTexto 65"/>
          <p:cNvSpPr txBox="1"/>
          <p:nvPr/>
        </p:nvSpPr>
        <p:spPr>
          <a:xfrm>
            <a:off x="1143000" y="2916238"/>
            <a:ext cx="12065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Padronizar</a:t>
            </a:r>
          </a:p>
        </p:txBody>
      </p:sp>
      <p:sp>
        <p:nvSpPr>
          <p:cNvPr id="67" name="CaixaDeTexto 66"/>
          <p:cNvSpPr txBox="1"/>
          <p:nvPr/>
        </p:nvSpPr>
        <p:spPr>
          <a:xfrm>
            <a:off x="2587625" y="1581150"/>
            <a:ext cx="9667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Concluir</a:t>
            </a:r>
          </a:p>
        </p:txBody>
      </p:sp>
      <p:sp>
        <p:nvSpPr>
          <p:cNvPr id="33" name="Seta para baixo 32"/>
          <p:cNvSpPr/>
          <p:nvPr/>
        </p:nvSpPr>
        <p:spPr>
          <a:xfrm rot="13924360">
            <a:off x="3127462" y="2489778"/>
            <a:ext cx="500066" cy="1008828"/>
          </a:xfrm>
          <a:prstGeom prst="downArrow">
            <a:avLst/>
          </a:prstGeom>
          <a:gradFill flip="none" rotWithShape="1">
            <a:gsLst>
              <a:gs pos="27000">
                <a:schemeClr val="accent6">
                  <a:lumMod val="50000"/>
                  <a:alpha val="83000"/>
                </a:schemeClr>
              </a:gs>
              <a:gs pos="39999">
                <a:schemeClr val="accent6">
                  <a:lumMod val="75000"/>
                  <a:alpha val="62000"/>
                </a:schemeClr>
              </a:gs>
              <a:gs pos="70000">
                <a:schemeClr val="accent6">
                  <a:lumMod val="60000"/>
                  <a:lumOff val="40000"/>
                </a:schemeClr>
              </a:gs>
              <a:gs pos="88000">
                <a:schemeClr val="accent6">
                  <a:lumMod val="60000"/>
                  <a:lumOff val="40000"/>
                </a:schemeClr>
              </a:gs>
              <a:gs pos="100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30" name="Seta para baixo 29"/>
          <p:cNvSpPr/>
          <p:nvPr/>
        </p:nvSpPr>
        <p:spPr>
          <a:xfrm rot="18881053">
            <a:off x="5070739" y="2593042"/>
            <a:ext cx="500066" cy="1008828"/>
          </a:xfrm>
          <a:prstGeom prst="downArrow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8228" name="Retângulo 68"/>
          <p:cNvSpPr>
            <a:spLocks noChangeArrowheads="1"/>
          </p:cNvSpPr>
          <p:nvPr/>
        </p:nvSpPr>
        <p:spPr bwMode="auto">
          <a:xfrm>
            <a:off x="1643063" y="931863"/>
            <a:ext cx="574992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pt-BR" sz="3200" b="1">
                <a:latin typeface="Calibri" pitchFamily="34" charset="0"/>
              </a:rPr>
              <a:t>Solução de problemas – 8 Passos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1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9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30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1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450" y="2719388"/>
            <a:ext cx="7700963" cy="173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1500166" y="0"/>
            <a:ext cx="6215106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CARTA DE CONTROLE</a:t>
            </a:r>
          </a:p>
        </p:txBody>
      </p:sp>
      <p:sp>
        <p:nvSpPr>
          <p:cNvPr id="224" name="Retângulo 223"/>
          <p:cNvSpPr/>
          <p:nvPr/>
        </p:nvSpPr>
        <p:spPr>
          <a:xfrm>
            <a:off x="0" y="0"/>
            <a:ext cx="214313" cy="357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447" name="Retângulo 446"/>
          <p:cNvSpPr/>
          <p:nvPr/>
        </p:nvSpPr>
        <p:spPr>
          <a:xfrm>
            <a:off x="3428992" y="785794"/>
            <a:ext cx="2286016" cy="40011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C000"/>
                </a:solidFill>
                <a:latin typeface="Arial" charset="0"/>
              </a:rPr>
              <a:t>CRITÉRIO 4</a:t>
            </a:r>
          </a:p>
        </p:txBody>
      </p:sp>
      <p:sp>
        <p:nvSpPr>
          <p:cNvPr id="128008" name="CaixaDeTexto 447"/>
          <p:cNvSpPr txBox="1">
            <a:spLocks noChangeArrowheads="1"/>
          </p:cNvSpPr>
          <p:nvPr/>
        </p:nvSpPr>
        <p:spPr bwMode="auto">
          <a:xfrm>
            <a:off x="2071688" y="1214438"/>
            <a:ext cx="49291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i="1"/>
              <a:t>Pelo menos 10 de 11</a:t>
            </a:r>
            <a:r>
              <a:rPr lang="pt-BR"/>
              <a:t> </a:t>
            </a:r>
            <a:r>
              <a:rPr lang="pt-BR" i="1"/>
              <a:t>pontos consecutivos</a:t>
            </a:r>
          </a:p>
          <a:p>
            <a:r>
              <a:rPr lang="pt-BR" i="1"/>
              <a:t>aparecem de um mesmo lado da linha central</a:t>
            </a:r>
            <a:endParaRPr lang="pt-BR"/>
          </a:p>
        </p:txBody>
      </p:sp>
      <p:cxnSp>
        <p:nvCxnSpPr>
          <p:cNvPr id="70" name="Conector reto 69"/>
          <p:cNvCxnSpPr/>
          <p:nvPr/>
        </p:nvCxnSpPr>
        <p:spPr>
          <a:xfrm>
            <a:off x="785813" y="3071813"/>
            <a:ext cx="7358062" cy="1587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to 70"/>
          <p:cNvCxnSpPr/>
          <p:nvPr/>
        </p:nvCxnSpPr>
        <p:spPr>
          <a:xfrm>
            <a:off x="785813" y="4508500"/>
            <a:ext cx="7358062" cy="1588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to 72"/>
          <p:cNvCxnSpPr/>
          <p:nvPr/>
        </p:nvCxnSpPr>
        <p:spPr>
          <a:xfrm rot="5400000">
            <a:off x="-411956" y="3680619"/>
            <a:ext cx="2286000" cy="15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eta para a direita 12"/>
          <p:cNvSpPr/>
          <p:nvPr/>
        </p:nvSpPr>
        <p:spPr>
          <a:xfrm rot="5400000">
            <a:off x="1428750" y="2500313"/>
            <a:ext cx="500063" cy="357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grpSp>
        <p:nvGrpSpPr>
          <p:cNvPr id="2" name="Grupo 444"/>
          <p:cNvGrpSpPr>
            <a:grpSpLocks/>
          </p:cNvGrpSpPr>
          <p:nvPr/>
        </p:nvGrpSpPr>
        <p:grpSpPr bwMode="auto">
          <a:xfrm>
            <a:off x="857250" y="2000250"/>
            <a:ext cx="2701925" cy="446088"/>
            <a:chOff x="4163157" y="2174991"/>
            <a:chExt cx="2701656" cy="446157"/>
          </a:xfrm>
        </p:grpSpPr>
        <p:sp>
          <p:nvSpPr>
            <p:cNvPr id="128014" name="CaixaDeTexto 14"/>
            <p:cNvSpPr txBox="1">
              <a:spLocks noChangeArrowheads="1"/>
            </p:cNvSpPr>
            <p:nvPr/>
          </p:nvSpPr>
          <p:spPr bwMode="auto">
            <a:xfrm>
              <a:off x="4170742" y="2344149"/>
              <a:ext cx="269407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 b="1"/>
                <a:t>PROCESSO FORA DE CONTROLE</a:t>
              </a:r>
            </a:p>
          </p:txBody>
        </p:sp>
        <p:sp>
          <p:nvSpPr>
            <p:cNvPr id="128015" name="Retângulo 15"/>
            <p:cNvSpPr>
              <a:spLocks noChangeArrowheads="1"/>
            </p:cNvSpPr>
            <p:nvPr/>
          </p:nvSpPr>
          <p:spPr bwMode="auto">
            <a:xfrm>
              <a:off x="4163157" y="2174991"/>
              <a:ext cx="111601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 b="1"/>
                <a:t>PROBLEMA!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5" y="2620963"/>
            <a:ext cx="7462838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1500166" y="0"/>
            <a:ext cx="6215106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CARTA DE CONTROLE</a:t>
            </a:r>
          </a:p>
        </p:txBody>
      </p:sp>
      <p:sp>
        <p:nvSpPr>
          <p:cNvPr id="224" name="Retângulo 223"/>
          <p:cNvSpPr/>
          <p:nvPr/>
        </p:nvSpPr>
        <p:spPr>
          <a:xfrm>
            <a:off x="0" y="0"/>
            <a:ext cx="214313" cy="357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447" name="Retângulo 446"/>
          <p:cNvSpPr/>
          <p:nvPr/>
        </p:nvSpPr>
        <p:spPr>
          <a:xfrm>
            <a:off x="3428992" y="785794"/>
            <a:ext cx="2286016" cy="40011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C000"/>
                </a:solidFill>
                <a:latin typeface="Arial" charset="0"/>
              </a:rPr>
              <a:t>CRITÉRIO 5</a:t>
            </a:r>
          </a:p>
        </p:txBody>
      </p:sp>
      <p:sp>
        <p:nvSpPr>
          <p:cNvPr id="129032" name="CaixaDeTexto 447"/>
          <p:cNvSpPr txBox="1">
            <a:spLocks noChangeArrowheads="1"/>
          </p:cNvSpPr>
          <p:nvPr/>
        </p:nvSpPr>
        <p:spPr bwMode="auto">
          <a:xfrm>
            <a:off x="2071688" y="1214438"/>
            <a:ext cx="49291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i="1"/>
              <a:t>Pelo menos 16 de 20</a:t>
            </a:r>
            <a:r>
              <a:rPr lang="pt-BR"/>
              <a:t> </a:t>
            </a:r>
            <a:r>
              <a:rPr lang="pt-BR" i="1"/>
              <a:t>pontos consecutivos</a:t>
            </a:r>
          </a:p>
          <a:p>
            <a:r>
              <a:rPr lang="pt-BR" i="1"/>
              <a:t>aparecem de um mesmo lado da linha central</a:t>
            </a:r>
            <a:endParaRPr lang="pt-BR"/>
          </a:p>
        </p:txBody>
      </p:sp>
      <p:cxnSp>
        <p:nvCxnSpPr>
          <p:cNvPr id="70" name="Conector reto 69"/>
          <p:cNvCxnSpPr/>
          <p:nvPr/>
        </p:nvCxnSpPr>
        <p:spPr>
          <a:xfrm>
            <a:off x="785813" y="3071813"/>
            <a:ext cx="7358062" cy="1587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to 70"/>
          <p:cNvCxnSpPr/>
          <p:nvPr/>
        </p:nvCxnSpPr>
        <p:spPr>
          <a:xfrm>
            <a:off x="785813" y="4508500"/>
            <a:ext cx="7358062" cy="1588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to 72"/>
          <p:cNvCxnSpPr/>
          <p:nvPr/>
        </p:nvCxnSpPr>
        <p:spPr>
          <a:xfrm rot="5400000">
            <a:off x="-411956" y="3680619"/>
            <a:ext cx="2286000" cy="15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ta para a direita 16"/>
          <p:cNvSpPr/>
          <p:nvPr/>
        </p:nvSpPr>
        <p:spPr>
          <a:xfrm rot="16200000">
            <a:off x="3429000" y="4376738"/>
            <a:ext cx="500063" cy="357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grpSp>
        <p:nvGrpSpPr>
          <p:cNvPr id="2" name="Grupo 445"/>
          <p:cNvGrpSpPr>
            <a:grpSpLocks/>
          </p:cNvGrpSpPr>
          <p:nvPr/>
        </p:nvGrpSpPr>
        <p:grpSpPr bwMode="auto">
          <a:xfrm>
            <a:off x="2071688" y="4724400"/>
            <a:ext cx="2759075" cy="490538"/>
            <a:chOff x="4786314" y="4308290"/>
            <a:chExt cx="2759085" cy="491313"/>
          </a:xfrm>
        </p:grpSpPr>
        <p:sp>
          <p:nvSpPr>
            <p:cNvPr id="129038" name="Retângulo 18"/>
            <p:cNvSpPr>
              <a:spLocks noChangeArrowheads="1"/>
            </p:cNvSpPr>
            <p:nvPr/>
          </p:nvSpPr>
          <p:spPr bwMode="auto">
            <a:xfrm>
              <a:off x="6429388" y="4308290"/>
              <a:ext cx="111601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 b="1"/>
                <a:t>PROBLEMA!</a:t>
              </a:r>
            </a:p>
          </p:txBody>
        </p:sp>
        <p:sp>
          <p:nvSpPr>
            <p:cNvPr id="129039" name="CaixaDeTexto 19"/>
            <p:cNvSpPr txBox="1">
              <a:spLocks noChangeArrowheads="1"/>
            </p:cNvSpPr>
            <p:nvPr/>
          </p:nvSpPr>
          <p:spPr bwMode="auto">
            <a:xfrm>
              <a:off x="4786314" y="4522604"/>
              <a:ext cx="269407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 b="1"/>
                <a:t>PROCESSO FORA DE CONTROLE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725" y="2674938"/>
            <a:ext cx="7496175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1500166" y="0"/>
            <a:ext cx="6215106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CARTA DE CONTROLE</a:t>
            </a:r>
          </a:p>
        </p:txBody>
      </p:sp>
      <p:sp>
        <p:nvSpPr>
          <p:cNvPr id="224" name="Retângulo 223"/>
          <p:cNvSpPr/>
          <p:nvPr/>
        </p:nvSpPr>
        <p:spPr>
          <a:xfrm>
            <a:off x="0" y="0"/>
            <a:ext cx="214313" cy="357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447" name="Retângulo 446"/>
          <p:cNvSpPr/>
          <p:nvPr/>
        </p:nvSpPr>
        <p:spPr>
          <a:xfrm>
            <a:off x="3428992" y="785794"/>
            <a:ext cx="2286016" cy="40011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C000"/>
                </a:solidFill>
                <a:latin typeface="Arial" charset="0"/>
              </a:rPr>
              <a:t>CRITÉRIO 6</a:t>
            </a:r>
          </a:p>
        </p:txBody>
      </p:sp>
      <p:sp>
        <p:nvSpPr>
          <p:cNvPr id="130056" name="CaixaDeTexto 447"/>
          <p:cNvSpPr txBox="1">
            <a:spLocks noChangeArrowheads="1"/>
          </p:cNvSpPr>
          <p:nvPr/>
        </p:nvSpPr>
        <p:spPr bwMode="auto">
          <a:xfrm>
            <a:off x="2071688" y="1214438"/>
            <a:ext cx="49291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i="1"/>
              <a:t>Pelo menos 18 de 21</a:t>
            </a:r>
            <a:r>
              <a:rPr lang="pt-BR"/>
              <a:t> </a:t>
            </a:r>
            <a:r>
              <a:rPr lang="pt-BR" i="1"/>
              <a:t>pontos consecutivos</a:t>
            </a:r>
          </a:p>
          <a:p>
            <a:r>
              <a:rPr lang="pt-BR" i="1"/>
              <a:t>aparecem de um mesmo lado da linha central</a:t>
            </a:r>
            <a:endParaRPr lang="pt-BR"/>
          </a:p>
        </p:txBody>
      </p:sp>
      <p:cxnSp>
        <p:nvCxnSpPr>
          <p:cNvPr id="70" name="Conector reto 69"/>
          <p:cNvCxnSpPr/>
          <p:nvPr/>
        </p:nvCxnSpPr>
        <p:spPr>
          <a:xfrm>
            <a:off x="785813" y="3071813"/>
            <a:ext cx="7358062" cy="1587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to 70"/>
          <p:cNvCxnSpPr/>
          <p:nvPr/>
        </p:nvCxnSpPr>
        <p:spPr>
          <a:xfrm>
            <a:off x="785813" y="4508500"/>
            <a:ext cx="7358062" cy="1588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to 72"/>
          <p:cNvCxnSpPr/>
          <p:nvPr/>
        </p:nvCxnSpPr>
        <p:spPr>
          <a:xfrm rot="5400000">
            <a:off x="-411956" y="3680619"/>
            <a:ext cx="2286000" cy="15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eta para a direita 12"/>
          <p:cNvSpPr/>
          <p:nvPr/>
        </p:nvSpPr>
        <p:spPr>
          <a:xfrm rot="16200000">
            <a:off x="3813175" y="4948238"/>
            <a:ext cx="500063" cy="357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grpSp>
        <p:nvGrpSpPr>
          <p:cNvPr id="2" name="Grupo 445"/>
          <p:cNvGrpSpPr>
            <a:grpSpLocks/>
          </p:cNvGrpSpPr>
          <p:nvPr/>
        </p:nvGrpSpPr>
        <p:grpSpPr bwMode="auto">
          <a:xfrm>
            <a:off x="2455863" y="5295900"/>
            <a:ext cx="2759075" cy="490538"/>
            <a:chOff x="4786314" y="4308290"/>
            <a:chExt cx="2759085" cy="491313"/>
          </a:xfrm>
        </p:grpSpPr>
        <p:sp>
          <p:nvSpPr>
            <p:cNvPr id="130062" name="Retângulo 14"/>
            <p:cNvSpPr>
              <a:spLocks noChangeArrowheads="1"/>
            </p:cNvSpPr>
            <p:nvPr/>
          </p:nvSpPr>
          <p:spPr bwMode="auto">
            <a:xfrm>
              <a:off x="6429388" y="4308290"/>
              <a:ext cx="111601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 b="1"/>
                <a:t>PROBLEMA!</a:t>
              </a:r>
            </a:p>
          </p:txBody>
        </p:sp>
        <p:sp>
          <p:nvSpPr>
            <p:cNvPr id="130063" name="CaixaDeTexto 15"/>
            <p:cNvSpPr txBox="1">
              <a:spLocks noChangeArrowheads="1"/>
            </p:cNvSpPr>
            <p:nvPr/>
          </p:nvSpPr>
          <p:spPr bwMode="auto">
            <a:xfrm>
              <a:off x="4786314" y="4522604"/>
              <a:ext cx="269407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 b="1"/>
                <a:t>PROCESSO FORA DE CONTROLE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3154363"/>
            <a:ext cx="632936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1500166" y="0"/>
            <a:ext cx="6215106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CARTA DE CONTROLE</a:t>
            </a:r>
          </a:p>
        </p:txBody>
      </p:sp>
      <p:sp>
        <p:nvSpPr>
          <p:cNvPr id="224" name="Retângulo 223"/>
          <p:cNvSpPr/>
          <p:nvPr/>
        </p:nvSpPr>
        <p:spPr>
          <a:xfrm>
            <a:off x="0" y="0"/>
            <a:ext cx="214313" cy="357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447" name="Retângulo 446"/>
          <p:cNvSpPr/>
          <p:nvPr/>
        </p:nvSpPr>
        <p:spPr>
          <a:xfrm>
            <a:off x="3428992" y="785794"/>
            <a:ext cx="2286016" cy="40011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C000"/>
                </a:solidFill>
                <a:latin typeface="Arial" charset="0"/>
              </a:rPr>
              <a:t>CRITÉRIO 7</a:t>
            </a:r>
          </a:p>
        </p:txBody>
      </p:sp>
      <p:sp>
        <p:nvSpPr>
          <p:cNvPr id="131080" name="CaixaDeTexto 447"/>
          <p:cNvSpPr txBox="1">
            <a:spLocks noChangeArrowheads="1"/>
          </p:cNvSpPr>
          <p:nvPr/>
        </p:nvSpPr>
        <p:spPr bwMode="auto">
          <a:xfrm>
            <a:off x="2857500" y="1357313"/>
            <a:ext cx="32242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i="1"/>
              <a:t>Aproximação da linha média: </a:t>
            </a:r>
            <a:endParaRPr lang="pt-BR"/>
          </a:p>
        </p:txBody>
      </p:sp>
      <p:cxnSp>
        <p:nvCxnSpPr>
          <p:cNvPr id="70" name="Conector reto 69"/>
          <p:cNvCxnSpPr/>
          <p:nvPr/>
        </p:nvCxnSpPr>
        <p:spPr>
          <a:xfrm>
            <a:off x="785813" y="2819400"/>
            <a:ext cx="7358062" cy="1588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to 70"/>
          <p:cNvCxnSpPr/>
          <p:nvPr/>
        </p:nvCxnSpPr>
        <p:spPr>
          <a:xfrm>
            <a:off x="785813" y="4257675"/>
            <a:ext cx="7358062" cy="1588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to 72"/>
          <p:cNvCxnSpPr/>
          <p:nvPr/>
        </p:nvCxnSpPr>
        <p:spPr>
          <a:xfrm rot="5400000">
            <a:off x="-411956" y="3428206"/>
            <a:ext cx="2286000" cy="15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785813" y="3176588"/>
            <a:ext cx="6786562" cy="1587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>
            <a:off x="785813" y="3910013"/>
            <a:ext cx="6786562" cy="1587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>
            <a:spLocks noChangeArrowheads="1"/>
          </p:cNvSpPr>
          <p:nvPr/>
        </p:nvSpPr>
        <p:spPr bwMode="auto">
          <a:xfrm>
            <a:off x="714375" y="5357813"/>
            <a:ext cx="78533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A maioria dos pontos está distribuída dentro das linhas centrais 1,5 sigma, </a:t>
            </a:r>
          </a:p>
          <a:p>
            <a:r>
              <a:rPr lang="pt-BR"/>
              <a:t>e portanto apresentando uma variabilidade média menor que a esperada, </a:t>
            </a:r>
          </a:p>
          <a:p>
            <a:r>
              <a:rPr lang="pt-BR"/>
              <a:t>significa que as amostras foram formadas de maneira inadequada.</a:t>
            </a:r>
          </a:p>
        </p:txBody>
      </p:sp>
      <p:sp>
        <p:nvSpPr>
          <p:cNvPr id="131087" name="CaixaDeTexto 17"/>
          <p:cNvSpPr txBox="1">
            <a:spLocks noChangeArrowheads="1"/>
          </p:cNvSpPr>
          <p:nvPr/>
        </p:nvSpPr>
        <p:spPr bwMode="auto">
          <a:xfrm>
            <a:off x="7439025" y="3060700"/>
            <a:ext cx="819150" cy="2619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100"/>
              <a:t>1,5 Sigma</a:t>
            </a:r>
          </a:p>
        </p:txBody>
      </p:sp>
      <p:sp>
        <p:nvSpPr>
          <p:cNvPr id="131088" name="CaixaDeTexto 18"/>
          <p:cNvSpPr txBox="1">
            <a:spLocks noChangeArrowheads="1"/>
          </p:cNvSpPr>
          <p:nvPr/>
        </p:nvSpPr>
        <p:spPr bwMode="auto">
          <a:xfrm>
            <a:off x="7429500" y="3771900"/>
            <a:ext cx="819150" cy="2619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100"/>
              <a:t>1,5 Sigma</a:t>
            </a:r>
          </a:p>
        </p:txBody>
      </p:sp>
      <p:sp>
        <p:nvSpPr>
          <p:cNvPr id="20" name="Seta para a direita 19"/>
          <p:cNvSpPr/>
          <p:nvPr/>
        </p:nvSpPr>
        <p:spPr>
          <a:xfrm rot="16200000">
            <a:off x="5214938" y="4083050"/>
            <a:ext cx="500062" cy="357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grpSp>
        <p:nvGrpSpPr>
          <p:cNvPr id="2" name="Grupo 445"/>
          <p:cNvGrpSpPr>
            <a:grpSpLocks/>
          </p:cNvGrpSpPr>
          <p:nvPr/>
        </p:nvGrpSpPr>
        <p:grpSpPr bwMode="auto">
          <a:xfrm>
            <a:off x="3857625" y="4429125"/>
            <a:ext cx="2759075" cy="490538"/>
            <a:chOff x="4786314" y="4308290"/>
            <a:chExt cx="2759085" cy="491313"/>
          </a:xfrm>
        </p:grpSpPr>
        <p:sp>
          <p:nvSpPr>
            <p:cNvPr id="131096" name="Retângulo 21"/>
            <p:cNvSpPr>
              <a:spLocks noChangeArrowheads="1"/>
            </p:cNvSpPr>
            <p:nvPr/>
          </p:nvSpPr>
          <p:spPr bwMode="auto">
            <a:xfrm>
              <a:off x="6429388" y="4308290"/>
              <a:ext cx="111601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 b="1"/>
                <a:t>PROBLEMA!</a:t>
              </a:r>
            </a:p>
          </p:txBody>
        </p:sp>
        <p:sp>
          <p:nvSpPr>
            <p:cNvPr id="131097" name="CaixaDeTexto 22"/>
            <p:cNvSpPr txBox="1">
              <a:spLocks noChangeArrowheads="1"/>
            </p:cNvSpPr>
            <p:nvPr/>
          </p:nvSpPr>
          <p:spPr bwMode="auto">
            <a:xfrm>
              <a:off x="4786314" y="4522604"/>
              <a:ext cx="269407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 b="1"/>
                <a:t>PROCESSO FORA DE CONTROLE</a:t>
              </a:r>
            </a:p>
          </p:txBody>
        </p:sp>
      </p:grpSp>
      <p:sp>
        <p:nvSpPr>
          <p:cNvPr id="24" name="Seta para a direita 23"/>
          <p:cNvSpPr/>
          <p:nvPr/>
        </p:nvSpPr>
        <p:spPr>
          <a:xfrm rot="5400000">
            <a:off x="1798637" y="2500313"/>
            <a:ext cx="500063" cy="357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grpSp>
        <p:nvGrpSpPr>
          <p:cNvPr id="4" name="Grupo 444"/>
          <p:cNvGrpSpPr>
            <a:grpSpLocks/>
          </p:cNvGrpSpPr>
          <p:nvPr/>
        </p:nvGrpSpPr>
        <p:grpSpPr bwMode="auto">
          <a:xfrm>
            <a:off x="1227138" y="2000250"/>
            <a:ext cx="2701925" cy="446088"/>
            <a:chOff x="4163157" y="2174991"/>
            <a:chExt cx="2701656" cy="446157"/>
          </a:xfrm>
        </p:grpSpPr>
        <p:sp>
          <p:nvSpPr>
            <p:cNvPr id="131094" name="CaixaDeTexto 25"/>
            <p:cNvSpPr txBox="1">
              <a:spLocks noChangeArrowheads="1"/>
            </p:cNvSpPr>
            <p:nvPr/>
          </p:nvSpPr>
          <p:spPr bwMode="auto">
            <a:xfrm>
              <a:off x="4170742" y="2344149"/>
              <a:ext cx="269407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 b="1"/>
                <a:t>PROCESSO FORA DE CONTROLE</a:t>
              </a:r>
            </a:p>
          </p:txBody>
        </p:sp>
        <p:sp>
          <p:nvSpPr>
            <p:cNvPr id="131095" name="Retângulo 26"/>
            <p:cNvSpPr>
              <a:spLocks noChangeArrowheads="1"/>
            </p:cNvSpPr>
            <p:nvPr/>
          </p:nvSpPr>
          <p:spPr bwMode="auto">
            <a:xfrm>
              <a:off x="4163157" y="2174991"/>
              <a:ext cx="111601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 b="1"/>
                <a:t>PROBLEMA!</a:t>
              </a:r>
            </a:p>
          </p:txBody>
        </p:sp>
      </p:grpSp>
      <p:sp>
        <p:nvSpPr>
          <p:cNvPr id="28" name="Retângulo 27"/>
          <p:cNvSpPr/>
          <p:nvPr/>
        </p:nvSpPr>
        <p:spPr>
          <a:xfrm rot="19653783">
            <a:off x="2305116" y="2162264"/>
            <a:ext cx="4100481" cy="286232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APROVEITE</a:t>
            </a:r>
          </a:p>
          <a:p>
            <a:pPr algn="ctr">
              <a:defRPr/>
            </a:pPr>
            <a:r>
              <a:rPr lang="pt-BR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PARA ANALISAR</a:t>
            </a:r>
          </a:p>
          <a:p>
            <a:pPr algn="ctr">
              <a:defRPr/>
            </a:pPr>
            <a:r>
              <a:rPr lang="pt-BR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A CAUSA</a:t>
            </a:r>
          </a:p>
          <a:p>
            <a:pPr algn="ctr">
              <a:defRPr/>
            </a:pPr>
            <a:r>
              <a:rPr lang="pt-BR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POIS ISTO PODE</a:t>
            </a:r>
          </a:p>
          <a:p>
            <a:pPr algn="ctr">
              <a:defRPr/>
            </a:pPr>
            <a:r>
              <a:rPr lang="pt-BR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SER MUITO BOM!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  <p:bldP spid="24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00166" y="0"/>
            <a:ext cx="6215106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CARTA DE CONTROLE</a:t>
            </a:r>
          </a:p>
        </p:txBody>
      </p:sp>
      <p:sp>
        <p:nvSpPr>
          <p:cNvPr id="224" name="Retângulo 223"/>
          <p:cNvSpPr/>
          <p:nvPr/>
        </p:nvSpPr>
        <p:spPr>
          <a:xfrm>
            <a:off x="0" y="0"/>
            <a:ext cx="214313" cy="357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447" name="Retângulo 446"/>
          <p:cNvSpPr/>
          <p:nvPr/>
        </p:nvSpPr>
        <p:spPr>
          <a:xfrm>
            <a:off x="2714612" y="785794"/>
            <a:ext cx="3643338" cy="40011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C000"/>
                </a:solidFill>
                <a:latin typeface="Arial" charset="0"/>
              </a:rPr>
              <a:t>CONCEITOS</a:t>
            </a:r>
          </a:p>
        </p:txBody>
      </p:sp>
      <p:sp>
        <p:nvSpPr>
          <p:cNvPr id="132103" name="CaixaDeTexto 19"/>
          <p:cNvSpPr txBox="1">
            <a:spLocks noChangeArrowheads="1"/>
          </p:cNvSpPr>
          <p:nvPr/>
        </p:nvSpPr>
        <p:spPr bwMode="auto">
          <a:xfrm>
            <a:off x="500063" y="1357313"/>
            <a:ext cx="8404225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Os </a:t>
            </a:r>
            <a:r>
              <a:rPr lang="pt-BR">
                <a:solidFill>
                  <a:srgbClr val="FF0000"/>
                </a:solidFill>
              </a:rPr>
              <a:t>limites de controle </a:t>
            </a:r>
            <a:r>
              <a:rPr lang="pt-BR"/>
              <a:t>resultam da variabilidade natural do processo. </a:t>
            </a:r>
          </a:p>
          <a:p>
            <a:r>
              <a:rPr lang="pt-BR" sz="800"/>
              <a:t> </a:t>
            </a:r>
          </a:p>
          <a:p>
            <a:r>
              <a:rPr lang="pt-BR"/>
              <a:t>Os </a:t>
            </a:r>
            <a:r>
              <a:rPr lang="pt-BR">
                <a:solidFill>
                  <a:srgbClr val="FF0000"/>
                </a:solidFill>
              </a:rPr>
              <a:t>limites de especificação </a:t>
            </a:r>
            <a:r>
              <a:rPr lang="pt-BR"/>
              <a:t>são determinados externamente, </a:t>
            </a:r>
          </a:p>
          <a:p>
            <a:r>
              <a:rPr lang="pt-BR"/>
              <a:t>podendo ser estabelecidos pela gerência, </a:t>
            </a:r>
          </a:p>
          <a:p>
            <a:r>
              <a:rPr lang="pt-BR"/>
              <a:t>pelos engenheiros responsáveis pela produção ou </a:t>
            </a:r>
          </a:p>
          <a:p>
            <a:r>
              <a:rPr lang="pt-BR"/>
              <a:t>pelos responsáveis pelo planejamento do produto. </a:t>
            </a:r>
          </a:p>
          <a:p>
            <a:r>
              <a:rPr lang="pt-BR"/>
              <a:t>Os limites de especificação </a:t>
            </a:r>
            <a:r>
              <a:rPr lang="pt-BR" b="1"/>
              <a:t>devem refletir as necessidades dos clientes. </a:t>
            </a:r>
            <a:endParaRPr lang="pt-BR"/>
          </a:p>
          <a:p>
            <a:r>
              <a:rPr lang="pt-BR" sz="800"/>
              <a:t> </a:t>
            </a:r>
          </a:p>
          <a:p>
            <a:r>
              <a:rPr lang="pt-BR"/>
              <a:t>É importante observar que não existe relacionamento matemático ou estatístico </a:t>
            </a:r>
          </a:p>
          <a:p>
            <a:r>
              <a:rPr lang="pt-BR"/>
              <a:t>entre os limites de controle e os limites de especificação para o processo. </a:t>
            </a:r>
          </a:p>
        </p:txBody>
      </p:sp>
      <p:sp>
        <p:nvSpPr>
          <p:cNvPr id="132104" name="CaixaDeTexto 20"/>
          <p:cNvSpPr txBox="1">
            <a:spLocks noChangeArrowheads="1"/>
          </p:cNvSpPr>
          <p:nvPr/>
        </p:nvSpPr>
        <p:spPr bwMode="auto">
          <a:xfrm>
            <a:off x="642938" y="4286250"/>
            <a:ext cx="749935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000">
                <a:solidFill>
                  <a:srgbClr val="FF0000"/>
                </a:solidFill>
              </a:rPr>
              <a:t> </a:t>
            </a:r>
          </a:p>
          <a:p>
            <a:pPr algn="ctr"/>
            <a:r>
              <a:rPr lang="pt-BR" sz="2000" b="1">
                <a:solidFill>
                  <a:srgbClr val="FF0000"/>
                </a:solidFill>
              </a:rPr>
              <a:t>Os limites de controle permitem avaliar se o processo </a:t>
            </a:r>
          </a:p>
          <a:p>
            <a:pPr algn="ctr"/>
            <a:r>
              <a:rPr lang="pt-BR" sz="2000" b="1">
                <a:solidFill>
                  <a:srgbClr val="FF0000"/>
                </a:solidFill>
              </a:rPr>
              <a:t>está ou não sob controle estatístico. </a:t>
            </a:r>
            <a:endParaRPr lang="pt-BR" sz="2000">
              <a:solidFill>
                <a:srgbClr val="FF0000"/>
              </a:solidFill>
            </a:endParaRPr>
          </a:p>
          <a:p>
            <a:pPr algn="ctr"/>
            <a:r>
              <a:rPr lang="pt-BR" sz="2000">
                <a:solidFill>
                  <a:srgbClr val="FF0000"/>
                </a:solidFill>
              </a:rPr>
              <a:t> </a:t>
            </a:r>
          </a:p>
          <a:p>
            <a:pPr algn="ctr"/>
            <a:r>
              <a:rPr lang="pt-BR" sz="2000" b="1">
                <a:solidFill>
                  <a:srgbClr val="FF0000"/>
                </a:solidFill>
              </a:rPr>
              <a:t>Os limites de especificação permitem avaliar se o processo </a:t>
            </a:r>
            <a:r>
              <a:rPr lang="pt-BR" sz="2000">
                <a:solidFill>
                  <a:srgbClr val="FF0000"/>
                </a:solidFill>
              </a:rPr>
              <a:t/>
            </a:r>
            <a:br>
              <a:rPr lang="pt-BR" sz="2000">
                <a:solidFill>
                  <a:srgbClr val="FF0000"/>
                </a:solidFill>
              </a:rPr>
            </a:br>
            <a:r>
              <a:rPr lang="pt-BR" sz="2000" b="1">
                <a:solidFill>
                  <a:srgbClr val="FF0000"/>
                </a:solidFill>
              </a:rPr>
              <a:t>produz ou não itens defeituosos. </a:t>
            </a:r>
            <a:endParaRPr lang="pt-BR" sz="2000">
              <a:solidFill>
                <a:srgbClr val="FF0000"/>
              </a:solidFill>
            </a:endParaRPr>
          </a:p>
          <a:p>
            <a:pPr algn="ctr"/>
            <a:endParaRPr lang="pt-BR" sz="2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00166" y="0"/>
            <a:ext cx="6215106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CARTA DE CONTROLE</a:t>
            </a:r>
          </a:p>
        </p:txBody>
      </p:sp>
      <p:sp>
        <p:nvSpPr>
          <p:cNvPr id="224" name="Retângulo 223"/>
          <p:cNvSpPr/>
          <p:nvPr/>
        </p:nvSpPr>
        <p:spPr>
          <a:xfrm>
            <a:off x="0" y="0"/>
            <a:ext cx="214313" cy="357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447" name="Retângulo 446"/>
          <p:cNvSpPr/>
          <p:nvPr/>
        </p:nvSpPr>
        <p:spPr>
          <a:xfrm>
            <a:off x="2714612" y="785794"/>
            <a:ext cx="3643338" cy="40011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C000"/>
                </a:solidFill>
                <a:latin typeface="Arial" charset="0"/>
              </a:rPr>
              <a:t>CONCEITOS</a:t>
            </a:r>
          </a:p>
        </p:txBody>
      </p:sp>
      <p:sp>
        <p:nvSpPr>
          <p:cNvPr id="133127" name="CaixaDeTexto 19"/>
          <p:cNvSpPr txBox="1">
            <a:spLocks noChangeArrowheads="1"/>
          </p:cNvSpPr>
          <p:nvPr/>
        </p:nvSpPr>
        <p:spPr bwMode="auto">
          <a:xfrm>
            <a:off x="500063" y="1357313"/>
            <a:ext cx="8545512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Um processo estável (sob controle estatístico) apresenta previsibilidade. </a:t>
            </a:r>
          </a:p>
          <a:p>
            <a:r>
              <a:rPr lang="pt-BR"/>
              <a:t>Entretanto, é possível que mesmo um processo com variabilidade controlada e </a:t>
            </a:r>
          </a:p>
          <a:p>
            <a:r>
              <a:rPr lang="pt-BR"/>
              <a:t>previsível produza itens defeituosos. </a:t>
            </a:r>
          </a:p>
          <a:p>
            <a:endParaRPr lang="pt-BR"/>
          </a:p>
          <a:p>
            <a:r>
              <a:rPr lang="pt-BR"/>
              <a:t>Logo, não é suficiente simplesmente colocar e manter um processo sob controle. </a:t>
            </a:r>
          </a:p>
          <a:p>
            <a:r>
              <a:rPr lang="pt-BR"/>
              <a:t>É fundamental avaliar se o processo é capaz de atender às especificações</a:t>
            </a:r>
          </a:p>
          <a:p>
            <a:r>
              <a:rPr lang="pt-BR"/>
              <a:t>estabelecidas a partir dos desejos e necessidades dos clientes.</a:t>
            </a:r>
          </a:p>
          <a:p>
            <a:endParaRPr lang="pt-BR"/>
          </a:p>
          <a:p>
            <a:r>
              <a:rPr lang="pt-BR"/>
              <a:t>Esta avaliação constitui o estudo da capacidade do processo. </a:t>
            </a:r>
          </a:p>
          <a:p>
            <a:r>
              <a:rPr lang="pt-BR"/>
              <a:t>Vale observar que, se o processo não é estável, ele possui um comportamento </a:t>
            </a:r>
          </a:p>
          <a:p>
            <a:r>
              <a:rPr lang="pt-BR"/>
              <a:t>imprevisível e não faz sentido avaliar sua capacidade</a:t>
            </a:r>
          </a:p>
        </p:txBody>
      </p:sp>
      <p:sp>
        <p:nvSpPr>
          <p:cNvPr id="133128" name="CaixaDeTexto 20"/>
          <p:cNvSpPr txBox="1">
            <a:spLocks noChangeArrowheads="1"/>
          </p:cNvSpPr>
          <p:nvPr/>
        </p:nvSpPr>
        <p:spPr bwMode="auto">
          <a:xfrm>
            <a:off x="1857375" y="5000625"/>
            <a:ext cx="54070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SOMENTE PROCESSOS ESTÁVEIS</a:t>
            </a:r>
          </a:p>
          <a:p>
            <a:pPr algn="ctr"/>
            <a:r>
              <a:rPr lang="en-US" sz="2000" b="1">
                <a:solidFill>
                  <a:srgbClr val="FF0000"/>
                </a:solidFill>
              </a:rPr>
              <a:t>DEVEM TER SUA CAPACIDADE AVALIADA</a:t>
            </a:r>
            <a:endParaRPr lang="pt-BR" sz="2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00166" y="0"/>
            <a:ext cx="6215106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CARTA DE CONTROLE</a:t>
            </a:r>
          </a:p>
        </p:txBody>
      </p:sp>
      <p:sp>
        <p:nvSpPr>
          <p:cNvPr id="224" name="Retângulo 223"/>
          <p:cNvSpPr/>
          <p:nvPr/>
        </p:nvSpPr>
        <p:spPr>
          <a:xfrm>
            <a:off x="0" y="0"/>
            <a:ext cx="214313" cy="357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447" name="Retângulo 446"/>
          <p:cNvSpPr/>
          <p:nvPr/>
        </p:nvSpPr>
        <p:spPr>
          <a:xfrm>
            <a:off x="2714612" y="785794"/>
            <a:ext cx="3643338" cy="40011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C000"/>
                </a:solidFill>
                <a:latin typeface="Arial" charset="0"/>
              </a:rPr>
              <a:t>ÍNDICES DE CAPACIDADE</a:t>
            </a:r>
          </a:p>
        </p:txBody>
      </p:sp>
      <p:sp>
        <p:nvSpPr>
          <p:cNvPr id="134151" name="CaixaDeTexto 19"/>
          <p:cNvSpPr txBox="1">
            <a:spLocks noChangeArrowheads="1"/>
          </p:cNvSpPr>
          <p:nvPr/>
        </p:nvSpPr>
        <p:spPr bwMode="auto">
          <a:xfrm>
            <a:off x="642938" y="1714500"/>
            <a:ext cx="81740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Os índices de capacidade processam informações de forma que seja possível</a:t>
            </a:r>
          </a:p>
          <a:p>
            <a:r>
              <a:rPr lang="pt-BR"/>
              <a:t>avaliar se um processo é capaz de gerar produtos que atendam às</a:t>
            </a:r>
          </a:p>
          <a:p>
            <a:r>
              <a:rPr lang="pt-BR"/>
              <a:t>especificações provenientes dos clientes internos e externos.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928688" y="3429000"/>
            <a:ext cx="7842250" cy="1570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dirty="0">
                <a:latin typeface="Arial" charset="0"/>
              </a:rPr>
              <a:t>Para utilizar os índices de capacidade é necessário que:</a:t>
            </a:r>
          </a:p>
          <a:p>
            <a:pPr>
              <a:defRPr/>
            </a:pPr>
            <a:r>
              <a:rPr lang="pt-BR" dirty="0">
                <a:latin typeface="Arial" charset="0"/>
              </a:rPr>
              <a:t> </a:t>
            </a:r>
          </a:p>
          <a:p>
            <a:pPr marL="273050" indent="-96838">
              <a:buFont typeface="Arial" pitchFamily="34" charset="0"/>
              <a:buChar char="•"/>
              <a:defRPr/>
            </a:pPr>
            <a:r>
              <a:rPr lang="pt-BR" sz="2000" b="1" dirty="0">
                <a:solidFill>
                  <a:srgbClr val="FF0000"/>
                </a:solidFill>
                <a:latin typeface="Arial" charset="0"/>
              </a:rPr>
              <a:t>   O processo esteja sob controle estatístico;</a:t>
            </a:r>
          </a:p>
          <a:p>
            <a:pPr marL="273050" indent="-96838">
              <a:defRPr/>
            </a:pPr>
            <a:endParaRPr lang="pt-BR" sz="2000" b="1" dirty="0">
              <a:solidFill>
                <a:srgbClr val="FF0000"/>
              </a:solidFill>
              <a:latin typeface="Arial" charset="0"/>
            </a:endParaRPr>
          </a:p>
          <a:p>
            <a:pPr marL="273050" indent="-96838">
              <a:buFont typeface="Arial" pitchFamily="34" charset="0"/>
              <a:buChar char="•"/>
              <a:defRPr/>
            </a:pPr>
            <a:r>
              <a:rPr lang="pt-BR" sz="2000" b="1" dirty="0">
                <a:solidFill>
                  <a:srgbClr val="FF0000"/>
                </a:solidFill>
                <a:latin typeface="Arial" charset="0"/>
              </a:rPr>
              <a:t>   A variável estudada tenha distribuição próxima da normal.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00166" y="0"/>
            <a:ext cx="6215106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CARTA DE CONTROLE</a:t>
            </a:r>
          </a:p>
        </p:txBody>
      </p:sp>
      <p:sp>
        <p:nvSpPr>
          <p:cNvPr id="224" name="Retângulo 223"/>
          <p:cNvSpPr/>
          <p:nvPr/>
        </p:nvSpPr>
        <p:spPr>
          <a:xfrm>
            <a:off x="0" y="0"/>
            <a:ext cx="214313" cy="357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447" name="Retângulo 446"/>
          <p:cNvSpPr/>
          <p:nvPr/>
        </p:nvSpPr>
        <p:spPr>
          <a:xfrm>
            <a:off x="2714612" y="785794"/>
            <a:ext cx="3643338" cy="40011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C000"/>
                </a:solidFill>
                <a:latin typeface="Arial" charset="0"/>
              </a:rPr>
              <a:t>ÍNDICES DE CAPACIDADE</a:t>
            </a:r>
          </a:p>
        </p:txBody>
      </p:sp>
      <p:sp>
        <p:nvSpPr>
          <p:cNvPr id="135175" name="CaixaDeTexto 9"/>
          <p:cNvSpPr txBox="1">
            <a:spLocks noChangeArrowheads="1"/>
          </p:cNvSpPr>
          <p:nvPr/>
        </p:nvSpPr>
        <p:spPr bwMode="auto">
          <a:xfrm>
            <a:off x="642938" y="1357313"/>
            <a:ext cx="19018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/>
              <a:t>Índice Cp </a:t>
            </a:r>
            <a:endParaRPr lang="pt-BR" sz="2800"/>
          </a:p>
        </p:txBody>
      </p:sp>
      <p:sp>
        <p:nvSpPr>
          <p:cNvPr id="135176" name="CaixaDeTexto 17"/>
          <p:cNvSpPr txBox="1">
            <a:spLocks noChangeArrowheads="1"/>
          </p:cNvSpPr>
          <p:nvPr/>
        </p:nvSpPr>
        <p:spPr bwMode="auto">
          <a:xfrm>
            <a:off x="571500" y="2214563"/>
            <a:ext cx="82121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Relaciona a faixa permitida ao processo </a:t>
            </a:r>
          </a:p>
          <a:p>
            <a:r>
              <a:rPr lang="pt-BR"/>
              <a:t>(determinada pelos limites de especificação) e a variação natural do processo.</a:t>
            </a:r>
          </a:p>
        </p:txBody>
      </p:sp>
      <p:sp>
        <p:nvSpPr>
          <p:cNvPr id="135177" name="CaixaDeTexto 24"/>
          <p:cNvSpPr txBox="1">
            <a:spLocks noChangeArrowheads="1"/>
          </p:cNvSpPr>
          <p:nvPr/>
        </p:nvSpPr>
        <p:spPr bwMode="auto">
          <a:xfrm>
            <a:off x="785813" y="5286375"/>
            <a:ext cx="70580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Quanto maior o valor de Cp, maior será a capacidade do processo </a:t>
            </a:r>
          </a:p>
          <a:p>
            <a:r>
              <a:rPr lang="pt-BR"/>
              <a:t>em satisfazer às especificações, </a:t>
            </a:r>
          </a:p>
          <a:p>
            <a:r>
              <a:rPr lang="pt-BR"/>
              <a:t>desde que a média esteja centrada no valor nominal</a:t>
            </a:r>
          </a:p>
        </p:txBody>
      </p:sp>
      <p:sp>
        <p:nvSpPr>
          <p:cNvPr id="135178" name="CaixaDeTexto 25"/>
          <p:cNvSpPr txBox="1">
            <a:spLocks noChangeArrowheads="1"/>
          </p:cNvSpPr>
          <p:nvPr/>
        </p:nvSpPr>
        <p:spPr bwMode="auto">
          <a:xfrm>
            <a:off x="1884363" y="3786188"/>
            <a:ext cx="6635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/>
              <a:t>Cp</a:t>
            </a:r>
            <a:endParaRPr lang="pt-BR" sz="2800"/>
          </a:p>
        </p:txBody>
      </p:sp>
      <p:sp>
        <p:nvSpPr>
          <p:cNvPr id="135179" name="CaixaDeTexto 26"/>
          <p:cNvSpPr txBox="1">
            <a:spLocks noChangeArrowheads="1"/>
          </p:cNvSpPr>
          <p:nvPr/>
        </p:nvSpPr>
        <p:spPr bwMode="auto">
          <a:xfrm>
            <a:off x="2489200" y="3833813"/>
            <a:ext cx="3952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/>
              <a:t>=</a:t>
            </a:r>
            <a:endParaRPr lang="pt-BR" sz="2800"/>
          </a:p>
        </p:txBody>
      </p:sp>
      <p:sp>
        <p:nvSpPr>
          <p:cNvPr id="135180" name="CaixaDeTexto 27"/>
          <p:cNvSpPr txBox="1">
            <a:spLocks noChangeArrowheads="1"/>
          </p:cNvSpPr>
          <p:nvPr/>
        </p:nvSpPr>
        <p:spPr bwMode="auto">
          <a:xfrm>
            <a:off x="2884488" y="3571875"/>
            <a:ext cx="17589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/>
              <a:t>LSE - LIE</a:t>
            </a:r>
            <a:endParaRPr lang="pt-BR" sz="2800"/>
          </a:p>
        </p:txBody>
      </p:sp>
      <p:sp>
        <p:nvSpPr>
          <p:cNvPr id="135181" name="CaixaDeTexto 28"/>
          <p:cNvSpPr txBox="1">
            <a:spLocks noChangeArrowheads="1"/>
          </p:cNvSpPr>
          <p:nvPr/>
        </p:nvSpPr>
        <p:spPr bwMode="auto">
          <a:xfrm>
            <a:off x="3289300" y="4062413"/>
            <a:ext cx="73818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/>
              <a:t>6</a:t>
            </a:r>
            <a:r>
              <a:rPr lang="pt-BR" sz="2800"/>
              <a:t> </a:t>
            </a:r>
            <a:r>
              <a:rPr lang="pt-BR" sz="3200"/>
              <a:t>σ</a:t>
            </a:r>
          </a:p>
        </p:txBody>
      </p:sp>
      <p:cxnSp>
        <p:nvCxnSpPr>
          <p:cNvPr id="31" name="Conector reto 30"/>
          <p:cNvCxnSpPr/>
          <p:nvPr/>
        </p:nvCxnSpPr>
        <p:spPr>
          <a:xfrm>
            <a:off x="3027363" y="4119563"/>
            <a:ext cx="1500187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00166" y="0"/>
            <a:ext cx="6215106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CARTA DE CONTROLE</a:t>
            </a:r>
          </a:p>
        </p:txBody>
      </p:sp>
      <p:sp>
        <p:nvSpPr>
          <p:cNvPr id="224" name="Retângulo 223"/>
          <p:cNvSpPr/>
          <p:nvPr/>
        </p:nvSpPr>
        <p:spPr>
          <a:xfrm>
            <a:off x="0" y="0"/>
            <a:ext cx="214313" cy="357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447" name="Retângulo 446"/>
          <p:cNvSpPr/>
          <p:nvPr/>
        </p:nvSpPr>
        <p:spPr>
          <a:xfrm>
            <a:off x="2714612" y="785794"/>
            <a:ext cx="3643338" cy="40011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C000"/>
                </a:solidFill>
                <a:latin typeface="Arial" charset="0"/>
              </a:rPr>
              <a:t>ÍNDICES DE CAPACIDADE</a:t>
            </a:r>
          </a:p>
        </p:txBody>
      </p:sp>
      <p:sp>
        <p:nvSpPr>
          <p:cNvPr id="136199" name="CaixaDeTexto 9"/>
          <p:cNvSpPr txBox="1">
            <a:spLocks noChangeArrowheads="1"/>
          </p:cNvSpPr>
          <p:nvPr/>
        </p:nvSpPr>
        <p:spPr bwMode="auto">
          <a:xfrm>
            <a:off x="642938" y="1357313"/>
            <a:ext cx="19018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/>
              <a:t>Índice Cp </a:t>
            </a:r>
            <a:endParaRPr lang="pt-BR" sz="2800"/>
          </a:p>
        </p:txBody>
      </p:sp>
      <p:sp>
        <p:nvSpPr>
          <p:cNvPr id="136200" name="CaixaDeTexto 17"/>
          <p:cNvSpPr txBox="1">
            <a:spLocks noChangeArrowheads="1"/>
          </p:cNvSpPr>
          <p:nvPr/>
        </p:nvSpPr>
        <p:spPr bwMode="auto">
          <a:xfrm>
            <a:off x="111125" y="2071688"/>
            <a:ext cx="8904288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Cp assume implicitamente que o processo está centrado </a:t>
            </a:r>
          </a:p>
          <a:p>
            <a:r>
              <a:rPr lang="pt-BR"/>
              <a:t>no valor nominal da especificação.</a:t>
            </a:r>
          </a:p>
          <a:p>
            <a:endParaRPr lang="pt-BR" sz="800"/>
          </a:p>
          <a:p>
            <a:r>
              <a:rPr lang="pt-BR"/>
              <a:t>Se o processo não estiver centrado no valor nominal, deve ser utilizado o índice Cpk.</a:t>
            </a:r>
          </a:p>
        </p:txBody>
      </p:sp>
      <p:graphicFrame>
        <p:nvGraphicFramePr>
          <p:cNvPr id="23" name="Tabela 22"/>
          <p:cNvGraphicFramePr>
            <a:graphicFrameLocks noGrp="1"/>
          </p:cNvGraphicFramePr>
          <p:nvPr/>
        </p:nvGraphicFramePr>
        <p:xfrm>
          <a:off x="785813" y="3286125"/>
          <a:ext cx="7429552" cy="3117919"/>
        </p:xfrm>
        <a:graphic>
          <a:graphicData uri="http://schemas.openxmlformats.org/drawingml/2006/table">
            <a:tbl>
              <a:tblPr/>
              <a:tblGrid>
                <a:gridCol w="3717766"/>
                <a:gridCol w="3711786"/>
              </a:tblGrid>
              <a:tr h="681805">
                <a:tc>
                  <a:txBody>
                    <a:bodyPr/>
                    <a:lstStyle/>
                    <a:p>
                      <a:pPr marL="88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1" noProof="0" dirty="0" smtClean="0">
                          <a:latin typeface="Arial"/>
                          <a:ea typeface="Times New Roman"/>
                        </a:rPr>
                        <a:t>Classificação do Processo </a:t>
                      </a:r>
                      <a:endParaRPr lang="pt-BR" sz="1800" noProof="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30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noProof="0" dirty="0" smtClean="0">
                          <a:latin typeface="Arial"/>
                          <a:ea typeface="Times New Roman"/>
                        </a:rPr>
                        <a:t>Valor de </a:t>
                      </a:r>
                      <a:r>
                        <a:rPr lang="pt-BR" sz="1800" b="1" noProof="0" dirty="0" smtClean="0">
                          <a:latin typeface="Arial"/>
                          <a:ea typeface="Times New Roman"/>
                        </a:rPr>
                        <a:t>Cp </a:t>
                      </a:r>
                      <a:endParaRPr lang="pt-BR" sz="1800" noProof="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556">
                <a:tc>
                  <a:txBody>
                    <a:bodyPr/>
                    <a:lstStyle/>
                    <a:p>
                      <a:pPr marL="88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noProof="0" dirty="0" smtClean="0">
                          <a:latin typeface="Arial"/>
                          <a:ea typeface="Times New Roman"/>
                        </a:rPr>
                        <a:t>Capaz </a:t>
                      </a:r>
                      <a:r>
                        <a:rPr lang="pt-BR" sz="1600" b="1" noProof="0" dirty="0" smtClean="0">
                          <a:latin typeface="Arial"/>
                          <a:ea typeface="Times New Roman"/>
                        </a:rPr>
                        <a:t>ou </a:t>
                      </a:r>
                      <a:r>
                        <a:rPr lang="pt-BR" sz="1600" noProof="0" dirty="0" smtClean="0">
                          <a:latin typeface="Arial"/>
                          <a:ea typeface="Times New Roman"/>
                        </a:rPr>
                        <a:t>Adequado </a:t>
                      </a:r>
                    </a:p>
                    <a:p>
                      <a:pPr marL="88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100" noProof="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330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noProof="0" dirty="0" smtClean="0">
                          <a:latin typeface="Arial"/>
                          <a:ea typeface="Times New Roman"/>
                        </a:rPr>
                        <a:t>Cp &gt;= 1,33 </a:t>
                      </a:r>
                      <a:endParaRPr lang="pt-BR" sz="1600" noProof="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556">
                <a:tc>
                  <a:txBody>
                    <a:bodyPr/>
                    <a:lstStyle/>
                    <a:p>
                      <a:pPr marL="88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noProof="0" dirty="0" smtClean="0">
                          <a:latin typeface="Arial"/>
                          <a:ea typeface="Times New Roman"/>
                        </a:rPr>
                        <a:t>(Verde) </a:t>
                      </a:r>
                      <a:endParaRPr lang="pt-BR" sz="1600" noProof="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43556">
                <a:tc>
                  <a:txBody>
                    <a:bodyPr/>
                    <a:lstStyle/>
                    <a:p>
                      <a:pPr marL="88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noProof="0" dirty="0" smtClean="0">
                          <a:latin typeface="Arial"/>
                          <a:ea typeface="Times New Roman"/>
                        </a:rPr>
                        <a:t>Aceitável </a:t>
                      </a:r>
                      <a:endParaRPr lang="pt-BR" sz="1600" noProof="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30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600" noProof="0" dirty="0" smtClean="0">
                        <a:latin typeface="Arial"/>
                        <a:ea typeface="Times New Roman"/>
                      </a:endParaRPr>
                    </a:p>
                    <a:p>
                      <a:pPr marL="330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noProof="0" dirty="0" smtClean="0">
                          <a:latin typeface="Arial"/>
                          <a:ea typeface="Times New Roman"/>
                        </a:rPr>
                        <a:t>1 &lt;= Cp &lt;= 1,33 </a:t>
                      </a:r>
                      <a:endParaRPr lang="pt-BR" sz="1600" noProof="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43556">
                <a:tc>
                  <a:txBody>
                    <a:bodyPr/>
                    <a:lstStyle/>
                    <a:p>
                      <a:pPr marL="88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noProof="0" dirty="0" smtClean="0">
                          <a:latin typeface="Arial"/>
                          <a:ea typeface="Times New Roman"/>
                        </a:rPr>
                        <a:t>(Amarelo) </a:t>
                      </a:r>
                      <a:endParaRPr lang="pt-BR" sz="1600" noProof="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600" noProof="0" dirty="0">
                        <a:latin typeface="Arial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556">
                <a:tc>
                  <a:txBody>
                    <a:bodyPr/>
                    <a:lstStyle/>
                    <a:p>
                      <a:pPr marL="88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noProof="0" dirty="0" smtClean="0">
                          <a:latin typeface="Arial"/>
                          <a:ea typeface="Times New Roman"/>
                        </a:rPr>
                        <a:t>Incapaz ou Inadequado </a:t>
                      </a:r>
                    </a:p>
                    <a:p>
                      <a:pPr marL="88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600" noProof="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600" noProof="0" dirty="0">
                        <a:latin typeface="Arial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43556">
                <a:tc>
                  <a:txBody>
                    <a:bodyPr/>
                    <a:lstStyle/>
                    <a:p>
                      <a:pPr marL="88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noProof="0" dirty="0" smtClean="0">
                          <a:latin typeface="Arial"/>
                          <a:ea typeface="Times New Roman"/>
                        </a:rPr>
                        <a:t>(Vermelho) </a:t>
                      </a:r>
                      <a:endParaRPr lang="pt-BR" sz="1600" noProof="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30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noProof="0" dirty="0" smtClean="0">
                          <a:latin typeface="Arial"/>
                          <a:ea typeface="Times New Roman"/>
                        </a:rPr>
                        <a:t>Cp &lt; 1 </a:t>
                      </a:r>
                      <a:endParaRPr lang="pt-BR" sz="1600" noProof="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00166" y="0"/>
            <a:ext cx="6215106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CARTA DE CONTROLE</a:t>
            </a:r>
          </a:p>
        </p:txBody>
      </p:sp>
      <p:sp>
        <p:nvSpPr>
          <p:cNvPr id="224" name="Retângulo 223"/>
          <p:cNvSpPr/>
          <p:nvPr/>
        </p:nvSpPr>
        <p:spPr>
          <a:xfrm>
            <a:off x="0" y="0"/>
            <a:ext cx="214313" cy="357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447" name="Retângulo 446"/>
          <p:cNvSpPr/>
          <p:nvPr/>
        </p:nvSpPr>
        <p:spPr>
          <a:xfrm>
            <a:off x="2714612" y="785794"/>
            <a:ext cx="3643338" cy="40011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C000"/>
                </a:solidFill>
                <a:latin typeface="Arial" charset="0"/>
              </a:rPr>
              <a:t>ÍNDICES DE CAPACIDADE</a:t>
            </a:r>
          </a:p>
        </p:txBody>
      </p:sp>
      <p:sp>
        <p:nvSpPr>
          <p:cNvPr id="137223" name="CaixaDeTexto 9"/>
          <p:cNvSpPr txBox="1">
            <a:spLocks noChangeArrowheads="1"/>
          </p:cNvSpPr>
          <p:nvPr/>
        </p:nvSpPr>
        <p:spPr bwMode="auto">
          <a:xfrm>
            <a:off x="642938" y="1357313"/>
            <a:ext cx="2101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/>
              <a:t>Índice Cpk </a:t>
            </a:r>
            <a:endParaRPr lang="pt-BR" sz="2800"/>
          </a:p>
        </p:txBody>
      </p:sp>
      <p:sp>
        <p:nvSpPr>
          <p:cNvPr id="137224" name="CaixaDeTexto 17"/>
          <p:cNvSpPr txBox="1">
            <a:spLocks noChangeArrowheads="1"/>
          </p:cNvSpPr>
          <p:nvPr/>
        </p:nvSpPr>
        <p:spPr bwMode="auto">
          <a:xfrm>
            <a:off x="571500" y="2014538"/>
            <a:ext cx="77628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Permite avaliar se o processo está sendo capaz de atingir o valor</a:t>
            </a:r>
          </a:p>
          <a:p>
            <a:r>
              <a:rPr lang="pt-BR"/>
              <a:t> nominal da especificação. </a:t>
            </a:r>
          </a:p>
          <a:p>
            <a:endParaRPr lang="pt-BR"/>
          </a:p>
          <a:p>
            <a:r>
              <a:rPr lang="pt-BR"/>
              <a:t>Pode ser interpretado como uma medida da capacidade real do processo.</a:t>
            </a:r>
          </a:p>
        </p:txBody>
      </p:sp>
      <p:sp>
        <p:nvSpPr>
          <p:cNvPr id="137225" name="CaixaDeTexto 24"/>
          <p:cNvSpPr txBox="1">
            <a:spLocks noChangeArrowheads="1"/>
          </p:cNvSpPr>
          <p:nvPr/>
        </p:nvSpPr>
        <p:spPr bwMode="auto">
          <a:xfrm>
            <a:off x="571500" y="5000625"/>
            <a:ext cx="81613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Quando a média do processo coincide com o valor nominal da especificação, </a:t>
            </a:r>
          </a:p>
          <a:p>
            <a:r>
              <a:rPr lang="pt-BR"/>
              <a:t>então Cp = Cpk </a:t>
            </a:r>
          </a:p>
        </p:txBody>
      </p:sp>
      <p:sp>
        <p:nvSpPr>
          <p:cNvPr id="137226" name="CaixaDeTexto 25"/>
          <p:cNvSpPr txBox="1">
            <a:spLocks noChangeArrowheads="1"/>
          </p:cNvSpPr>
          <p:nvPr/>
        </p:nvSpPr>
        <p:spPr bwMode="auto">
          <a:xfrm>
            <a:off x="1714500" y="3786188"/>
            <a:ext cx="863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/>
              <a:t>Cpk</a:t>
            </a:r>
            <a:endParaRPr lang="pt-BR" sz="2800"/>
          </a:p>
        </p:txBody>
      </p:sp>
      <p:sp>
        <p:nvSpPr>
          <p:cNvPr id="137227" name="CaixaDeTexto 26"/>
          <p:cNvSpPr txBox="1">
            <a:spLocks noChangeArrowheads="1"/>
          </p:cNvSpPr>
          <p:nvPr/>
        </p:nvSpPr>
        <p:spPr bwMode="auto">
          <a:xfrm>
            <a:off x="2489200" y="3833813"/>
            <a:ext cx="3952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/>
              <a:t>=</a:t>
            </a:r>
            <a:endParaRPr lang="pt-BR" sz="2800"/>
          </a:p>
        </p:txBody>
      </p:sp>
      <p:sp>
        <p:nvSpPr>
          <p:cNvPr id="137228" name="CaixaDeTexto 27"/>
          <p:cNvSpPr txBox="1">
            <a:spLocks noChangeArrowheads="1"/>
          </p:cNvSpPr>
          <p:nvPr/>
        </p:nvSpPr>
        <p:spPr bwMode="auto">
          <a:xfrm>
            <a:off x="3857625" y="3630613"/>
            <a:ext cx="26987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/>
              <a:t>LSE – Média ,  </a:t>
            </a:r>
            <a:endParaRPr lang="pt-BR" sz="2800"/>
          </a:p>
        </p:txBody>
      </p:sp>
      <p:sp>
        <p:nvSpPr>
          <p:cNvPr id="137229" name="CaixaDeTexto 28"/>
          <p:cNvSpPr txBox="1">
            <a:spLocks noChangeArrowheads="1"/>
          </p:cNvSpPr>
          <p:nvPr/>
        </p:nvSpPr>
        <p:spPr bwMode="auto">
          <a:xfrm>
            <a:off x="4500563" y="4059238"/>
            <a:ext cx="7381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/>
              <a:t>3</a:t>
            </a:r>
            <a:r>
              <a:rPr lang="pt-BR" sz="2800"/>
              <a:t> </a:t>
            </a:r>
            <a:r>
              <a:rPr lang="pt-BR" sz="3200"/>
              <a:t>σ</a:t>
            </a:r>
          </a:p>
        </p:txBody>
      </p:sp>
      <p:sp>
        <p:nvSpPr>
          <p:cNvPr id="137230" name="CaixaDeTexto 14"/>
          <p:cNvSpPr txBox="1">
            <a:spLocks noChangeArrowheads="1"/>
          </p:cNvSpPr>
          <p:nvPr/>
        </p:nvSpPr>
        <p:spPr bwMode="auto">
          <a:xfrm>
            <a:off x="6215063" y="3606800"/>
            <a:ext cx="20812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/>
              <a:t>Média - LiE</a:t>
            </a:r>
            <a:endParaRPr lang="pt-BR" sz="2800"/>
          </a:p>
        </p:txBody>
      </p:sp>
      <p:cxnSp>
        <p:nvCxnSpPr>
          <p:cNvPr id="20" name="Conector reto 19"/>
          <p:cNvCxnSpPr/>
          <p:nvPr/>
        </p:nvCxnSpPr>
        <p:spPr>
          <a:xfrm>
            <a:off x="4000500" y="4130675"/>
            <a:ext cx="1928813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lchete duplo 21"/>
          <p:cNvSpPr/>
          <p:nvPr/>
        </p:nvSpPr>
        <p:spPr>
          <a:xfrm>
            <a:off x="3786188" y="3630613"/>
            <a:ext cx="4572000" cy="500062"/>
          </a:xfrm>
          <a:prstGeom prst="bracketPair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 b="1" dirty="0"/>
          </a:p>
        </p:txBody>
      </p:sp>
      <p:cxnSp>
        <p:nvCxnSpPr>
          <p:cNvPr id="32" name="Conector reto 31"/>
          <p:cNvCxnSpPr/>
          <p:nvPr/>
        </p:nvCxnSpPr>
        <p:spPr>
          <a:xfrm>
            <a:off x="6286500" y="4130675"/>
            <a:ext cx="1928813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234" name="CaixaDeTexto 32"/>
          <p:cNvSpPr txBox="1">
            <a:spLocks noChangeArrowheads="1"/>
          </p:cNvSpPr>
          <p:nvPr/>
        </p:nvSpPr>
        <p:spPr bwMode="auto">
          <a:xfrm>
            <a:off x="6858000" y="4059238"/>
            <a:ext cx="7381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/>
              <a:t>3</a:t>
            </a:r>
            <a:r>
              <a:rPr lang="pt-BR" sz="2800"/>
              <a:t> </a:t>
            </a:r>
            <a:r>
              <a:rPr lang="pt-BR" sz="3200"/>
              <a:t>σ</a:t>
            </a:r>
          </a:p>
        </p:txBody>
      </p:sp>
      <p:sp>
        <p:nvSpPr>
          <p:cNvPr id="137235" name="CaixaDeTexto 33"/>
          <p:cNvSpPr txBox="1">
            <a:spLocks noChangeArrowheads="1"/>
          </p:cNvSpPr>
          <p:nvPr/>
        </p:nvSpPr>
        <p:spPr bwMode="auto">
          <a:xfrm>
            <a:off x="2887663" y="3659188"/>
            <a:ext cx="8429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/>
              <a:t>MIN</a:t>
            </a:r>
            <a:endParaRPr lang="pt-BR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>
            <a:off x="785786" y="366690"/>
            <a:ext cx="738888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SOLUÇÃO DE PROBLEMA E O CICLO PDCA</a:t>
            </a:r>
          </a:p>
        </p:txBody>
      </p:sp>
      <p:grpSp>
        <p:nvGrpSpPr>
          <p:cNvPr id="50" name="Grupo 49"/>
          <p:cNvGrpSpPr/>
          <p:nvPr/>
        </p:nvGrpSpPr>
        <p:grpSpPr>
          <a:xfrm>
            <a:off x="1143000" y="1416050"/>
            <a:ext cx="6858000" cy="4584700"/>
            <a:chOff x="1143000" y="1416050"/>
            <a:chExt cx="6858000" cy="4584700"/>
          </a:xfrm>
        </p:grpSpPr>
        <p:grpSp>
          <p:nvGrpSpPr>
            <p:cNvPr id="2" name="Grupo 4"/>
            <p:cNvGrpSpPr/>
            <p:nvPr/>
          </p:nvGrpSpPr>
          <p:grpSpPr>
            <a:xfrm>
              <a:off x="4352683" y="1767565"/>
              <a:ext cx="2086229" cy="2086229"/>
              <a:chOff x="3512923" y="274630"/>
              <a:chExt cx="2086229" cy="2086229"/>
            </a:xfrm>
            <a:solidFill>
              <a:srgbClr val="FFFFA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</p:grpSpPr>
          <p:sp>
            <p:nvSpPr>
              <p:cNvPr id="6" name="Pizza 5"/>
              <p:cNvSpPr/>
              <p:nvPr/>
            </p:nvSpPr>
            <p:spPr>
              <a:xfrm rot="5400000">
                <a:off x="3512923" y="274630"/>
                <a:ext cx="2086229" cy="2086229"/>
              </a:xfrm>
              <a:prstGeom prst="pieWedge">
                <a:avLst/>
              </a:prstGeom>
              <a:grpFill/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7" name="Pizza 4"/>
              <p:cNvSpPr/>
              <p:nvPr/>
            </p:nvSpPr>
            <p:spPr>
              <a:xfrm>
                <a:off x="3512924" y="885674"/>
                <a:ext cx="1475188" cy="1475185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lIns="206248" tIns="206248" rIns="206248" bIns="206248" spcCol="1270" anchor="ctr"/>
              <a:lstStyle/>
              <a:p>
                <a:pPr algn="ctr" defTabSz="128905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pt-BR" sz="2900" dirty="0"/>
              </a:p>
            </p:txBody>
          </p:sp>
        </p:grpSp>
        <p:grpSp>
          <p:nvGrpSpPr>
            <p:cNvPr id="3" name="Grupo 7"/>
            <p:cNvGrpSpPr/>
            <p:nvPr/>
          </p:nvGrpSpPr>
          <p:grpSpPr>
            <a:xfrm>
              <a:off x="4352683" y="3910705"/>
              <a:ext cx="2086229" cy="2086229"/>
              <a:chOff x="3512923" y="2457221"/>
              <a:chExt cx="2086229" cy="2086229"/>
            </a:xfrm>
            <a:solidFill>
              <a:schemeClr val="tx2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</p:grpSpPr>
          <p:sp>
            <p:nvSpPr>
              <p:cNvPr id="9" name="Pizza 8"/>
              <p:cNvSpPr/>
              <p:nvPr/>
            </p:nvSpPr>
            <p:spPr>
              <a:xfrm rot="10800000">
                <a:off x="3512923" y="2457221"/>
                <a:ext cx="2086229" cy="2086229"/>
              </a:xfrm>
              <a:prstGeom prst="pieWedge">
                <a:avLst/>
              </a:prstGeom>
              <a:grpFill/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10" name="Pizza 4"/>
              <p:cNvSpPr/>
              <p:nvPr/>
            </p:nvSpPr>
            <p:spPr>
              <a:xfrm rot="21600000">
                <a:off x="3512923" y="2457221"/>
                <a:ext cx="1475185" cy="1475188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lIns="206248" tIns="206248" rIns="206248" bIns="206248" spcCol="1270" anchor="ctr"/>
              <a:lstStyle/>
              <a:p>
                <a:pPr algn="ctr" defTabSz="128905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pt-BR" sz="2900" dirty="0"/>
              </a:p>
            </p:txBody>
          </p:sp>
        </p:grpSp>
        <p:grpSp>
          <p:nvGrpSpPr>
            <p:cNvPr id="4" name="Grupo 10"/>
            <p:cNvGrpSpPr/>
            <p:nvPr/>
          </p:nvGrpSpPr>
          <p:grpSpPr>
            <a:xfrm>
              <a:off x="2209543" y="3910705"/>
              <a:ext cx="2086230" cy="2086229"/>
              <a:chOff x="1330332" y="2457221"/>
              <a:chExt cx="2086230" cy="2086229"/>
            </a:xfrm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</p:grpSpPr>
          <p:sp>
            <p:nvSpPr>
              <p:cNvPr id="12" name="Pizza 11"/>
              <p:cNvSpPr/>
              <p:nvPr/>
            </p:nvSpPr>
            <p:spPr>
              <a:xfrm rot="16200000">
                <a:off x="1330332" y="2457221"/>
                <a:ext cx="2086229" cy="2086229"/>
              </a:xfrm>
              <a:prstGeom prst="pieWedge">
                <a:avLst/>
              </a:prstGeom>
              <a:grpFill/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13" name="Pizza 4"/>
              <p:cNvSpPr/>
              <p:nvPr/>
            </p:nvSpPr>
            <p:spPr>
              <a:xfrm rot="21600000">
                <a:off x="1941374" y="2457221"/>
                <a:ext cx="1475188" cy="1475185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lIns="206248" tIns="206248" rIns="206248" bIns="206248" spcCol="1270" anchor="ctr"/>
              <a:lstStyle/>
              <a:p>
                <a:pPr algn="ctr" defTabSz="128905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pt-BR" sz="2900" dirty="0"/>
              </a:p>
            </p:txBody>
          </p:sp>
        </p:grpSp>
        <p:grpSp>
          <p:nvGrpSpPr>
            <p:cNvPr id="5" name="Grupo 13"/>
            <p:cNvGrpSpPr/>
            <p:nvPr/>
          </p:nvGrpSpPr>
          <p:grpSpPr>
            <a:xfrm>
              <a:off x="2209543" y="1767565"/>
              <a:ext cx="2086229" cy="2086229"/>
              <a:chOff x="1330332" y="274630"/>
              <a:chExt cx="2086229" cy="2086229"/>
            </a:xfrm>
            <a:solidFill>
              <a:schemeClr val="accent6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</p:grpSpPr>
          <p:sp>
            <p:nvSpPr>
              <p:cNvPr id="15" name="Pizza 14"/>
              <p:cNvSpPr/>
              <p:nvPr/>
            </p:nvSpPr>
            <p:spPr>
              <a:xfrm>
                <a:off x="1330332" y="274630"/>
                <a:ext cx="2086229" cy="2086229"/>
              </a:xfrm>
              <a:prstGeom prst="pieWedge">
                <a:avLst/>
              </a:prstGeom>
              <a:grpFill/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16" name="Pizza 4"/>
              <p:cNvSpPr/>
              <p:nvPr/>
            </p:nvSpPr>
            <p:spPr>
              <a:xfrm>
                <a:off x="1941376" y="885671"/>
                <a:ext cx="1475185" cy="1475188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lIns="206248" tIns="206248" rIns="206248" bIns="206248" spcCol="1270" anchor="ctr"/>
              <a:lstStyle/>
              <a:p>
                <a:pPr algn="ctr" defTabSz="128905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pt-BR" sz="2900" dirty="0"/>
              </a:p>
            </p:txBody>
          </p:sp>
        </p:grpSp>
        <p:sp>
          <p:nvSpPr>
            <p:cNvPr id="31" name="Seta para baixo 30"/>
            <p:cNvSpPr/>
            <p:nvPr/>
          </p:nvSpPr>
          <p:spPr>
            <a:xfrm rot="2898103">
              <a:off x="5007792" y="4362128"/>
              <a:ext cx="500066" cy="1008828"/>
            </a:xfrm>
            <a:prstGeom prst="downArrow">
              <a:avLst/>
            </a:pr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39999">
                  <a:schemeClr val="accent5">
                    <a:lumMod val="75000"/>
                  </a:schemeClr>
                </a:gs>
                <a:gs pos="70000">
                  <a:schemeClr val="accent5">
                    <a:lumMod val="60000"/>
                    <a:lumOff val="40000"/>
                  </a:schemeClr>
                </a:gs>
                <a:gs pos="88000">
                  <a:schemeClr val="accent5">
                    <a:lumMod val="40000"/>
                    <a:lumOff val="60000"/>
                  </a:schemeClr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/>
            </a:p>
          </p:txBody>
        </p:sp>
        <p:sp>
          <p:nvSpPr>
            <p:cNvPr id="32" name="Seta para baixo 31"/>
            <p:cNvSpPr/>
            <p:nvPr/>
          </p:nvSpPr>
          <p:spPr>
            <a:xfrm rot="7789290">
              <a:off x="3060054" y="4354960"/>
              <a:ext cx="500066" cy="1008828"/>
            </a:xfrm>
            <a:prstGeom prst="downArrow">
              <a:avLst/>
            </a:prstGeom>
            <a:gradFill flip="none" rotWithShape="1">
              <a:gsLst>
                <a:gs pos="22000">
                  <a:srgbClr val="00B050">
                    <a:alpha val="81000"/>
                  </a:srgbClr>
                </a:gs>
                <a:gs pos="39999">
                  <a:srgbClr val="00B050">
                    <a:alpha val="69000"/>
                  </a:srgbClr>
                </a:gs>
                <a:gs pos="70000">
                  <a:schemeClr val="accent3">
                    <a:lumMod val="60000"/>
                    <a:lumOff val="40000"/>
                  </a:schemeClr>
                </a:gs>
                <a:gs pos="88000">
                  <a:schemeClr val="accent5">
                    <a:lumMod val="40000"/>
                    <a:lumOff val="60000"/>
                  </a:schemeClr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/>
            </a:p>
          </p:txBody>
        </p:sp>
        <p:sp>
          <p:nvSpPr>
            <p:cNvPr id="57" name="Pizza 56"/>
            <p:cNvSpPr/>
            <p:nvPr/>
          </p:nvSpPr>
          <p:spPr>
            <a:xfrm rot="5400000">
              <a:off x="2208213" y="1779588"/>
              <a:ext cx="4227512" cy="4214812"/>
            </a:xfrm>
            <a:prstGeom prst="pie">
              <a:avLst>
                <a:gd name="adj1" fmla="val 11994137"/>
                <a:gd name="adj2" fmla="val 16200000"/>
              </a:avLst>
            </a:prstGeom>
            <a:solidFill>
              <a:srgbClr val="FFFA3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56" name="Pizza 55"/>
            <p:cNvSpPr/>
            <p:nvPr/>
          </p:nvSpPr>
          <p:spPr>
            <a:xfrm rot="5400000">
              <a:off x="2207419" y="1766094"/>
              <a:ext cx="4229100" cy="4214812"/>
            </a:xfrm>
            <a:prstGeom prst="pie">
              <a:avLst>
                <a:gd name="adj1" fmla="val 13360983"/>
                <a:gd name="adj2" fmla="val 16200000"/>
              </a:avLst>
            </a:prstGeom>
            <a:solidFill>
              <a:srgbClr val="DFDA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17" name="Pizza 16"/>
            <p:cNvSpPr/>
            <p:nvPr/>
          </p:nvSpPr>
          <p:spPr>
            <a:xfrm rot="5400000">
              <a:off x="2275681" y="1783557"/>
              <a:ext cx="4157663" cy="4171950"/>
            </a:xfrm>
            <a:prstGeom prst="pie">
              <a:avLst>
                <a:gd name="adj1" fmla="val 14737132"/>
                <a:gd name="adj2" fmla="val 16200000"/>
              </a:avLst>
            </a:prstGeom>
            <a:solidFill>
              <a:srgbClr val="B88C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58" name="Pizza 57"/>
            <p:cNvSpPr/>
            <p:nvPr/>
          </p:nvSpPr>
          <p:spPr>
            <a:xfrm>
              <a:off x="2214563" y="1730375"/>
              <a:ext cx="4156075" cy="4171950"/>
            </a:xfrm>
            <a:prstGeom prst="pie">
              <a:avLst>
                <a:gd name="adj1" fmla="val 13258000"/>
                <a:gd name="adj2" fmla="val 16200000"/>
              </a:avLst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solidFill>
                  <a:schemeClr val="tx1"/>
                </a:solidFill>
              </a:endParaRPr>
            </a:p>
          </p:txBody>
        </p:sp>
        <p:grpSp>
          <p:nvGrpSpPr>
            <p:cNvPr id="8" name="Grupo 37"/>
            <p:cNvGrpSpPr>
              <a:grpSpLocks/>
            </p:cNvGrpSpPr>
            <p:nvPr/>
          </p:nvGrpSpPr>
          <p:grpSpPr bwMode="auto">
            <a:xfrm>
              <a:off x="3303588" y="2917825"/>
              <a:ext cx="2005012" cy="1933575"/>
              <a:chOff x="2923923" y="1923823"/>
              <a:chExt cx="4229369" cy="4229369"/>
            </a:xfrm>
          </p:grpSpPr>
          <p:sp>
            <p:nvSpPr>
              <p:cNvPr id="49" name="Pizza 2"/>
              <p:cNvSpPr/>
              <p:nvPr/>
            </p:nvSpPr>
            <p:spPr>
              <a:xfrm rot="5400000">
                <a:off x="5067063" y="1923823"/>
                <a:ext cx="2086230" cy="2086229"/>
              </a:xfrm>
              <a:prstGeom prst="pieWedge">
                <a:avLst/>
              </a:prstGeom>
              <a:solidFill>
                <a:srgbClr val="FFFF4B"/>
              </a:solidFill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grpSp>
            <p:nvGrpSpPr>
              <p:cNvPr id="11" name="Grupo 4"/>
              <p:cNvGrpSpPr/>
              <p:nvPr/>
            </p:nvGrpSpPr>
            <p:grpSpPr>
              <a:xfrm>
                <a:off x="5067063" y="4066963"/>
                <a:ext cx="2086229" cy="2086229"/>
                <a:chOff x="3512923" y="2457221"/>
                <a:chExt cx="2086229" cy="2086229"/>
              </a:xfrm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flat" dir="t"/>
              </a:scene3d>
            </p:grpSpPr>
            <p:sp>
              <p:nvSpPr>
                <p:cNvPr id="47" name="Pizza 5"/>
                <p:cNvSpPr/>
                <p:nvPr/>
              </p:nvSpPr>
              <p:spPr>
                <a:xfrm rot="10800000">
                  <a:off x="3512923" y="2457221"/>
                  <a:ext cx="2086229" cy="2086229"/>
                </a:xfrm>
                <a:prstGeom prst="pieWedge">
                  <a:avLst/>
                </a:prstGeom>
                <a:grpFill/>
                <a:sp3d prstMaterial="dkEdge">
                  <a:bevelT w="8200" h="38100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2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1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/>
                </a:fontRef>
              </p:style>
            </p:sp>
            <p:sp>
              <p:nvSpPr>
                <p:cNvPr id="48" name="Pizza 4"/>
                <p:cNvSpPr/>
                <p:nvPr/>
              </p:nvSpPr>
              <p:spPr>
                <a:xfrm rot="21600000">
                  <a:off x="3512923" y="2457221"/>
                  <a:ext cx="1475185" cy="1475188"/>
                </a:xfrm>
                <a:prstGeom prst="rect">
                  <a:avLst/>
                </a:prstGeom>
                <a:grpFill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lIns="206248" tIns="206248" rIns="206248" bIns="206248" spcCol="1270" anchor="ctr"/>
                <a:lstStyle/>
                <a:p>
                  <a:pPr algn="ctr" defTabSz="1289050" fontAlgn="auto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pt-BR" sz="2900" dirty="0"/>
                </a:p>
              </p:txBody>
            </p:sp>
          </p:grpSp>
          <p:grpSp>
            <p:nvGrpSpPr>
              <p:cNvPr id="14" name="Grupo 7"/>
              <p:cNvGrpSpPr/>
              <p:nvPr/>
            </p:nvGrpSpPr>
            <p:grpSpPr>
              <a:xfrm>
                <a:off x="2923923" y="1923823"/>
                <a:ext cx="2086229" cy="2086229"/>
                <a:chOff x="1330332" y="274630"/>
                <a:chExt cx="2086229" cy="2086229"/>
              </a:xfrm>
              <a:solidFill>
                <a:srgbClr val="F6613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flat" dir="t"/>
              </a:scene3d>
            </p:grpSpPr>
            <p:sp>
              <p:nvSpPr>
                <p:cNvPr id="45" name="Pizza 44"/>
                <p:cNvSpPr/>
                <p:nvPr/>
              </p:nvSpPr>
              <p:spPr>
                <a:xfrm>
                  <a:off x="1330332" y="274630"/>
                  <a:ext cx="2086229" cy="2086229"/>
                </a:xfrm>
                <a:prstGeom prst="pieWedge">
                  <a:avLst/>
                </a:prstGeom>
                <a:grpFill/>
                <a:sp3d prstMaterial="dkEdge">
                  <a:bevelT w="8200" h="38100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2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1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/>
                </a:fontRef>
              </p:style>
            </p:sp>
            <p:sp>
              <p:nvSpPr>
                <p:cNvPr id="46" name="Pizza 4"/>
                <p:cNvSpPr/>
                <p:nvPr/>
              </p:nvSpPr>
              <p:spPr>
                <a:xfrm>
                  <a:off x="1941376" y="885671"/>
                  <a:ext cx="1475185" cy="1475188"/>
                </a:xfrm>
                <a:prstGeom prst="rect">
                  <a:avLst/>
                </a:prstGeom>
                <a:grpFill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lIns="206248" tIns="206248" rIns="206248" bIns="206248" spcCol="1270" anchor="ctr"/>
                <a:lstStyle/>
                <a:p>
                  <a:pPr algn="ctr" defTabSz="1289050" fontAlgn="auto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pt-BR" sz="2900" dirty="0"/>
                </a:p>
              </p:txBody>
            </p:sp>
          </p:grpSp>
          <p:grpSp>
            <p:nvGrpSpPr>
              <p:cNvPr id="18" name="Grupo 11"/>
              <p:cNvGrpSpPr/>
              <p:nvPr/>
            </p:nvGrpSpPr>
            <p:grpSpPr>
              <a:xfrm>
                <a:off x="2923923" y="4066963"/>
                <a:ext cx="2086230" cy="2086229"/>
                <a:chOff x="1330332" y="2457221"/>
                <a:chExt cx="2086230" cy="2086229"/>
              </a:xfrm>
              <a:solidFill>
                <a:srgbClr val="92D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flat" dir="t"/>
              </a:scene3d>
            </p:grpSpPr>
            <p:sp>
              <p:nvSpPr>
                <p:cNvPr id="43" name="Pizza 42"/>
                <p:cNvSpPr/>
                <p:nvPr/>
              </p:nvSpPr>
              <p:spPr>
                <a:xfrm rot="16200000">
                  <a:off x="1330332" y="2457221"/>
                  <a:ext cx="2086229" cy="2086229"/>
                </a:xfrm>
                <a:prstGeom prst="pieWedge">
                  <a:avLst/>
                </a:prstGeom>
                <a:grpFill/>
                <a:sp3d prstMaterial="dkEdge">
                  <a:bevelT w="8200" h="38100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2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1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/>
                </a:fontRef>
              </p:style>
            </p:sp>
            <p:sp>
              <p:nvSpPr>
                <p:cNvPr id="44" name="Pizza 4"/>
                <p:cNvSpPr/>
                <p:nvPr/>
              </p:nvSpPr>
              <p:spPr>
                <a:xfrm rot="21600000">
                  <a:off x="1941374" y="2457221"/>
                  <a:ext cx="1475188" cy="1475185"/>
                </a:xfrm>
                <a:prstGeom prst="rect">
                  <a:avLst/>
                </a:prstGeom>
                <a:grpFill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lIns="206248" tIns="206248" rIns="206248" bIns="206248" spcCol="1270" anchor="ctr"/>
                <a:lstStyle/>
                <a:p>
                  <a:pPr algn="ctr" defTabSz="1289050" fontAlgn="auto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pt-BR" sz="2900" dirty="0"/>
                </a:p>
              </p:txBody>
            </p:sp>
          </p:grpSp>
        </p:grpSp>
        <p:sp>
          <p:nvSpPr>
            <p:cNvPr id="54" name="CaixaDeTexto 53"/>
            <p:cNvSpPr txBox="1"/>
            <p:nvPr/>
          </p:nvSpPr>
          <p:spPr>
            <a:xfrm>
              <a:off x="3738563" y="3278188"/>
              <a:ext cx="452437" cy="4937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1289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2900" b="1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55" name="CaixaDeTexto 54"/>
            <p:cNvSpPr txBox="1"/>
            <p:nvPr/>
          </p:nvSpPr>
          <p:spPr>
            <a:xfrm>
              <a:off x="3722688" y="4005263"/>
              <a:ext cx="454025" cy="4937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1289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2900" b="1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</a:t>
              </a:r>
            </a:p>
          </p:txBody>
        </p:sp>
        <p:sp>
          <p:nvSpPr>
            <p:cNvPr id="52" name="CaixaDeTexto 51"/>
            <p:cNvSpPr txBox="1"/>
            <p:nvPr/>
          </p:nvSpPr>
          <p:spPr>
            <a:xfrm>
              <a:off x="4429125" y="3987800"/>
              <a:ext cx="454025" cy="4937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1289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2900" b="1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</a:p>
          </p:txBody>
        </p:sp>
        <p:sp>
          <p:nvSpPr>
            <p:cNvPr id="53" name="CaixaDeTexto 52"/>
            <p:cNvSpPr txBox="1"/>
            <p:nvPr/>
          </p:nvSpPr>
          <p:spPr>
            <a:xfrm>
              <a:off x="4429125" y="3273425"/>
              <a:ext cx="433388" cy="4937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1289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2900" b="1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</a:t>
              </a:r>
            </a:p>
          </p:txBody>
        </p:sp>
        <p:sp>
          <p:nvSpPr>
            <p:cNvPr id="59" name="CaixaDeTexto 58"/>
            <p:cNvSpPr txBox="1"/>
            <p:nvPr/>
          </p:nvSpPr>
          <p:spPr>
            <a:xfrm>
              <a:off x="4473575" y="1416050"/>
              <a:ext cx="2312988" cy="3683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Identificar o Problema</a:t>
              </a:r>
            </a:p>
          </p:txBody>
        </p:sp>
        <p:sp>
          <p:nvSpPr>
            <p:cNvPr id="61" name="CaixaDeTexto 60"/>
            <p:cNvSpPr txBox="1"/>
            <p:nvPr/>
          </p:nvSpPr>
          <p:spPr>
            <a:xfrm>
              <a:off x="5356225" y="1830388"/>
              <a:ext cx="2387600" cy="3683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Levantar Fatos e Dados</a:t>
              </a:r>
            </a:p>
          </p:txBody>
        </p:sp>
        <p:sp>
          <p:nvSpPr>
            <p:cNvPr id="62" name="CaixaDeTexto 61"/>
            <p:cNvSpPr txBox="1"/>
            <p:nvPr/>
          </p:nvSpPr>
          <p:spPr>
            <a:xfrm>
              <a:off x="5967413" y="2416175"/>
              <a:ext cx="2033587" cy="3683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Analisar o Processo</a:t>
              </a:r>
            </a:p>
          </p:txBody>
        </p:sp>
        <p:sp>
          <p:nvSpPr>
            <p:cNvPr id="63" name="CaixaDeTexto 62"/>
            <p:cNvSpPr txBox="1"/>
            <p:nvPr/>
          </p:nvSpPr>
          <p:spPr>
            <a:xfrm>
              <a:off x="6429375" y="3117850"/>
              <a:ext cx="1541463" cy="6461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Elaborar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Plano de Ação</a:t>
              </a:r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5857875" y="5189538"/>
              <a:ext cx="1641475" cy="6461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Realizar as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Ações do Plano</a:t>
              </a:r>
            </a:p>
          </p:txBody>
        </p:sp>
        <p:sp>
          <p:nvSpPr>
            <p:cNvPr id="65" name="CaixaDeTexto 64"/>
            <p:cNvSpPr txBox="1"/>
            <p:nvPr/>
          </p:nvSpPr>
          <p:spPr>
            <a:xfrm>
              <a:off x="1306513" y="4916488"/>
              <a:ext cx="1336675" cy="9239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Verificar se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o Problema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foi corrigido</a:t>
              </a:r>
            </a:p>
          </p:txBody>
        </p:sp>
        <p:sp>
          <p:nvSpPr>
            <p:cNvPr id="66" name="CaixaDeTexto 65"/>
            <p:cNvSpPr txBox="1"/>
            <p:nvPr/>
          </p:nvSpPr>
          <p:spPr>
            <a:xfrm>
              <a:off x="1143000" y="2916238"/>
              <a:ext cx="1206500" cy="3683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Padronizar</a:t>
              </a:r>
            </a:p>
          </p:txBody>
        </p:sp>
        <p:sp>
          <p:nvSpPr>
            <p:cNvPr id="67" name="CaixaDeTexto 66"/>
            <p:cNvSpPr txBox="1"/>
            <p:nvPr/>
          </p:nvSpPr>
          <p:spPr>
            <a:xfrm>
              <a:off x="2587625" y="1581150"/>
              <a:ext cx="966788" cy="3698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Concluir</a:t>
              </a:r>
            </a:p>
          </p:txBody>
        </p:sp>
        <p:sp>
          <p:nvSpPr>
            <p:cNvPr id="33" name="Seta para baixo 32"/>
            <p:cNvSpPr/>
            <p:nvPr/>
          </p:nvSpPr>
          <p:spPr>
            <a:xfrm rot="13924360">
              <a:off x="3127462" y="2489778"/>
              <a:ext cx="500066" cy="1008828"/>
            </a:xfrm>
            <a:prstGeom prst="downArrow">
              <a:avLst/>
            </a:prstGeom>
            <a:gradFill flip="none" rotWithShape="1">
              <a:gsLst>
                <a:gs pos="27000">
                  <a:schemeClr val="accent6">
                    <a:lumMod val="50000"/>
                    <a:alpha val="83000"/>
                  </a:schemeClr>
                </a:gs>
                <a:gs pos="39999">
                  <a:schemeClr val="accent6">
                    <a:lumMod val="75000"/>
                    <a:alpha val="62000"/>
                  </a:schemeClr>
                </a:gs>
                <a:gs pos="70000">
                  <a:schemeClr val="accent6">
                    <a:lumMod val="60000"/>
                    <a:lumOff val="40000"/>
                  </a:schemeClr>
                </a:gs>
                <a:gs pos="88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/>
            </a:p>
          </p:txBody>
        </p:sp>
        <p:sp>
          <p:nvSpPr>
            <p:cNvPr id="30" name="Seta para baixo 29"/>
            <p:cNvSpPr/>
            <p:nvPr/>
          </p:nvSpPr>
          <p:spPr>
            <a:xfrm rot="18881053">
              <a:off x="5070739" y="2593042"/>
              <a:ext cx="500066" cy="1008828"/>
            </a:xfrm>
            <a:prstGeom prst="downArrow">
              <a:avLst/>
            </a:prstGeom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/>
            </a:p>
          </p:txBody>
        </p:sp>
      </p:grpSp>
      <p:sp>
        <p:nvSpPr>
          <p:cNvPr id="8228" name="Retângulo 68"/>
          <p:cNvSpPr>
            <a:spLocks noChangeArrowheads="1"/>
          </p:cNvSpPr>
          <p:nvPr/>
        </p:nvSpPr>
        <p:spPr bwMode="auto">
          <a:xfrm>
            <a:off x="1643063" y="931863"/>
            <a:ext cx="574992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pt-BR" sz="3200" b="1">
                <a:latin typeface="Calibri" pitchFamily="34" charset="0"/>
              </a:rPr>
              <a:t>Solução de problemas – 8 Passos</a:t>
            </a:r>
          </a:p>
        </p:txBody>
      </p:sp>
      <p:grpSp>
        <p:nvGrpSpPr>
          <p:cNvPr id="109" name="Grupo 108"/>
          <p:cNvGrpSpPr/>
          <p:nvPr/>
        </p:nvGrpSpPr>
        <p:grpSpPr>
          <a:xfrm>
            <a:off x="2344752" y="1506548"/>
            <a:ext cx="6245225" cy="4071937"/>
            <a:chOff x="2344752" y="1506548"/>
            <a:chExt cx="6245225" cy="4071937"/>
          </a:xfrm>
        </p:grpSpPr>
        <p:grpSp>
          <p:nvGrpSpPr>
            <p:cNvPr id="110" name="Grupo 4"/>
            <p:cNvGrpSpPr/>
            <p:nvPr/>
          </p:nvGrpSpPr>
          <p:grpSpPr>
            <a:xfrm>
              <a:off x="5229396" y="1818737"/>
              <a:ext cx="1861951" cy="1852914"/>
              <a:chOff x="3512923" y="274630"/>
              <a:chExt cx="2086229" cy="2086229"/>
            </a:xfrm>
            <a:solidFill>
              <a:srgbClr val="FFFFA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</p:grpSpPr>
          <p:sp>
            <p:nvSpPr>
              <p:cNvPr id="150" name="Pizza 4"/>
              <p:cNvSpPr/>
              <p:nvPr/>
            </p:nvSpPr>
            <p:spPr>
              <a:xfrm rot="5400000">
                <a:off x="3512923" y="274630"/>
                <a:ext cx="2086229" cy="2086229"/>
              </a:xfrm>
              <a:prstGeom prst="pieWedge">
                <a:avLst/>
              </a:prstGeom>
              <a:grpFill/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151" name="Pizza 4"/>
              <p:cNvSpPr/>
              <p:nvPr/>
            </p:nvSpPr>
            <p:spPr>
              <a:xfrm>
                <a:off x="3512924" y="885674"/>
                <a:ext cx="1475188" cy="1475185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lIns="206248" tIns="206248" rIns="206248" bIns="206248" spcCol="1270" anchor="ctr"/>
              <a:lstStyle/>
              <a:p>
                <a:pPr algn="ctr" defTabSz="128905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pt-BR" sz="2800" dirty="0"/>
              </a:p>
            </p:txBody>
          </p:sp>
        </p:grpSp>
        <p:grpSp>
          <p:nvGrpSpPr>
            <p:cNvPr id="111" name="Grupo 7"/>
            <p:cNvGrpSpPr/>
            <p:nvPr/>
          </p:nvGrpSpPr>
          <p:grpSpPr>
            <a:xfrm>
              <a:off x="5229396" y="3722197"/>
              <a:ext cx="1861951" cy="1852914"/>
              <a:chOff x="3512923" y="2457221"/>
              <a:chExt cx="2086229" cy="2086229"/>
            </a:xfrm>
            <a:solidFill>
              <a:schemeClr val="tx2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</p:grpSpPr>
          <p:sp>
            <p:nvSpPr>
              <p:cNvPr id="148" name="Pizza 147"/>
              <p:cNvSpPr/>
              <p:nvPr/>
            </p:nvSpPr>
            <p:spPr>
              <a:xfrm rot="10800000">
                <a:off x="3512923" y="2457221"/>
                <a:ext cx="2086229" cy="2086229"/>
              </a:xfrm>
              <a:prstGeom prst="pieWedge">
                <a:avLst/>
              </a:prstGeom>
              <a:grpFill/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149" name="Pizza 4"/>
              <p:cNvSpPr/>
              <p:nvPr/>
            </p:nvSpPr>
            <p:spPr>
              <a:xfrm rot="21600000">
                <a:off x="3512923" y="2457221"/>
                <a:ext cx="1475185" cy="1475188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lIns="206248" tIns="206248" rIns="206248" bIns="206248" spcCol="1270" anchor="ctr"/>
              <a:lstStyle/>
              <a:p>
                <a:pPr algn="ctr" defTabSz="128905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pt-BR" sz="2800" dirty="0"/>
              </a:p>
            </p:txBody>
          </p:sp>
        </p:grpSp>
        <p:grpSp>
          <p:nvGrpSpPr>
            <p:cNvPr id="112" name="Grupo 10"/>
            <p:cNvGrpSpPr/>
            <p:nvPr/>
          </p:nvGrpSpPr>
          <p:grpSpPr>
            <a:xfrm>
              <a:off x="3316652" y="3722197"/>
              <a:ext cx="1861952" cy="1852914"/>
              <a:chOff x="1330332" y="2457221"/>
              <a:chExt cx="2086230" cy="2086229"/>
            </a:xfrm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</p:grpSpPr>
          <p:sp>
            <p:nvSpPr>
              <p:cNvPr id="146" name="Pizza 145"/>
              <p:cNvSpPr/>
              <p:nvPr/>
            </p:nvSpPr>
            <p:spPr>
              <a:xfrm rot="16200000">
                <a:off x="1330332" y="2457221"/>
                <a:ext cx="2086229" cy="2086229"/>
              </a:xfrm>
              <a:prstGeom prst="pieWedge">
                <a:avLst/>
              </a:prstGeom>
              <a:grpFill/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147" name="Pizza 4"/>
              <p:cNvSpPr/>
              <p:nvPr/>
            </p:nvSpPr>
            <p:spPr>
              <a:xfrm rot="21600000">
                <a:off x="1941374" y="2457221"/>
                <a:ext cx="1475188" cy="1475185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lIns="206248" tIns="206248" rIns="206248" bIns="206248" spcCol="1270" anchor="ctr"/>
              <a:lstStyle/>
              <a:p>
                <a:pPr algn="ctr" defTabSz="128905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pt-BR" sz="2800" dirty="0"/>
              </a:p>
            </p:txBody>
          </p:sp>
        </p:grpSp>
        <p:grpSp>
          <p:nvGrpSpPr>
            <p:cNvPr id="113" name="Grupo 13"/>
            <p:cNvGrpSpPr/>
            <p:nvPr/>
          </p:nvGrpSpPr>
          <p:grpSpPr>
            <a:xfrm>
              <a:off x="3316652" y="1818737"/>
              <a:ext cx="1861951" cy="1852914"/>
              <a:chOff x="1330332" y="274630"/>
              <a:chExt cx="2086229" cy="2086229"/>
            </a:xfrm>
            <a:solidFill>
              <a:schemeClr val="accent6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</p:grpSpPr>
          <p:sp>
            <p:nvSpPr>
              <p:cNvPr id="144" name="Pizza 13"/>
              <p:cNvSpPr/>
              <p:nvPr/>
            </p:nvSpPr>
            <p:spPr>
              <a:xfrm>
                <a:off x="1330332" y="274630"/>
                <a:ext cx="2086229" cy="2086229"/>
              </a:xfrm>
              <a:prstGeom prst="pieWedge">
                <a:avLst/>
              </a:prstGeom>
              <a:grpFill/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145" name="Pizza 4"/>
              <p:cNvSpPr/>
              <p:nvPr/>
            </p:nvSpPr>
            <p:spPr>
              <a:xfrm>
                <a:off x="1941376" y="885671"/>
                <a:ext cx="1475185" cy="1475188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lIns="206248" tIns="206248" rIns="206248" bIns="206248" spcCol="1270" anchor="ctr"/>
              <a:lstStyle/>
              <a:p>
                <a:pPr algn="ctr" defTabSz="128905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pt-BR" sz="2800" dirty="0"/>
              </a:p>
            </p:txBody>
          </p:sp>
        </p:grpSp>
        <p:sp>
          <p:nvSpPr>
            <p:cNvPr id="114" name="Seta para baixo 113"/>
            <p:cNvSpPr/>
            <p:nvPr/>
          </p:nvSpPr>
          <p:spPr>
            <a:xfrm rot="2898103">
              <a:off x="5815161" y="4120950"/>
              <a:ext cx="444141" cy="900375"/>
            </a:xfrm>
            <a:prstGeom prst="downArrow">
              <a:avLst/>
            </a:pr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39999">
                  <a:schemeClr val="accent5">
                    <a:lumMod val="75000"/>
                  </a:schemeClr>
                </a:gs>
                <a:gs pos="70000">
                  <a:schemeClr val="accent5">
                    <a:lumMod val="60000"/>
                    <a:lumOff val="40000"/>
                  </a:schemeClr>
                </a:gs>
                <a:gs pos="88000">
                  <a:schemeClr val="accent5">
                    <a:lumMod val="40000"/>
                    <a:lumOff val="60000"/>
                  </a:schemeClr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600" dirty="0"/>
            </a:p>
          </p:txBody>
        </p:sp>
        <p:sp>
          <p:nvSpPr>
            <p:cNvPr id="115" name="Seta para baixo 114"/>
            <p:cNvSpPr/>
            <p:nvPr/>
          </p:nvSpPr>
          <p:spPr>
            <a:xfrm rot="7789290">
              <a:off x="4076813" y="4114583"/>
              <a:ext cx="444141" cy="900375"/>
            </a:xfrm>
            <a:prstGeom prst="downArrow">
              <a:avLst/>
            </a:prstGeom>
            <a:gradFill flip="none" rotWithShape="1">
              <a:gsLst>
                <a:gs pos="22000">
                  <a:srgbClr val="00B050">
                    <a:alpha val="81000"/>
                  </a:srgbClr>
                </a:gs>
                <a:gs pos="39999">
                  <a:srgbClr val="00B050">
                    <a:alpha val="69000"/>
                  </a:srgbClr>
                </a:gs>
                <a:gs pos="70000">
                  <a:schemeClr val="accent3">
                    <a:lumMod val="60000"/>
                    <a:lumOff val="40000"/>
                  </a:schemeClr>
                </a:gs>
                <a:gs pos="88000">
                  <a:schemeClr val="accent5">
                    <a:lumMod val="40000"/>
                    <a:lumOff val="60000"/>
                  </a:schemeClr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600" dirty="0"/>
            </a:p>
          </p:txBody>
        </p:sp>
        <p:sp>
          <p:nvSpPr>
            <p:cNvPr id="116" name="Pizza 115"/>
            <p:cNvSpPr/>
            <p:nvPr/>
          </p:nvSpPr>
          <p:spPr>
            <a:xfrm rot="5400000">
              <a:off x="3325033" y="1820079"/>
              <a:ext cx="3754437" cy="3762375"/>
            </a:xfrm>
            <a:prstGeom prst="pie">
              <a:avLst>
                <a:gd name="adj1" fmla="val 11994137"/>
                <a:gd name="adj2" fmla="val 16200000"/>
              </a:avLst>
            </a:prstGeom>
            <a:solidFill>
              <a:srgbClr val="FFFA3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600" dirty="0">
                <a:solidFill>
                  <a:schemeClr val="tx1"/>
                </a:solidFill>
              </a:endParaRPr>
            </a:p>
          </p:txBody>
        </p:sp>
        <p:sp>
          <p:nvSpPr>
            <p:cNvPr id="117" name="Pizza 116"/>
            <p:cNvSpPr/>
            <p:nvPr/>
          </p:nvSpPr>
          <p:spPr>
            <a:xfrm rot="5400000">
              <a:off x="3306777" y="1717685"/>
              <a:ext cx="3756025" cy="3762375"/>
            </a:xfrm>
            <a:prstGeom prst="pie">
              <a:avLst>
                <a:gd name="adj1" fmla="val 13360983"/>
                <a:gd name="adj2" fmla="val 16200000"/>
              </a:avLst>
            </a:prstGeom>
            <a:solidFill>
              <a:srgbClr val="DFDA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600" dirty="0">
                <a:solidFill>
                  <a:schemeClr val="tx1"/>
                </a:solidFill>
              </a:endParaRPr>
            </a:p>
          </p:txBody>
        </p:sp>
        <p:sp>
          <p:nvSpPr>
            <p:cNvPr id="118" name="Pizza 117"/>
            <p:cNvSpPr/>
            <p:nvPr/>
          </p:nvSpPr>
          <p:spPr>
            <a:xfrm rot="5400000">
              <a:off x="3384564" y="1824048"/>
              <a:ext cx="3692525" cy="3724275"/>
            </a:xfrm>
            <a:prstGeom prst="pie">
              <a:avLst>
                <a:gd name="adj1" fmla="val 14737132"/>
                <a:gd name="adj2" fmla="val 16200000"/>
              </a:avLst>
            </a:prstGeom>
            <a:solidFill>
              <a:srgbClr val="B88C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600" dirty="0">
                <a:solidFill>
                  <a:schemeClr val="tx1"/>
                </a:solidFill>
              </a:endParaRPr>
            </a:p>
          </p:txBody>
        </p:sp>
        <p:sp>
          <p:nvSpPr>
            <p:cNvPr id="119" name="Pizza 118"/>
            <p:cNvSpPr/>
            <p:nvPr/>
          </p:nvSpPr>
          <p:spPr>
            <a:xfrm>
              <a:off x="3321064" y="1785948"/>
              <a:ext cx="3709988" cy="3705225"/>
            </a:xfrm>
            <a:prstGeom prst="pie">
              <a:avLst>
                <a:gd name="adj1" fmla="val 13258000"/>
                <a:gd name="adj2" fmla="val 16200000"/>
              </a:avLst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600" dirty="0">
                <a:solidFill>
                  <a:schemeClr val="tx1"/>
                </a:solidFill>
              </a:endParaRPr>
            </a:p>
          </p:txBody>
        </p:sp>
        <p:sp>
          <p:nvSpPr>
            <p:cNvPr id="120" name="Pizza 2"/>
            <p:cNvSpPr/>
            <p:nvPr/>
          </p:nvSpPr>
          <p:spPr bwMode="auto">
            <a:xfrm rot="5400000">
              <a:off x="5217646" y="2822566"/>
              <a:ext cx="847112" cy="882693"/>
            </a:xfrm>
            <a:prstGeom prst="pieWedge">
              <a:avLst/>
            </a:prstGeom>
            <a:solidFill>
              <a:srgbClr val="FFFF4B"/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grpSp>
          <p:nvGrpSpPr>
            <p:cNvPr id="121" name="Grupo 4"/>
            <p:cNvGrpSpPr/>
            <p:nvPr/>
          </p:nvGrpSpPr>
          <p:grpSpPr bwMode="auto">
            <a:xfrm>
              <a:off x="5199855" y="3710577"/>
              <a:ext cx="882693" cy="847112"/>
              <a:chOff x="3512923" y="2457221"/>
              <a:chExt cx="2086229" cy="2086229"/>
            </a:xfrm>
            <a:solidFill>
              <a:schemeClr val="tx2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</p:grpSpPr>
          <p:sp>
            <p:nvSpPr>
              <p:cNvPr id="142" name="Pizza 5"/>
              <p:cNvSpPr/>
              <p:nvPr/>
            </p:nvSpPr>
            <p:spPr>
              <a:xfrm rot="10800000">
                <a:off x="3512923" y="2457221"/>
                <a:ext cx="2086229" cy="2086229"/>
              </a:xfrm>
              <a:prstGeom prst="pieWedge">
                <a:avLst/>
              </a:prstGeom>
              <a:grpFill/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143" name="Pizza 4"/>
              <p:cNvSpPr/>
              <p:nvPr/>
            </p:nvSpPr>
            <p:spPr>
              <a:xfrm rot="21600000">
                <a:off x="3512923" y="2457221"/>
                <a:ext cx="1475185" cy="1475188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lIns="206248" tIns="206248" rIns="206248" bIns="206248" spcCol="1270" anchor="ctr"/>
              <a:lstStyle/>
              <a:p>
                <a:pPr algn="ctr" defTabSz="128905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pt-BR" sz="2800" dirty="0"/>
              </a:p>
            </p:txBody>
          </p:sp>
        </p:grpSp>
        <p:grpSp>
          <p:nvGrpSpPr>
            <p:cNvPr id="122" name="Grupo 7"/>
            <p:cNvGrpSpPr/>
            <p:nvPr/>
          </p:nvGrpSpPr>
          <p:grpSpPr bwMode="auto">
            <a:xfrm>
              <a:off x="4293083" y="2840357"/>
              <a:ext cx="882693" cy="847112"/>
              <a:chOff x="1330332" y="274630"/>
              <a:chExt cx="2086229" cy="2086229"/>
            </a:xfrm>
            <a:solidFill>
              <a:srgbClr val="F66138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</p:grpSpPr>
          <p:sp>
            <p:nvSpPr>
              <p:cNvPr id="140" name="Pizza 139"/>
              <p:cNvSpPr/>
              <p:nvPr/>
            </p:nvSpPr>
            <p:spPr>
              <a:xfrm>
                <a:off x="1330332" y="274630"/>
                <a:ext cx="2086229" cy="2086229"/>
              </a:xfrm>
              <a:prstGeom prst="pieWedge">
                <a:avLst/>
              </a:prstGeom>
              <a:grpFill/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141" name="Pizza 4"/>
              <p:cNvSpPr/>
              <p:nvPr/>
            </p:nvSpPr>
            <p:spPr>
              <a:xfrm>
                <a:off x="1941376" y="885671"/>
                <a:ext cx="1475185" cy="1475188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lIns="206248" tIns="206248" rIns="206248" bIns="206248" spcCol="1270" anchor="ctr"/>
              <a:lstStyle/>
              <a:p>
                <a:pPr algn="ctr" defTabSz="128905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pt-BR" sz="2800" dirty="0"/>
              </a:p>
            </p:txBody>
          </p:sp>
        </p:grpSp>
        <p:grpSp>
          <p:nvGrpSpPr>
            <p:cNvPr id="123" name="Grupo 11"/>
            <p:cNvGrpSpPr/>
            <p:nvPr/>
          </p:nvGrpSpPr>
          <p:grpSpPr bwMode="auto">
            <a:xfrm>
              <a:off x="4293083" y="3710577"/>
              <a:ext cx="882693" cy="847112"/>
              <a:chOff x="1330332" y="2457221"/>
              <a:chExt cx="2086230" cy="2086229"/>
            </a:xfrm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</p:grpSpPr>
          <p:sp>
            <p:nvSpPr>
              <p:cNvPr id="138" name="Pizza 137"/>
              <p:cNvSpPr/>
              <p:nvPr/>
            </p:nvSpPr>
            <p:spPr>
              <a:xfrm rot="16200000">
                <a:off x="1330332" y="2457221"/>
                <a:ext cx="2086229" cy="2086229"/>
              </a:xfrm>
              <a:prstGeom prst="pieWedge">
                <a:avLst/>
              </a:prstGeom>
              <a:grpFill/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139" name="Pizza 4"/>
              <p:cNvSpPr/>
              <p:nvPr/>
            </p:nvSpPr>
            <p:spPr>
              <a:xfrm rot="21600000">
                <a:off x="1941374" y="2457221"/>
                <a:ext cx="1475188" cy="1475185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lIns="206248" tIns="206248" rIns="206248" bIns="206248" spcCol="1270" anchor="ctr"/>
              <a:lstStyle/>
              <a:p>
                <a:pPr algn="ctr" defTabSz="128905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pt-BR" sz="2800" dirty="0"/>
              </a:p>
            </p:txBody>
          </p:sp>
        </p:grpSp>
        <p:sp>
          <p:nvSpPr>
            <p:cNvPr id="124" name="CaixaDeTexto 123"/>
            <p:cNvSpPr txBox="1"/>
            <p:nvPr/>
          </p:nvSpPr>
          <p:spPr>
            <a:xfrm>
              <a:off x="4660914" y="3160723"/>
              <a:ext cx="444500" cy="4794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1289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2800" b="1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125" name="CaixaDeTexto 124"/>
            <p:cNvSpPr txBox="1"/>
            <p:nvPr/>
          </p:nvSpPr>
          <p:spPr>
            <a:xfrm>
              <a:off x="4648214" y="3806835"/>
              <a:ext cx="442913" cy="4794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1289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2800" b="1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</a:t>
              </a:r>
            </a:p>
          </p:txBody>
        </p:sp>
        <p:sp>
          <p:nvSpPr>
            <p:cNvPr id="126" name="CaixaDeTexto 125"/>
            <p:cNvSpPr txBox="1"/>
            <p:nvPr/>
          </p:nvSpPr>
          <p:spPr>
            <a:xfrm>
              <a:off x="5278452" y="3790960"/>
              <a:ext cx="444500" cy="4794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1289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2800" b="1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</a:p>
          </p:txBody>
        </p:sp>
        <p:sp>
          <p:nvSpPr>
            <p:cNvPr id="127" name="CaixaDeTexto 126"/>
            <p:cNvSpPr txBox="1"/>
            <p:nvPr/>
          </p:nvSpPr>
          <p:spPr>
            <a:xfrm>
              <a:off x="5280039" y="3155960"/>
              <a:ext cx="422275" cy="4810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1289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2800" b="1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</a:t>
              </a:r>
            </a:p>
          </p:txBody>
        </p:sp>
        <p:sp>
          <p:nvSpPr>
            <p:cNvPr id="128" name="CaixaDeTexto 127"/>
            <p:cNvSpPr txBox="1"/>
            <p:nvPr/>
          </p:nvSpPr>
          <p:spPr>
            <a:xfrm>
              <a:off x="5319727" y="1506548"/>
              <a:ext cx="207778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Identificar o Problema</a:t>
              </a:r>
            </a:p>
          </p:txBody>
        </p:sp>
        <p:sp>
          <p:nvSpPr>
            <p:cNvPr id="129" name="CaixaDeTexto 128"/>
            <p:cNvSpPr txBox="1"/>
            <p:nvPr/>
          </p:nvSpPr>
          <p:spPr>
            <a:xfrm>
              <a:off x="6229391" y="1874848"/>
              <a:ext cx="214276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Levantar Fatos e Dados</a:t>
              </a:r>
            </a:p>
          </p:txBody>
        </p:sp>
        <p:sp>
          <p:nvSpPr>
            <p:cNvPr id="130" name="CaixaDeTexto 129"/>
            <p:cNvSpPr txBox="1"/>
            <p:nvPr/>
          </p:nvSpPr>
          <p:spPr>
            <a:xfrm>
              <a:off x="6754855" y="2395548"/>
              <a:ext cx="183212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Analisar o Processo</a:t>
              </a:r>
            </a:p>
          </p:txBody>
        </p:sp>
        <p:sp>
          <p:nvSpPr>
            <p:cNvPr id="131" name="CaixaDeTexto 130"/>
            <p:cNvSpPr txBox="1"/>
            <p:nvPr/>
          </p:nvSpPr>
          <p:spPr>
            <a:xfrm>
              <a:off x="7196152" y="3017848"/>
              <a:ext cx="1393825" cy="5842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Elaborar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Plano de Ação</a:t>
              </a:r>
            </a:p>
          </p:txBody>
        </p:sp>
        <p:sp>
          <p:nvSpPr>
            <p:cNvPr id="132" name="CaixaDeTexto 131"/>
            <p:cNvSpPr txBox="1"/>
            <p:nvPr/>
          </p:nvSpPr>
          <p:spPr>
            <a:xfrm>
              <a:off x="6572264" y="4857760"/>
              <a:ext cx="1485900" cy="5857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Realizar as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Ações do Plano</a:t>
              </a:r>
            </a:p>
          </p:txBody>
        </p:sp>
        <p:sp>
          <p:nvSpPr>
            <p:cNvPr id="133" name="CaixaDeTexto 132"/>
            <p:cNvSpPr txBox="1"/>
            <p:nvPr/>
          </p:nvSpPr>
          <p:spPr>
            <a:xfrm>
              <a:off x="2511439" y="4614873"/>
              <a:ext cx="1216025" cy="8318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Verificar se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o Problema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foi corrigido</a:t>
              </a:r>
            </a:p>
          </p:txBody>
        </p:sp>
        <p:sp>
          <p:nvSpPr>
            <p:cNvPr id="134" name="CaixaDeTexto 133"/>
            <p:cNvSpPr txBox="1"/>
            <p:nvPr/>
          </p:nvSpPr>
          <p:spPr>
            <a:xfrm>
              <a:off x="2344752" y="2838460"/>
              <a:ext cx="1096962" cy="3397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Padronizar</a:t>
              </a:r>
            </a:p>
          </p:txBody>
        </p:sp>
        <p:sp>
          <p:nvSpPr>
            <p:cNvPr id="135" name="CaixaDeTexto 134"/>
            <p:cNvSpPr txBox="1"/>
            <p:nvPr/>
          </p:nvSpPr>
          <p:spPr>
            <a:xfrm>
              <a:off x="3630628" y="1654185"/>
              <a:ext cx="88436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Concluir</a:t>
              </a:r>
            </a:p>
          </p:txBody>
        </p:sp>
        <p:sp>
          <p:nvSpPr>
            <p:cNvPr id="136" name="Seta para baixo 135"/>
            <p:cNvSpPr/>
            <p:nvPr/>
          </p:nvSpPr>
          <p:spPr>
            <a:xfrm rot="13924360">
              <a:off x="4136974" y="2457996"/>
              <a:ext cx="444141" cy="900375"/>
            </a:xfrm>
            <a:prstGeom prst="downArrow">
              <a:avLst/>
            </a:prstGeom>
            <a:gradFill flip="none" rotWithShape="1">
              <a:gsLst>
                <a:gs pos="27000">
                  <a:schemeClr val="accent6">
                    <a:lumMod val="50000"/>
                    <a:alpha val="83000"/>
                  </a:schemeClr>
                </a:gs>
                <a:gs pos="39999">
                  <a:schemeClr val="accent6">
                    <a:lumMod val="75000"/>
                    <a:alpha val="62000"/>
                  </a:schemeClr>
                </a:gs>
                <a:gs pos="70000">
                  <a:schemeClr val="accent6">
                    <a:lumMod val="60000"/>
                    <a:lumOff val="40000"/>
                  </a:schemeClr>
                </a:gs>
                <a:gs pos="88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600" dirty="0"/>
            </a:p>
          </p:txBody>
        </p:sp>
        <p:sp>
          <p:nvSpPr>
            <p:cNvPr id="137" name="Seta para baixo 136"/>
            <p:cNvSpPr/>
            <p:nvPr/>
          </p:nvSpPr>
          <p:spPr>
            <a:xfrm rot="18881053">
              <a:off x="5871341" y="2549711"/>
              <a:ext cx="444141" cy="900375"/>
            </a:xfrm>
            <a:prstGeom prst="downArrow">
              <a:avLst/>
            </a:prstGeom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600" dirty="0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" name="Conector de seta reta 83"/>
          <p:cNvCxnSpPr/>
          <p:nvPr/>
        </p:nvCxnSpPr>
        <p:spPr>
          <a:xfrm>
            <a:off x="2786063" y="2024063"/>
            <a:ext cx="3500437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/>
          <p:cNvSpPr/>
          <p:nvPr/>
        </p:nvSpPr>
        <p:spPr>
          <a:xfrm>
            <a:off x="1500166" y="0"/>
            <a:ext cx="6215106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CARTA DE CONTROLE</a:t>
            </a:r>
          </a:p>
        </p:txBody>
      </p:sp>
      <p:sp>
        <p:nvSpPr>
          <p:cNvPr id="224" name="Retângulo 223"/>
          <p:cNvSpPr/>
          <p:nvPr/>
        </p:nvSpPr>
        <p:spPr>
          <a:xfrm>
            <a:off x="0" y="0"/>
            <a:ext cx="214313" cy="357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447" name="Retângulo 446"/>
          <p:cNvSpPr/>
          <p:nvPr/>
        </p:nvSpPr>
        <p:spPr>
          <a:xfrm>
            <a:off x="1571604" y="785794"/>
            <a:ext cx="5929354" cy="40011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C000"/>
                </a:solidFill>
                <a:latin typeface="Arial" charset="0"/>
              </a:rPr>
              <a:t>NOÇÕES DE CAPACIDADE DE PROCESSO</a:t>
            </a:r>
          </a:p>
        </p:txBody>
      </p:sp>
      <p:grpSp>
        <p:nvGrpSpPr>
          <p:cNvPr id="138248" name="Grupo 30"/>
          <p:cNvGrpSpPr>
            <a:grpSpLocks/>
          </p:cNvGrpSpPr>
          <p:nvPr/>
        </p:nvGrpSpPr>
        <p:grpSpPr bwMode="auto">
          <a:xfrm>
            <a:off x="3084513" y="3122613"/>
            <a:ext cx="2873375" cy="2351087"/>
            <a:chOff x="3084513" y="3122613"/>
            <a:chExt cx="2873375" cy="2351087"/>
          </a:xfrm>
        </p:grpSpPr>
        <p:sp>
          <p:nvSpPr>
            <p:cNvPr id="21" name="Forma livre 20"/>
            <p:cNvSpPr/>
            <p:nvPr/>
          </p:nvSpPr>
          <p:spPr>
            <a:xfrm>
              <a:off x="4516438" y="3122613"/>
              <a:ext cx="1441450" cy="2351087"/>
            </a:xfrm>
            <a:custGeom>
              <a:avLst/>
              <a:gdLst>
                <a:gd name="connsiteX0" fmla="*/ 0 w 1441938"/>
                <a:gd name="connsiteY0" fmla="*/ 12561 h 2350478"/>
                <a:gd name="connsiteX1" fmla="*/ 85411 w 1441938"/>
                <a:gd name="connsiteY1" fmla="*/ 17585 h 2350478"/>
                <a:gd name="connsiteX2" fmla="*/ 160774 w 1441938"/>
                <a:gd name="connsiteY2" fmla="*/ 118069 h 2350478"/>
                <a:gd name="connsiteX3" fmla="*/ 221064 w 1441938"/>
                <a:gd name="connsiteY3" fmla="*/ 253722 h 2350478"/>
                <a:gd name="connsiteX4" fmla="*/ 276330 w 1441938"/>
                <a:gd name="connsiteY4" fmla="*/ 404447 h 2350478"/>
                <a:gd name="connsiteX5" fmla="*/ 336620 w 1441938"/>
                <a:gd name="connsiteY5" fmla="*/ 565221 h 2350478"/>
                <a:gd name="connsiteX6" fmla="*/ 396910 w 1441938"/>
                <a:gd name="connsiteY6" fmla="*/ 806381 h 2350478"/>
                <a:gd name="connsiteX7" fmla="*/ 437103 w 1441938"/>
                <a:gd name="connsiteY7" fmla="*/ 982227 h 2350478"/>
                <a:gd name="connsiteX8" fmla="*/ 502418 w 1441938"/>
                <a:gd name="connsiteY8" fmla="*/ 1313823 h 2350478"/>
                <a:gd name="connsiteX9" fmla="*/ 577780 w 1441938"/>
                <a:gd name="connsiteY9" fmla="*/ 1504741 h 2350478"/>
                <a:gd name="connsiteX10" fmla="*/ 617974 w 1441938"/>
                <a:gd name="connsiteY10" fmla="*/ 1640394 h 2350478"/>
                <a:gd name="connsiteX11" fmla="*/ 703385 w 1441938"/>
                <a:gd name="connsiteY11" fmla="*/ 1851410 h 2350478"/>
                <a:gd name="connsiteX12" fmla="*/ 803868 w 1441938"/>
                <a:gd name="connsiteY12" fmla="*/ 2032280 h 2350478"/>
                <a:gd name="connsiteX13" fmla="*/ 919424 w 1441938"/>
                <a:gd name="connsiteY13" fmla="*/ 2157884 h 2350478"/>
                <a:gd name="connsiteX14" fmla="*/ 1065125 w 1441938"/>
                <a:gd name="connsiteY14" fmla="*/ 2248319 h 2350478"/>
                <a:gd name="connsiteX15" fmla="*/ 1185706 w 1441938"/>
                <a:gd name="connsiteY15" fmla="*/ 2308610 h 2350478"/>
                <a:gd name="connsiteX16" fmla="*/ 1311310 w 1441938"/>
                <a:gd name="connsiteY16" fmla="*/ 2343779 h 2350478"/>
                <a:gd name="connsiteX17" fmla="*/ 1441938 w 1441938"/>
                <a:gd name="connsiteY17" fmla="*/ 2348803 h 235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41938" h="2350478">
                  <a:moveTo>
                    <a:pt x="0" y="12561"/>
                  </a:moveTo>
                  <a:cubicBezTo>
                    <a:pt x="29307" y="6280"/>
                    <a:pt x="58615" y="0"/>
                    <a:pt x="85411" y="17585"/>
                  </a:cubicBezTo>
                  <a:cubicBezTo>
                    <a:pt x="112207" y="35170"/>
                    <a:pt x="138165" y="78713"/>
                    <a:pt x="160774" y="118069"/>
                  </a:cubicBezTo>
                  <a:cubicBezTo>
                    <a:pt x="183383" y="157425"/>
                    <a:pt x="201805" y="205992"/>
                    <a:pt x="221064" y="253722"/>
                  </a:cubicBezTo>
                  <a:cubicBezTo>
                    <a:pt x="240323" y="301452"/>
                    <a:pt x="257071" y="352530"/>
                    <a:pt x="276330" y="404447"/>
                  </a:cubicBezTo>
                  <a:cubicBezTo>
                    <a:pt x="295589" y="456364"/>
                    <a:pt x="316523" y="498232"/>
                    <a:pt x="336620" y="565221"/>
                  </a:cubicBezTo>
                  <a:cubicBezTo>
                    <a:pt x="356717" y="632210"/>
                    <a:pt x="380163" y="736880"/>
                    <a:pt x="396910" y="806381"/>
                  </a:cubicBezTo>
                  <a:cubicBezTo>
                    <a:pt x="413657" y="875882"/>
                    <a:pt x="419518" y="897653"/>
                    <a:pt x="437103" y="982227"/>
                  </a:cubicBezTo>
                  <a:cubicBezTo>
                    <a:pt x="454688" y="1066801"/>
                    <a:pt x="478972" y="1226737"/>
                    <a:pt x="502418" y="1313823"/>
                  </a:cubicBezTo>
                  <a:cubicBezTo>
                    <a:pt x="525864" y="1400909"/>
                    <a:pt x="558521" y="1450313"/>
                    <a:pt x="577780" y="1504741"/>
                  </a:cubicBezTo>
                  <a:cubicBezTo>
                    <a:pt x="597039" y="1559170"/>
                    <a:pt x="597040" y="1582616"/>
                    <a:pt x="617974" y="1640394"/>
                  </a:cubicBezTo>
                  <a:cubicBezTo>
                    <a:pt x="638908" y="1698172"/>
                    <a:pt x="672403" y="1786096"/>
                    <a:pt x="703385" y="1851410"/>
                  </a:cubicBezTo>
                  <a:cubicBezTo>
                    <a:pt x="734367" y="1916724"/>
                    <a:pt x="767862" y="1981201"/>
                    <a:pt x="803868" y="2032280"/>
                  </a:cubicBezTo>
                  <a:cubicBezTo>
                    <a:pt x="839874" y="2083359"/>
                    <a:pt x="875881" y="2121878"/>
                    <a:pt x="919424" y="2157884"/>
                  </a:cubicBezTo>
                  <a:cubicBezTo>
                    <a:pt x="962967" y="2193890"/>
                    <a:pt x="1020745" y="2223198"/>
                    <a:pt x="1065125" y="2248319"/>
                  </a:cubicBezTo>
                  <a:cubicBezTo>
                    <a:pt x="1109505" y="2273440"/>
                    <a:pt x="1144675" y="2292700"/>
                    <a:pt x="1185706" y="2308610"/>
                  </a:cubicBezTo>
                  <a:cubicBezTo>
                    <a:pt x="1226737" y="2324520"/>
                    <a:pt x="1268605" y="2337080"/>
                    <a:pt x="1311310" y="2343779"/>
                  </a:cubicBezTo>
                  <a:cubicBezTo>
                    <a:pt x="1354015" y="2350478"/>
                    <a:pt x="1397976" y="2349640"/>
                    <a:pt x="1441938" y="2348803"/>
                  </a:cubicBezTo>
                </a:path>
              </a:pathLst>
            </a:cu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grpSp>
          <p:nvGrpSpPr>
            <p:cNvPr id="138265" name="Grupo 159"/>
            <p:cNvGrpSpPr>
              <a:grpSpLocks/>
            </p:cNvGrpSpPr>
            <p:nvPr/>
          </p:nvGrpSpPr>
          <p:grpSpPr bwMode="auto">
            <a:xfrm>
              <a:off x="3084513" y="3125788"/>
              <a:ext cx="1465262" cy="2330450"/>
              <a:chOff x="3084844" y="3125037"/>
              <a:chExt cx="1465596" cy="2331218"/>
            </a:xfrm>
          </p:grpSpPr>
          <p:sp>
            <p:nvSpPr>
              <p:cNvPr id="24" name="Forma livre 23"/>
              <p:cNvSpPr/>
              <p:nvPr/>
            </p:nvSpPr>
            <p:spPr>
              <a:xfrm>
                <a:off x="3084844" y="3125037"/>
                <a:ext cx="1406846" cy="2331218"/>
              </a:xfrm>
              <a:custGeom>
                <a:avLst/>
                <a:gdLst>
                  <a:gd name="connsiteX0" fmla="*/ 0 w 1406769"/>
                  <a:gd name="connsiteY0" fmla="*/ 2331218 h 2331218"/>
                  <a:gd name="connsiteX1" fmla="*/ 180870 w 1406769"/>
                  <a:gd name="connsiteY1" fmla="*/ 2326194 h 2331218"/>
                  <a:gd name="connsiteX2" fmla="*/ 286378 w 1406769"/>
                  <a:gd name="connsiteY2" fmla="*/ 2306097 h 2331218"/>
                  <a:gd name="connsiteX3" fmla="*/ 396910 w 1406769"/>
                  <a:gd name="connsiteY3" fmla="*/ 2225710 h 2331218"/>
                  <a:gd name="connsiteX4" fmla="*/ 537587 w 1406769"/>
                  <a:gd name="connsiteY4" fmla="*/ 2095082 h 2331218"/>
                  <a:gd name="connsiteX5" fmla="*/ 658167 w 1406769"/>
                  <a:gd name="connsiteY5" fmla="*/ 1889090 h 2331218"/>
                  <a:gd name="connsiteX6" fmla="*/ 768699 w 1406769"/>
                  <a:gd name="connsiteY6" fmla="*/ 1597688 h 2331218"/>
                  <a:gd name="connsiteX7" fmla="*/ 859134 w 1406769"/>
                  <a:gd name="connsiteY7" fmla="*/ 1220875 h 2331218"/>
                  <a:gd name="connsiteX8" fmla="*/ 939521 w 1406769"/>
                  <a:gd name="connsiteY8" fmla="*/ 818941 h 2331218"/>
                  <a:gd name="connsiteX9" fmla="*/ 1045029 w 1406769"/>
                  <a:gd name="connsiteY9" fmla="*/ 467249 h 2331218"/>
                  <a:gd name="connsiteX10" fmla="*/ 1140488 w 1406769"/>
                  <a:gd name="connsiteY10" fmla="*/ 261258 h 2331218"/>
                  <a:gd name="connsiteX11" fmla="*/ 1235947 w 1406769"/>
                  <a:gd name="connsiteY11" fmla="*/ 100484 h 2331218"/>
                  <a:gd name="connsiteX12" fmla="*/ 1326382 w 1406769"/>
                  <a:gd name="connsiteY12" fmla="*/ 20097 h 2331218"/>
                  <a:gd name="connsiteX13" fmla="*/ 1406769 w 1406769"/>
                  <a:gd name="connsiteY13" fmla="*/ 0 h 233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06769" h="2331218">
                    <a:moveTo>
                      <a:pt x="0" y="2331218"/>
                    </a:moveTo>
                    <a:cubicBezTo>
                      <a:pt x="66570" y="2330799"/>
                      <a:pt x="133140" y="2330381"/>
                      <a:pt x="180870" y="2326194"/>
                    </a:cubicBezTo>
                    <a:cubicBezTo>
                      <a:pt x="228600" y="2322007"/>
                      <a:pt x="250371" y="2322844"/>
                      <a:pt x="286378" y="2306097"/>
                    </a:cubicBezTo>
                    <a:cubicBezTo>
                      <a:pt x="322385" y="2289350"/>
                      <a:pt x="355042" y="2260879"/>
                      <a:pt x="396910" y="2225710"/>
                    </a:cubicBezTo>
                    <a:cubicBezTo>
                      <a:pt x="438778" y="2190541"/>
                      <a:pt x="494044" y="2151185"/>
                      <a:pt x="537587" y="2095082"/>
                    </a:cubicBezTo>
                    <a:cubicBezTo>
                      <a:pt x="581130" y="2038979"/>
                      <a:pt x="619648" y="1971989"/>
                      <a:pt x="658167" y="1889090"/>
                    </a:cubicBezTo>
                    <a:cubicBezTo>
                      <a:pt x="696686" y="1806191"/>
                      <a:pt x="735205" y="1709057"/>
                      <a:pt x="768699" y="1597688"/>
                    </a:cubicBezTo>
                    <a:cubicBezTo>
                      <a:pt x="802193" y="1486319"/>
                      <a:pt x="830664" y="1350666"/>
                      <a:pt x="859134" y="1220875"/>
                    </a:cubicBezTo>
                    <a:cubicBezTo>
                      <a:pt x="887604" y="1091084"/>
                      <a:pt x="908539" y="944545"/>
                      <a:pt x="939521" y="818941"/>
                    </a:cubicBezTo>
                    <a:cubicBezTo>
                      <a:pt x="970503" y="693337"/>
                      <a:pt x="1011535" y="560196"/>
                      <a:pt x="1045029" y="467249"/>
                    </a:cubicBezTo>
                    <a:cubicBezTo>
                      <a:pt x="1078524" y="374302"/>
                      <a:pt x="1108668" y="322386"/>
                      <a:pt x="1140488" y="261258"/>
                    </a:cubicBezTo>
                    <a:cubicBezTo>
                      <a:pt x="1172308" y="200130"/>
                      <a:pt x="1204965" y="140678"/>
                      <a:pt x="1235947" y="100484"/>
                    </a:cubicBezTo>
                    <a:cubicBezTo>
                      <a:pt x="1266929" y="60291"/>
                      <a:pt x="1297912" y="36844"/>
                      <a:pt x="1326382" y="20097"/>
                    </a:cubicBezTo>
                    <a:cubicBezTo>
                      <a:pt x="1354852" y="3350"/>
                      <a:pt x="1380810" y="1675"/>
                      <a:pt x="1406769" y="0"/>
                    </a:cubicBezTo>
                  </a:path>
                </a:pathLst>
              </a:cu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dirty="0"/>
              </a:p>
            </p:txBody>
          </p:sp>
          <p:cxnSp>
            <p:nvCxnSpPr>
              <p:cNvPr id="30" name="Conector reto 29"/>
              <p:cNvCxnSpPr/>
              <p:nvPr/>
            </p:nvCxnSpPr>
            <p:spPr>
              <a:xfrm>
                <a:off x="4478987" y="3125037"/>
                <a:ext cx="71453" cy="1588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6" name="Conector reto 35"/>
          <p:cNvCxnSpPr/>
          <p:nvPr/>
        </p:nvCxnSpPr>
        <p:spPr>
          <a:xfrm>
            <a:off x="1714500" y="5516563"/>
            <a:ext cx="5643563" cy="15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to 51"/>
          <p:cNvCxnSpPr/>
          <p:nvPr/>
        </p:nvCxnSpPr>
        <p:spPr>
          <a:xfrm rot="5400000">
            <a:off x="3178969" y="4464844"/>
            <a:ext cx="2643188" cy="0"/>
          </a:xfrm>
          <a:prstGeom prst="line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o 26"/>
          <p:cNvGrpSpPr>
            <a:grpSpLocks/>
          </p:cNvGrpSpPr>
          <p:nvPr/>
        </p:nvGrpSpPr>
        <p:grpSpPr bwMode="auto">
          <a:xfrm>
            <a:off x="3622675" y="2571750"/>
            <a:ext cx="1736725" cy="2930525"/>
            <a:chOff x="3622008" y="2571744"/>
            <a:chExt cx="1736604" cy="2929752"/>
          </a:xfrm>
        </p:grpSpPr>
        <p:cxnSp>
          <p:nvCxnSpPr>
            <p:cNvPr id="86" name="Conector de seta reta 85"/>
            <p:cNvCxnSpPr/>
            <p:nvPr/>
          </p:nvCxnSpPr>
          <p:spPr>
            <a:xfrm>
              <a:off x="3642645" y="2771716"/>
              <a:ext cx="1714381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to 39"/>
            <p:cNvCxnSpPr/>
            <p:nvPr/>
          </p:nvCxnSpPr>
          <p:spPr>
            <a:xfrm rot="16200000" flipH="1">
              <a:off x="2178562" y="4035827"/>
              <a:ext cx="29281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to 40"/>
            <p:cNvCxnSpPr/>
            <p:nvPr/>
          </p:nvCxnSpPr>
          <p:spPr>
            <a:xfrm rot="5400000">
              <a:off x="3892943" y="4035827"/>
              <a:ext cx="292975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259" name="CaixaDeTexto 57"/>
            <p:cNvSpPr txBox="1">
              <a:spLocks noChangeArrowheads="1"/>
            </p:cNvSpPr>
            <p:nvPr/>
          </p:nvSpPr>
          <p:spPr bwMode="auto">
            <a:xfrm>
              <a:off x="4643438" y="4825676"/>
              <a:ext cx="48282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600" b="1"/>
                <a:t>3</a:t>
              </a:r>
              <a:r>
                <a:rPr lang="pt-BR" sz="1600"/>
                <a:t> σ</a:t>
              </a:r>
            </a:p>
          </p:txBody>
        </p:sp>
        <p:sp>
          <p:nvSpPr>
            <p:cNvPr id="138260" name="CaixaDeTexto 58"/>
            <p:cNvSpPr txBox="1">
              <a:spLocks noChangeArrowheads="1"/>
            </p:cNvSpPr>
            <p:nvPr/>
          </p:nvSpPr>
          <p:spPr bwMode="auto">
            <a:xfrm>
              <a:off x="3929058" y="4828270"/>
              <a:ext cx="48282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600" b="1"/>
                <a:t>3</a:t>
              </a:r>
              <a:r>
                <a:rPr lang="pt-BR" sz="1600"/>
                <a:t> σ</a:t>
              </a:r>
            </a:p>
          </p:txBody>
        </p:sp>
        <p:cxnSp>
          <p:nvCxnSpPr>
            <p:cNvPr id="61" name="Conector de seta reta 60"/>
            <p:cNvCxnSpPr/>
            <p:nvPr/>
          </p:nvCxnSpPr>
          <p:spPr>
            <a:xfrm>
              <a:off x="4499835" y="5214235"/>
              <a:ext cx="85719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de seta reta 62"/>
            <p:cNvCxnSpPr>
              <a:endCxn id="24" idx="4"/>
            </p:cNvCxnSpPr>
            <p:nvPr/>
          </p:nvCxnSpPr>
          <p:spPr>
            <a:xfrm rot="10800000" flipV="1">
              <a:off x="3622008" y="5214235"/>
              <a:ext cx="877827" cy="63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CaixaDeTexto 65"/>
            <p:cNvSpPr txBox="1"/>
            <p:nvPr/>
          </p:nvSpPr>
          <p:spPr>
            <a:xfrm>
              <a:off x="3748999" y="2620944"/>
              <a:ext cx="1527069" cy="3078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400" dirty="0">
                  <a:latin typeface="Arial" charset="0"/>
                </a:rPr>
                <a:t>MEU PRODUTO</a:t>
              </a:r>
            </a:p>
          </p:txBody>
        </p:sp>
      </p:grpSp>
      <p:cxnSp>
        <p:nvCxnSpPr>
          <p:cNvPr id="67" name="Conector reto 66"/>
          <p:cNvCxnSpPr/>
          <p:nvPr/>
        </p:nvCxnSpPr>
        <p:spPr>
          <a:xfrm rot="5400000">
            <a:off x="891381" y="3607594"/>
            <a:ext cx="378777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to 67"/>
          <p:cNvCxnSpPr/>
          <p:nvPr/>
        </p:nvCxnSpPr>
        <p:spPr>
          <a:xfrm rot="5400000">
            <a:off x="4429125" y="3643313"/>
            <a:ext cx="37163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CaixaDeTexto 72"/>
          <p:cNvSpPr txBox="1"/>
          <p:nvPr/>
        </p:nvSpPr>
        <p:spPr>
          <a:xfrm>
            <a:off x="3154363" y="1844675"/>
            <a:ext cx="2814637" cy="3397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latin typeface="Arial" charset="0"/>
              </a:rPr>
              <a:t>DESEJADO PELO CLIENTE</a:t>
            </a:r>
          </a:p>
        </p:txBody>
      </p:sp>
      <p:sp>
        <p:nvSpPr>
          <p:cNvPr id="88" name="Retângulo 87"/>
          <p:cNvSpPr/>
          <p:nvPr/>
        </p:nvSpPr>
        <p:spPr>
          <a:xfrm>
            <a:off x="2258614" y="6072206"/>
            <a:ext cx="448494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PROCESSO CAPAZ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" name="Conector de seta reta 85"/>
          <p:cNvCxnSpPr/>
          <p:nvPr/>
        </p:nvCxnSpPr>
        <p:spPr>
          <a:xfrm>
            <a:off x="3643313" y="2771775"/>
            <a:ext cx="17145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de seta reta 83"/>
          <p:cNvCxnSpPr/>
          <p:nvPr/>
        </p:nvCxnSpPr>
        <p:spPr>
          <a:xfrm>
            <a:off x="3643313" y="2000250"/>
            <a:ext cx="17145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/>
          <p:cNvSpPr/>
          <p:nvPr/>
        </p:nvSpPr>
        <p:spPr>
          <a:xfrm>
            <a:off x="1500166" y="0"/>
            <a:ext cx="6215106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CARTA DE CONTROLE</a:t>
            </a:r>
          </a:p>
        </p:txBody>
      </p:sp>
      <p:sp>
        <p:nvSpPr>
          <p:cNvPr id="224" name="Retângulo 223"/>
          <p:cNvSpPr/>
          <p:nvPr/>
        </p:nvSpPr>
        <p:spPr>
          <a:xfrm>
            <a:off x="0" y="0"/>
            <a:ext cx="214313" cy="357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447" name="Retângulo 446"/>
          <p:cNvSpPr/>
          <p:nvPr/>
        </p:nvSpPr>
        <p:spPr>
          <a:xfrm>
            <a:off x="1571604" y="785794"/>
            <a:ext cx="5929354" cy="40011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C000"/>
                </a:solidFill>
                <a:latin typeface="Arial" charset="0"/>
              </a:rPr>
              <a:t>NOÇÕES DE CAPACIDADE DE PROCESSO</a:t>
            </a:r>
          </a:p>
        </p:txBody>
      </p:sp>
      <p:grpSp>
        <p:nvGrpSpPr>
          <p:cNvPr id="139273" name="Grupo 30"/>
          <p:cNvGrpSpPr>
            <a:grpSpLocks/>
          </p:cNvGrpSpPr>
          <p:nvPr/>
        </p:nvGrpSpPr>
        <p:grpSpPr bwMode="auto">
          <a:xfrm>
            <a:off x="3084513" y="3122613"/>
            <a:ext cx="2873375" cy="2351087"/>
            <a:chOff x="3084513" y="3122613"/>
            <a:chExt cx="2873375" cy="2351087"/>
          </a:xfrm>
        </p:grpSpPr>
        <p:sp>
          <p:nvSpPr>
            <p:cNvPr id="21" name="Forma livre 20"/>
            <p:cNvSpPr/>
            <p:nvPr/>
          </p:nvSpPr>
          <p:spPr>
            <a:xfrm>
              <a:off x="4516438" y="3122613"/>
              <a:ext cx="1441450" cy="2351087"/>
            </a:xfrm>
            <a:custGeom>
              <a:avLst/>
              <a:gdLst>
                <a:gd name="connsiteX0" fmla="*/ 0 w 1441938"/>
                <a:gd name="connsiteY0" fmla="*/ 12561 h 2350478"/>
                <a:gd name="connsiteX1" fmla="*/ 85411 w 1441938"/>
                <a:gd name="connsiteY1" fmla="*/ 17585 h 2350478"/>
                <a:gd name="connsiteX2" fmla="*/ 160774 w 1441938"/>
                <a:gd name="connsiteY2" fmla="*/ 118069 h 2350478"/>
                <a:gd name="connsiteX3" fmla="*/ 221064 w 1441938"/>
                <a:gd name="connsiteY3" fmla="*/ 253722 h 2350478"/>
                <a:gd name="connsiteX4" fmla="*/ 276330 w 1441938"/>
                <a:gd name="connsiteY4" fmla="*/ 404447 h 2350478"/>
                <a:gd name="connsiteX5" fmla="*/ 336620 w 1441938"/>
                <a:gd name="connsiteY5" fmla="*/ 565221 h 2350478"/>
                <a:gd name="connsiteX6" fmla="*/ 396910 w 1441938"/>
                <a:gd name="connsiteY6" fmla="*/ 806381 h 2350478"/>
                <a:gd name="connsiteX7" fmla="*/ 437103 w 1441938"/>
                <a:gd name="connsiteY7" fmla="*/ 982227 h 2350478"/>
                <a:gd name="connsiteX8" fmla="*/ 502418 w 1441938"/>
                <a:gd name="connsiteY8" fmla="*/ 1313823 h 2350478"/>
                <a:gd name="connsiteX9" fmla="*/ 577780 w 1441938"/>
                <a:gd name="connsiteY9" fmla="*/ 1504741 h 2350478"/>
                <a:gd name="connsiteX10" fmla="*/ 617974 w 1441938"/>
                <a:gd name="connsiteY10" fmla="*/ 1640394 h 2350478"/>
                <a:gd name="connsiteX11" fmla="*/ 703385 w 1441938"/>
                <a:gd name="connsiteY11" fmla="*/ 1851410 h 2350478"/>
                <a:gd name="connsiteX12" fmla="*/ 803868 w 1441938"/>
                <a:gd name="connsiteY12" fmla="*/ 2032280 h 2350478"/>
                <a:gd name="connsiteX13" fmla="*/ 919424 w 1441938"/>
                <a:gd name="connsiteY13" fmla="*/ 2157884 h 2350478"/>
                <a:gd name="connsiteX14" fmla="*/ 1065125 w 1441938"/>
                <a:gd name="connsiteY14" fmla="*/ 2248319 h 2350478"/>
                <a:gd name="connsiteX15" fmla="*/ 1185706 w 1441938"/>
                <a:gd name="connsiteY15" fmla="*/ 2308610 h 2350478"/>
                <a:gd name="connsiteX16" fmla="*/ 1311310 w 1441938"/>
                <a:gd name="connsiteY16" fmla="*/ 2343779 h 2350478"/>
                <a:gd name="connsiteX17" fmla="*/ 1441938 w 1441938"/>
                <a:gd name="connsiteY17" fmla="*/ 2348803 h 235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41938" h="2350478">
                  <a:moveTo>
                    <a:pt x="0" y="12561"/>
                  </a:moveTo>
                  <a:cubicBezTo>
                    <a:pt x="29307" y="6280"/>
                    <a:pt x="58615" y="0"/>
                    <a:pt x="85411" y="17585"/>
                  </a:cubicBezTo>
                  <a:cubicBezTo>
                    <a:pt x="112207" y="35170"/>
                    <a:pt x="138165" y="78713"/>
                    <a:pt x="160774" y="118069"/>
                  </a:cubicBezTo>
                  <a:cubicBezTo>
                    <a:pt x="183383" y="157425"/>
                    <a:pt x="201805" y="205992"/>
                    <a:pt x="221064" y="253722"/>
                  </a:cubicBezTo>
                  <a:cubicBezTo>
                    <a:pt x="240323" y="301452"/>
                    <a:pt x="257071" y="352530"/>
                    <a:pt x="276330" y="404447"/>
                  </a:cubicBezTo>
                  <a:cubicBezTo>
                    <a:pt x="295589" y="456364"/>
                    <a:pt x="316523" y="498232"/>
                    <a:pt x="336620" y="565221"/>
                  </a:cubicBezTo>
                  <a:cubicBezTo>
                    <a:pt x="356717" y="632210"/>
                    <a:pt x="380163" y="736880"/>
                    <a:pt x="396910" y="806381"/>
                  </a:cubicBezTo>
                  <a:cubicBezTo>
                    <a:pt x="413657" y="875882"/>
                    <a:pt x="419518" y="897653"/>
                    <a:pt x="437103" y="982227"/>
                  </a:cubicBezTo>
                  <a:cubicBezTo>
                    <a:pt x="454688" y="1066801"/>
                    <a:pt x="478972" y="1226737"/>
                    <a:pt x="502418" y="1313823"/>
                  </a:cubicBezTo>
                  <a:cubicBezTo>
                    <a:pt x="525864" y="1400909"/>
                    <a:pt x="558521" y="1450313"/>
                    <a:pt x="577780" y="1504741"/>
                  </a:cubicBezTo>
                  <a:cubicBezTo>
                    <a:pt x="597039" y="1559170"/>
                    <a:pt x="597040" y="1582616"/>
                    <a:pt x="617974" y="1640394"/>
                  </a:cubicBezTo>
                  <a:cubicBezTo>
                    <a:pt x="638908" y="1698172"/>
                    <a:pt x="672403" y="1786096"/>
                    <a:pt x="703385" y="1851410"/>
                  </a:cubicBezTo>
                  <a:cubicBezTo>
                    <a:pt x="734367" y="1916724"/>
                    <a:pt x="767862" y="1981201"/>
                    <a:pt x="803868" y="2032280"/>
                  </a:cubicBezTo>
                  <a:cubicBezTo>
                    <a:pt x="839874" y="2083359"/>
                    <a:pt x="875881" y="2121878"/>
                    <a:pt x="919424" y="2157884"/>
                  </a:cubicBezTo>
                  <a:cubicBezTo>
                    <a:pt x="962967" y="2193890"/>
                    <a:pt x="1020745" y="2223198"/>
                    <a:pt x="1065125" y="2248319"/>
                  </a:cubicBezTo>
                  <a:cubicBezTo>
                    <a:pt x="1109505" y="2273440"/>
                    <a:pt x="1144675" y="2292700"/>
                    <a:pt x="1185706" y="2308610"/>
                  </a:cubicBezTo>
                  <a:cubicBezTo>
                    <a:pt x="1226737" y="2324520"/>
                    <a:pt x="1268605" y="2337080"/>
                    <a:pt x="1311310" y="2343779"/>
                  </a:cubicBezTo>
                  <a:cubicBezTo>
                    <a:pt x="1354015" y="2350478"/>
                    <a:pt x="1397976" y="2349640"/>
                    <a:pt x="1441938" y="2348803"/>
                  </a:cubicBezTo>
                </a:path>
              </a:pathLst>
            </a:cu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grpSp>
          <p:nvGrpSpPr>
            <p:cNvPr id="139288" name="Grupo 159"/>
            <p:cNvGrpSpPr>
              <a:grpSpLocks/>
            </p:cNvGrpSpPr>
            <p:nvPr/>
          </p:nvGrpSpPr>
          <p:grpSpPr bwMode="auto">
            <a:xfrm>
              <a:off x="3084513" y="3125788"/>
              <a:ext cx="1465262" cy="2330450"/>
              <a:chOff x="3084844" y="3125037"/>
              <a:chExt cx="1465596" cy="2331218"/>
            </a:xfrm>
          </p:grpSpPr>
          <p:sp>
            <p:nvSpPr>
              <p:cNvPr id="24" name="Forma livre 23"/>
              <p:cNvSpPr/>
              <p:nvPr/>
            </p:nvSpPr>
            <p:spPr>
              <a:xfrm>
                <a:off x="3084844" y="3125037"/>
                <a:ext cx="1406846" cy="2331218"/>
              </a:xfrm>
              <a:custGeom>
                <a:avLst/>
                <a:gdLst>
                  <a:gd name="connsiteX0" fmla="*/ 0 w 1406769"/>
                  <a:gd name="connsiteY0" fmla="*/ 2331218 h 2331218"/>
                  <a:gd name="connsiteX1" fmla="*/ 180870 w 1406769"/>
                  <a:gd name="connsiteY1" fmla="*/ 2326194 h 2331218"/>
                  <a:gd name="connsiteX2" fmla="*/ 286378 w 1406769"/>
                  <a:gd name="connsiteY2" fmla="*/ 2306097 h 2331218"/>
                  <a:gd name="connsiteX3" fmla="*/ 396910 w 1406769"/>
                  <a:gd name="connsiteY3" fmla="*/ 2225710 h 2331218"/>
                  <a:gd name="connsiteX4" fmla="*/ 537587 w 1406769"/>
                  <a:gd name="connsiteY4" fmla="*/ 2095082 h 2331218"/>
                  <a:gd name="connsiteX5" fmla="*/ 658167 w 1406769"/>
                  <a:gd name="connsiteY5" fmla="*/ 1889090 h 2331218"/>
                  <a:gd name="connsiteX6" fmla="*/ 768699 w 1406769"/>
                  <a:gd name="connsiteY6" fmla="*/ 1597688 h 2331218"/>
                  <a:gd name="connsiteX7" fmla="*/ 859134 w 1406769"/>
                  <a:gd name="connsiteY7" fmla="*/ 1220875 h 2331218"/>
                  <a:gd name="connsiteX8" fmla="*/ 939521 w 1406769"/>
                  <a:gd name="connsiteY8" fmla="*/ 818941 h 2331218"/>
                  <a:gd name="connsiteX9" fmla="*/ 1045029 w 1406769"/>
                  <a:gd name="connsiteY9" fmla="*/ 467249 h 2331218"/>
                  <a:gd name="connsiteX10" fmla="*/ 1140488 w 1406769"/>
                  <a:gd name="connsiteY10" fmla="*/ 261258 h 2331218"/>
                  <a:gd name="connsiteX11" fmla="*/ 1235947 w 1406769"/>
                  <a:gd name="connsiteY11" fmla="*/ 100484 h 2331218"/>
                  <a:gd name="connsiteX12" fmla="*/ 1326382 w 1406769"/>
                  <a:gd name="connsiteY12" fmla="*/ 20097 h 2331218"/>
                  <a:gd name="connsiteX13" fmla="*/ 1406769 w 1406769"/>
                  <a:gd name="connsiteY13" fmla="*/ 0 h 233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06769" h="2331218">
                    <a:moveTo>
                      <a:pt x="0" y="2331218"/>
                    </a:moveTo>
                    <a:cubicBezTo>
                      <a:pt x="66570" y="2330799"/>
                      <a:pt x="133140" y="2330381"/>
                      <a:pt x="180870" y="2326194"/>
                    </a:cubicBezTo>
                    <a:cubicBezTo>
                      <a:pt x="228600" y="2322007"/>
                      <a:pt x="250371" y="2322844"/>
                      <a:pt x="286378" y="2306097"/>
                    </a:cubicBezTo>
                    <a:cubicBezTo>
                      <a:pt x="322385" y="2289350"/>
                      <a:pt x="355042" y="2260879"/>
                      <a:pt x="396910" y="2225710"/>
                    </a:cubicBezTo>
                    <a:cubicBezTo>
                      <a:pt x="438778" y="2190541"/>
                      <a:pt x="494044" y="2151185"/>
                      <a:pt x="537587" y="2095082"/>
                    </a:cubicBezTo>
                    <a:cubicBezTo>
                      <a:pt x="581130" y="2038979"/>
                      <a:pt x="619648" y="1971989"/>
                      <a:pt x="658167" y="1889090"/>
                    </a:cubicBezTo>
                    <a:cubicBezTo>
                      <a:pt x="696686" y="1806191"/>
                      <a:pt x="735205" y="1709057"/>
                      <a:pt x="768699" y="1597688"/>
                    </a:cubicBezTo>
                    <a:cubicBezTo>
                      <a:pt x="802193" y="1486319"/>
                      <a:pt x="830664" y="1350666"/>
                      <a:pt x="859134" y="1220875"/>
                    </a:cubicBezTo>
                    <a:cubicBezTo>
                      <a:pt x="887604" y="1091084"/>
                      <a:pt x="908539" y="944545"/>
                      <a:pt x="939521" y="818941"/>
                    </a:cubicBezTo>
                    <a:cubicBezTo>
                      <a:pt x="970503" y="693337"/>
                      <a:pt x="1011535" y="560196"/>
                      <a:pt x="1045029" y="467249"/>
                    </a:cubicBezTo>
                    <a:cubicBezTo>
                      <a:pt x="1078524" y="374302"/>
                      <a:pt x="1108668" y="322386"/>
                      <a:pt x="1140488" y="261258"/>
                    </a:cubicBezTo>
                    <a:cubicBezTo>
                      <a:pt x="1172308" y="200130"/>
                      <a:pt x="1204965" y="140678"/>
                      <a:pt x="1235947" y="100484"/>
                    </a:cubicBezTo>
                    <a:cubicBezTo>
                      <a:pt x="1266929" y="60291"/>
                      <a:pt x="1297912" y="36844"/>
                      <a:pt x="1326382" y="20097"/>
                    </a:cubicBezTo>
                    <a:cubicBezTo>
                      <a:pt x="1354852" y="3350"/>
                      <a:pt x="1380810" y="1675"/>
                      <a:pt x="1406769" y="0"/>
                    </a:cubicBezTo>
                  </a:path>
                </a:pathLst>
              </a:cu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dirty="0"/>
              </a:p>
            </p:txBody>
          </p:sp>
          <p:cxnSp>
            <p:nvCxnSpPr>
              <p:cNvPr id="30" name="Conector reto 29"/>
              <p:cNvCxnSpPr/>
              <p:nvPr/>
            </p:nvCxnSpPr>
            <p:spPr>
              <a:xfrm>
                <a:off x="4478987" y="3125037"/>
                <a:ext cx="71453" cy="1588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6" name="Conector reto 35"/>
          <p:cNvCxnSpPr/>
          <p:nvPr/>
        </p:nvCxnSpPr>
        <p:spPr>
          <a:xfrm>
            <a:off x="1714500" y="5516563"/>
            <a:ext cx="5643563" cy="15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/>
          <p:cNvCxnSpPr/>
          <p:nvPr/>
        </p:nvCxnSpPr>
        <p:spPr>
          <a:xfrm rot="16200000" flipH="1">
            <a:off x="2178844" y="4036219"/>
            <a:ext cx="29289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/>
          <p:cNvCxnSpPr/>
          <p:nvPr/>
        </p:nvCxnSpPr>
        <p:spPr>
          <a:xfrm rot="5400000">
            <a:off x="3893344" y="4036219"/>
            <a:ext cx="2930525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to 51"/>
          <p:cNvCxnSpPr/>
          <p:nvPr/>
        </p:nvCxnSpPr>
        <p:spPr>
          <a:xfrm rot="5400000">
            <a:off x="3178969" y="4464844"/>
            <a:ext cx="2643188" cy="0"/>
          </a:xfrm>
          <a:prstGeom prst="line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278" name="CaixaDeTexto 57"/>
          <p:cNvSpPr txBox="1">
            <a:spLocks noChangeArrowheads="1"/>
          </p:cNvSpPr>
          <p:nvPr/>
        </p:nvSpPr>
        <p:spPr bwMode="auto">
          <a:xfrm>
            <a:off x="4643438" y="4826000"/>
            <a:ext cx="482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/>
              <a:t>3</a:t>
            </a:r>
            <a:r>
              <a:rPr lang="pt-BR" sz="1600"/>
              <a:t> σ</a:t>
            </a:r>
          </a:p>
        </p:txBody>
      </p:sp>
      <p:sp>
        <p:nvSpPr>
          <p:cNvPr id="139279" name="CaixaDeTexto 58"/>
          <p:cNvSpPr txBox="1">
            <a:spLocks noChangeArrowheads="1"/>
          </p:cNvSpPr>
          <p:nvPr/>
        </p:nvSpPr>
        <p:spPr bwMode="auto">
          <a:xfrm>
            <a:off x="3929063" y="4827588"/>
            <a:ext cx="482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/>
              <a:t>3</a:t>
            </a:r>
            <a:r>
              <a:rPr lang="pt-BR" sz="1600"/>
              <a:t> σ</a:t>
            </a:r>
          </a:p>
        </p:txBody>
      </p:sp>
      <p:cxnSp>
        <p:nvCxnSpPr>
          <p:cNvPr id="61" name="Conector de seta reta 60"/>
          <p:cNvCxnSpPr/>
          <p:nvPr/>
        </p:nvCxnSpPr>
        <p:spPr>
          <a:xfrm>
            <a:off x="4500563" y="5214938"/>
            <a:ext cx="857250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de seta reta 62"/>
          <p:cNvCxnSpPr>
            <a:endCxn id="24" idx="4"/>
          </p:cNvCxnSpPr>
          <p:nvPr/>
        </p:nvCxnSpPr>
        <p:spPr>
          <a:xfrm rot="10800000" flipV="1">
            <a:off x="3622675" y="5214938"/>
            <a:ext cx="877888" cy="47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aixaDeTexto 65"/>
          <p:cNvSpPr txBox="1"/>
          <p:nvPr/>
        </p:nvSpPr>
        <p:spPr>
          <a:xfrm>
            <a:off x="3749675" y="2620963"/>
            <a:ext cx="1527175" cy="3079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400" dirty="0">
                <a:latin typeface="Arial" charset="0"/>
              </a:rPr>
              <a:t>MEU PRODUTO</a:t>
            </a:r>
          </a:p>
        </p:txBody>
      </p:sp>
      <p:cxnSp>
        <p:nvCxnSpPr>
          <p:cNvPr id="67" name="Conector reto 66"/>
          <p:cNvCxnSpPr/>
          <p:nvPr/>
        </p:nvCxnSpPr>
        <p:spPr>
          <a:xfrm rot="5400000">
            <a:off x="1751013" y="3606800"/>
            <a:ext cx="378618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to 67"/>
          <p:cNvCxnSpPr/>
          <p:nvPr/>
        </p:nvCxnSpPr>
        <p:spPr>
          <a:xfrm rot="5400000">
            <a:off x="3500438" y="3571875"/>
            <a:ext cx="37163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CaixaDeTexto 72"/>
          <p:cNvSpPr txBox="1"/>
          <p:nvPr/>
        </p:nvSpPr>
        <p:spPr>
          <a:xfrm>
            <a:off x="3214688" y="1571625"/>
            <a:ext cx="2813050" cy="3381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latin typeface="Arial" charset="0"/>
              </a:rPr>
              <a:t>DESEJADO PELO CLIENTE</a:t>
            </a:r>
          </a:p>
        </p:txBody>
      </p:sp>
      <p:sp>
        <p:nvSpPr>
          <p:cNvPr id="88" name="Retângulo 87"/>
          <p:cNvSpPr/>
          <p:nvPr/>
        </p:nvSpPr>
        <p:spPr>
          <a:xfrm>
            <a:off x="1857356" y="6072206"/>
            <a:ext cx="526298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PROCESSO NO LIMITE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" name="Conector de seta reta 85"/>
          <p:cNvCxnSpPr/>
          <p:nvPr/>
        </p:nvCxnSpPr>
        <p:spPr>
          <a:xfrm>
            <a:off x="3643313" y="2771775"/>
            <a:ext cx="17145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de seta reta 83"/>
          <p:cNvCxnSpPr/>
          <p:nvPr/>
        </p:nvCxnSpPr>
        <p:spPr>
          <a:xfrm>
            <a:off x="3951288" y="2000250"/>
            <a:ext cx="1071562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/>
          <p:cNvSpPr/>
          <p:nvPr/>
        </p:nvSpPr>
        <p:spPr>
          <a:xfrm>
            <a:off x="1500166" y="0"/>
            <a:ext cx="6215106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CARTA DE CONTROLE</a:t>
            </a:r>
          </a:p>
        </p:txBody>
      </p:sp>
      <p:sp>
        <p:nvSpPr>
          <p:cNvPr id="224" name="Retângulo 223"/>
          <p:cNvSpPr/>
          <p:nvPr/>
        </p:nvSpPr>
        <p:spPr>
          <a:xfrm>
            <a:off x="0" y="0"/>
            <a:ext cx="214313" cy="357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447" name="Retângulo 446"/>
          <p:cNvSpPr/>
          <p:nvPr/>
        </p:nvSpPr>
        <p:spPr>
          <a:xfrm>
            <a:off x="1571604" y="785794"/>
            <a:ext cx="5929354" cy="40011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C000"/>
                </a:solidFill>
                <a:latin typeface="Arial" charset="0"/>
              </a:rPr>
              <a:t>NOÇÕES DE CAPACIDADE DE PROCESSO</a:t>
            </a:r>
          </a:p>
        </p:txBody>
      </p:sp>
      <p:grpSp>
        <p:nvGrpSpPr>
          <p:cNvPr id="140297" name="Grupo 30"/>
          <p:cNvGrpSpPr>
            <a:grpSpLocks/>
          </p:cNvGrpSpPr>
          <p:nvPr/>
        </p:nvGrpSpPr>
        <p:grpSpPr bwMode="auto">
          <a:xfrm>
            <a:off x="3084513" y="3122613"/>
            <a:ext cx="2873375" cy="2351087"/>
            <a:chOff x="3084513" y="3122613"/>
            <a:chExt cx="2873375" cy="2351087"/>
          </a:xfrm>
        </p:grpSpPr>
        <p:sp>
          <p:nvSpPr>
            <p:cNvPr id="21" name="Forma livre 20"/>
            <p:cNvSpPr/>
            <p:nvPr/>
          </p:nvSpPr>
          <p:spPr>
            <a:xfrm>
              <a:off x="4516438" y="3122613"/>
              <a:ext cx="1441450" cy="2351087"/>
            </a:xfrm>
            <a:custGeom>
              <a:avLst/>
              <a:gdLst>
                <a:gd name="connsiteX0" fmla="*/ 0 w 1441938"/>
                <a:gd name="connsiteY0" fmla="*/ 12561 h 2350478"/>
                <a:gd name="connsiteX1" fmla="*/ 85411 w 1441938"/>
                <a:gd name="connsiteY1" fmla="*/ 17585 h 2350478"/>
                <a:gd name="connsiteX2" fmla="*/ 160774 w 1441938"/>
                <a:gd name="connsiteY2" fmla="*/ 118069 h 2350478"/>
                <a:gd name="connsiteX3" fmla="*/ 221064 w 1441938"/>
                <a:gd name="connsiteY3" fmla="*/ 253722 h 2350478"/>
                <a:gd name="connsiteX4" fmla="*/ 276330 w 1441938"/>
                <a:gd name="connsiteY4" fmla="*/ 404447 h 2350478"/>
                <a:gd name="connsiteX5" fmla="*/ 336620 w 1441938"/>
                <a:gd name="connsiteY5" fmla="*/ 565221 h 2350478"/>
                <a:gd name="connsiteX6" fmla="*/ 396910 w 1441938"/>
                <a:gd name="connsiteY6" fmla="*/ 806381 h 2350478"/>
                <a:gd name="connsiteX7" fmla="*/ 437103 w 1441938"/>
                <a:gd name="connsiteY7" fmla="*/ 982227 h 2350478"/>
                <a:gd name="connsiteX8" fmla="*/ 502418 w 1441938"/>
                <a:gd name="connsiteY8" fmla="*/ 1313823 h 2350478"/>
                <a:gd name="connsiteX9" fmla="*/ 577780 w 1441938"/>
                <a:gd name="connsiteY9" fmla="*/ 1504741 h 2350478"/>
                <a:gd name="connsiteX10" fmla="*/ 617974 w 1441938"/>
                <a:gd name="connsiteY10" fmla="*/ 1640394 h 2350478"/>
                <a:gd name="connsiteX11" fmla="*/ 703385 w 1441938"/>
                <a:gd name="connsiteY11" fmla="*/ 1851410 h 2350478"/>
                <a:gd name="connsiteX12" fmla="*/ 803868 w 1441938"/>
                <a:gd name="connsiteY12" fmla="*/ 2032280 h 2350478"/>
                <a:gd name="connsiteX13" fmla="*/ 919424 w 1441938"/>
                <a:gd name="connsiteY13" fmla="*/ 2157884 h 2350478"/>
                <a:gd name="connsiteX14" fmla="*/ 1065125 w 1441938"/>
                <a:gd name="connsiteY14" fmla="*/ 2248319 h 2350478"/>
                <a:gd name="connsiteX15" fmla="*/ 1185706 w 1441938"/>
                <a:gd name="connsiteY15" fmla="*/ 2308610 h 2350478"/>
                <a:gd name="connsiteX16" fmla="*/ 1311310 w 1441938"/>
                <a:gd name="connsiteY16" fmla="*/ 2343779 h 2350478"/>
                <a:gd name="connsiteX17" fmla="*/ 1441938 w 1441938"/>
                <a:gd name="connsiteY17" fmla="*/ 2348803 h 235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41938" h="2350478">
                  <a:moveTo>
                    <a:pt x="0" y="12561"/>
                  </a:moveTo>
                  <a:cubicBezTo>
                    <a:pt x="29307" y="6280"/>
                    <a:pt x="58615" y="0"/>
                    <a:pt x="85411" y="17585"/>
                  </a:cubicBezTo>
                  <a:cubicBezTo>
                    <a:pt x="112207" y="35170"/>
                    <a:pt x="138165" y="78713"/>
                    <a:pt x="160774" y="118069"/>
                  </a:cubicBezTo>
                  <a:cubicBezTo>
                    <a:pt x="183383" y="157425"/>
                    <a:pt x="201805" y="205992"/>
                    <a:pt x="221064" y="253722"/>
                  </a:cubicBezTo>
                  <a:cubicBezTo>
                    <a:pt x="240323" y="301452"/>
                    <a:pt x="257071" y="352530"/>
                    <a:pt x="276330" y="404447"/>
                  </a:cubicBezTo>
                  <a:cubicBezTo>
                    <a:pt x="295589" y="456364"/>
                    <a:pt x="316523" y="498232"/>
                    <a:pt x="336620" y="565221"/>
                  </a:cubicBezTo>
                  <a:cubicBezTo>
                    <a:pt x="356717" y="632210"/>
                    <a:pt x="380163" y="736880"/>
                    <a:pt x="396910" y="806381"/>
                  </a:cubicBezTo>
                  <a:cubicBezTo>
                    <a:pt x="413657" y="875882"/>
                    <a:pt x="419518" y="897653"/>
                    <a:pt x="437103" y="982227"/>
                  </a:cubicBezTo>
                  <a:cubicBezTo>
                    <a:pt x="454688" y="1066801"/>
                    <a:pt x="478972" y="1226737"/>
                    <a:pt x="502418" y="1313823"/>
                  </a:cubicBezTo>
                  <a:cubicBezTo>
                    <a:pt x="525864" y="1400909"/>
                    <a:pt x="558521" y="1450313"/>
                    <a:pt x="577780" y="1504741"/>
                  </a:cubicBezTo>
                  <a:cubicBezTo>
                    <a:pt x="597039" y="1559170"/>
                    <a:pt x="597040" y="1582616"/>
                    <a:pt x="617974" y="1640394"/>
                  </a:cubicBezTo>
                  <a:cubicBezTo>
                    <a:pt x="638908" y="1698172"/>
                    <a:pt x="672403" y="1786096"/>
                    <a:pt x="703385" y="1851410"/>
                  </a:cubicBezTo>
                  <a:cubicBezTo>
                    <a:pt x="734367" y="1916724"/>
                    <a:pt x="767862" y="1981201"/>
                    <a:pt x="803868" y="2032280"/>
                  </a:cubicBezTo>
                  <a:cubicBezTo>
                    <a:pt x="839874" y="2083359"/>
                    <a:pt x="875881" y="2121878"/>
                    <a:pt x="919424" y="2157884"/>
                  </a:cubicBezTo>
                  <a:cubicBezTo>
                    <a:pt x="962967" y="2193890"/>
                    <a:pt x="1020745" y="2223198"/>
                    <a:pt x="1065125" y="2248319"/>
                  </a:cubicBezTo>
                  <a:cubicBezTo>
                    <a:pt x="1109505" y="2273440"/>
                    <a:pt x="1144675" y="2292700"/>
                    <a:pt x="1185706" y="2308610"/>
                  </a:cubicBezTo>
                  <a:cubicBezTo>
                    <a:pt x="1226737" y="2324520"/>
                    <a:pt x="1268605" y="2337080"/>
                    <a:pt x="1311310" y="2343779"/>
                  </a:cubicBezTo>
                  <a:cubicBezTo>
                    <a:pt x="1354015" y="2350478"/>
                    <a:pt x="1397976" y="2349640"/>
                    <a:pt x="1441938" y="2348803"/>
                  </a:cubicBezTo>
                </a:path>
              </a:pathLst>
            </a:cu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grpSp>
          <p:nvGrpSpPr>
            <p:cNvPr id="140312" name="Grupo 159"/>
            <p:cNvGrpSpPr>
              <a:grpSpLocks/>
            </p:cNvGrpSpPr>
            <p:nvPr/>
          </p:nvGrpSpPr>
          <p:grpSpPr bwMode="auto">
            <a:xfrm>
              <a:off x="3084513" y="3125788"/>
              <a:ext cx="1465262" cy="2330450"/>
              <a:chOff x="3084844" y="3125037"/>
              <a:chExt cx="1465596" cy="2331218"/>
            </a:xfrm>
          </p:grpSpPr>
          <p:sp>
            <p:nvSpPr>
              <p:cNvPr id="24" name="Forma livre 23"/>
              <p:cNvSpPr/>
              <p:nvPr/>
            </p:nvSpPr>
            <p:spPr>
              <a:xfrm>
                <a:off x="3084844" y="3125037"/>
                <a:ext cx="1406846" cy="2331218"/>
              </a:xfrm>
              <a:custGeom>
                <a:avLst/>
                <a:gdLst>
                  <a:gd name="connsiteX0" fmla="*/ 0 w 1406769"/>
                  <a:gd name="connsiteY0" fmla="*/ 2331218 h 2331218"/>
                  <a:gd name="connsiteX1" fmla="*/ 180870 w 1406769"/>
                  <a:gd name="connsiteY1" fmla="*/ 2326194 h 2331218"/>
                  <a:gd name="connsiteX2" fmla="*/ 286378 w 1406769"/>
                  <a:gd name="connsiteY2" fmla="*/ 2306097 h 2331218"/>
                  <a:gd name="connsiteX3" fmla="*/ 396910 w 1406769"/>
                  <a:gd name="connsiteY3" fmla="*/ 2225710 h 2331218"/>
                  <a:gd name="connsiteX4" fmla="*/ 537587 w 1406769"/>
                  <a:gd name="connsiteY4" fmla="*/ 2095082 h 2331218"/>
                  <a:gd name="connsiteX5" fmla="*/ 658167 w 1406769"/>
                  <a:gd name="connsiteY5" fmla="*/ 1889090 h 2331218"/>
                  <a:gd name="connsiteX6" fmla="*/ 768699 w 1406769"/>
                  <a:gd name="connsiteY6" fmla="*/ 1597688 h 2331218"/>
                  <a:gd name="connsiteX7" fmla="*/ 859134 w 1406769"/>
                  <a:gd name="connsiteY7" fmla="*/ 1220875 h 2331218"/>
                  <a:gd name="connsiteX8" fmla="*/ 939521 w 1406769"/>
                  <a:gd name="connsiteY8" fmla="*/ 818941 h 2331218"/>
                  <a:gd name="connsiteX9" fmla="*/ 1045029 w 1406769"/>
                  <a:gd name="connsiteY9" fmla="*/ 467249 h 2331218"/>
                  <a:gd name="connsiteX10" fmla="*/ 1140488 w 1406769"/>
                  <a:gd name="connsiteY10" fmla="*/ 261258 h 2331218"/>
                  <a:gd name="connsiteX11" fmla="*/ 1235947 w 1406769"/>
                  <a:gd name="connsiteY11" fmla="*/ 100484 h 2331218"/>
                  <a:gd name="connsiteX12" fmla="*/ 1326382 w 1406769"/>
                  <a:gd name="connsiteY12" fmla="*/ 20097 h 2331218"/>
                  <a:gd name="connsiteX13" fmla="*/ 1406769 w 1406769"/>
                  <a:gd name="connsiteY13" fmla="*/ 0 h 233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06769" h="2331218">
                    <a:moveTo>
                      <a:pt x="0" y="2331218"/>
                    </a:moveTo>
                    <a:cubicBezTo>
                      <a:pt x="66570" y="2330799"/>
                      <a:pt x="133140" y="2330381"/>
                      <a:pt x="180870" y="2326194"/>
                    </a:cubicBezTo>
                    <a:cubicBezTo>
                      <a:pt x="228600" y="2322007"/>
                      <a:pt x="250371" y="2322844"/>
                      <a:pt x="286378" y="2306097"/>
                    </a:cubicBezTo>
                    <a:cubicBezTo>
                      <a:pt x="322385" y="2289350"/>
                      <a:pt x="355042" y="2260879"/>
                      <a:pt x="396910" y="2225710"/>
                    </a:cubicBezTo>
                    <a:cubicBezTo>
                      <a:pt x="438778" y="2190541"/>
                      <a:pt x="494044" y="2151185"/>
                      <a:pt x="537587" y="2095082"/>
                    </a:cubicBezTo>
                    <a:cubicBezTo>
                      <a:pt x="581130" y="2038979"/>
                      <a:pt x="619648" y="1971989"/>
                      <a:pt x="658167" y="1889090"/>
                    </a:cubicBezTo>
                    <a:cubicBezTo>
                      <a:pt x="696686" y="1806191"/>
                      <a:pt x="735205" y="1709057"/>
                      <a:pt x="768699" y="1597688"/>
                    </a:cubicBezTo>
                    <a:cubicBezTo>
                      <a:pt x="802193" y="1486319"/>
                      <a:pt x="830664" y="1350666"/>
                      <a:pt x="859134" y="1220875"/>
                    </a:cubicBezTo>
                    <a:cubicBezTo>
                      <a:pt x="887604" y="1091084"/>
                      <a:pt x="908539" y="944545"/>
                      <a:pt x="939521" y="818941"/>
                    </a:cubicBezTo>
                    <a:cubicBezTo>
                      <a:pt x="970503" y="693337"/>
                      <a:pt x="1011535" y="560196"/>
                      <a:pt x="1045029" y="467249"/>
                    </a:cubicBezTo>
                    <a:cubicBezTo>
                      <a:pt x="1078524" y="374302"/>
                      <a:pt x="1108668" y="322386"/>
                      <a:pt x="1140488" y="261258"/>
                    </a:cubicBezTo>
                    <a:cubicBezTo>
                      <a:pt x="1172308" y="200130"/>
                      <a:pt x="1204965" y="140678"/>
                      <a:pt x="1235947" y="100484"/>
                    </a:cubicBezTo>
                    <a:cubicBezTo>
                      <a:pt x="1266929" y="60291"/>
                      <a:pt x="1297912" y="36844"/>
                      <a:pt x="1326382" y="20097"/>
                    </a:cubicBezTo>
                    <a:cubicBezTo>
                      <a:pt x="1354852" y="3350"/>
                      <a:pt x="1380810" y="1675"/>
                      <a:pt x="1406769" y="0"/>
                    </a:cubicBezTo>
                  </a:path>
                </a:pathLst>
              </a:cu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dirty="0"/>
              </a:p>
            </p:txBody>
          </p:sp>
          <p:cxnSp>
            <p:nvCxnSpPr>
              <p:cNvPr id="30" name="Conector reto 29"/>
              <p:cNvCxnSpPr/>
              <p:nvPr/>
            </p:nvCxnSpPr>
            <p:spPr>
              <a:xfrm>
                <a:off x="4478987" y="3125037"/>
                <a:ext cx="71453" cy="1588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6" name="Conector reto 35"/>
          <p:cNvCxnSpPr/>
          <p:nvPr/>
        </p:nvCxnSpPr>
        <p:spPr>
          <a:xfrm>
            <a:off x="1714500" y="5516563"/>
            <a:ext cx="5643563" cy="15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/>
          <p:cNvCxnSpPr/>
          <p:nvPr/>
        </p:nvCxnSpPr>
        <p:spPr>
          <a:xfrm rot="16200000" flipH="1">
            <a:off x="2178844" y="4036219"/>
            <a:ext cx="29289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/>
          <p:cNvCxnSpPr/>
          <p:nvPr/>
        </p:nvCxnSpPr>
        <p:spPr>
          <a:xfrm rot="5400000">
            <a:off x="3893344" y="4036219"/>
            <a:ext cx="2930525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to 51"/>
          <p:cNvCxnSpPr/>
          <p:nvPr/>
        </p:nvCxnSpPr>
        <p:spPr>
          <a:xfrm rot="5400000">
            <a:off x="3178969" y="4464844"/>
            <a:ext cx="2643188" cy="0"/>
          </a:xfrm>
          <a:prstGeom prst="line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302" name="CaixaDeTexto 57"/>
          <p:cNvSpPr txBox="1">
            <a:spLocks noChangeArrowheads="1"/>
          </p:cNvSpPr>
          <p:nvPr/>
        </p:nvSpPr>
        <p:spPr bwMode="auto">
          <a:xfrm>
            <a:off x="4643438" y="4826000"/>
            <a:ext cx="482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/>
              <a:t>3</a:t>
            </a:r>
            <a:r>
              <a:rPr lang="pt-BR" sz="1600"/>
              <a:t> σ</a:t>
            </a:r>
          </a:p>
        </p:txBody>
      </p:sp>
      <p:sp>
        <p:nvSpPr>
          <p:cNvPr id="140303" name="CaixaDeTexto 58"/>
          <p:cNvSpPr txBox="1">
            <a:spLocks noChangeArrowheads="1"/>
          </p:cNvSpPr>
          <p:nvPr/>
        </p:nvSpPr>
        <p:spPr bwMode="auto">
          <a:xfrm>
            <a:off x="3929063" y="4827588"/>
            <a:ext cx="482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/>
              <a:t>3</a:t>
            </a:r>
            <a:r>
              <a:rPr lang="pt-BR" sz="1600"/>
              <a:t> σ</a:t>
            </a:r>
          </a:p>
        </p:txBody>
      </p:sp>
      <p:cxnSp>
        <p:nvCxnSpPr>
          <p:cNvPr id="61" name="Conector de seta reta 60"/>
          <p:cNvCxnSpPr/>
          <p:nvPr/>
        </p:nvCxnSpPr>
        <p:spPr>
          <a:xfrm>
            <a:off x="4500563" y="5214938"/>
            <a:ext cx="857250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de seta reta 62"/>
          <p:cNvCxnSpPr>
            <a:endCxn id="24" idx="4"/>
          </p:cNvCxnSpPr>
          <p:nvPr/>
        </p:nvCxnSpPr>
        <p:spPr>
          <a:xfrm rot="10800000" flipV="1">
            <a:off x="3622675" y="5214938"/>
            <a:ext cx="877888" cy="47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aixaDeTexto 65"/>
          <p:cNvSpPr txBox="1"/>
          <p:nvPr/>
        </p:nvSpPr>
        <p:spPr>
          <a:xfrm>
            <a:off x="3749675" y="2620963"/>
            <a:ext cx="1527175" cy="3079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400" dirty="0">
                <a:latin typeface="Arial" charset="0"/>
              </a:rPr>
              <a:t>MEU PRODUTO</a:t>
            </a:r>
          </a:p>
        </p:txBody>
      </p:sp>
      <p:cxnSp>
        <p:nvCxnSpPr>
          <p:cNvPr id="67" name="Conector reto 66"/>
          <p:cNvCxnSpPr/>
          <p:nvPr/>
        </p:nvCxnSpPr>
        <p:spPr>
          <a:xfrm rot="5400000">
            <a:off x="2035175" y="3606800"/>
            <a:ext cx="378618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to 67"/>
          <p:cNvCxnSpPr/>
          <p:nvPr/>
        </p:nvCxnSpPr>
        <p:spPr>
          <a:xfrm rot="5400000">
            <a:off x="3214688" y="3641725"/>
            <a:ext cx="37163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CaixaDeTexto 72"/>
          <p:cNvSpPr txBox="1"/>
          <p:nvPr/>
        </p:nvSpPr>
        <p:spPr>
          <a:xfrm>
            <a:off x="3214688" y="1571625"/>
            <a:ext cx="2813050" cy="3381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latin typeface="Arial" charset="0"/>
              </a:rPr>
              <a:t>DESEJADO PELO CLIENTE</a:t>
            </a:r>
          </a:p>
        </p:txBody>
      </p:sp>
      <p:sp>
        <p:nvSpPr>
          <p:cNvPr id="88" name="Retângulo 87"/>
          <p:cNvSpPr/>
          <p:nvPr/>
        </p:nvSpPr>
        <p:spPr>
          <a:xfrm>
            <a:off x="2000232" y="6211669"/>
            <a:ext cx="494661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PROCESSO INCAPAZ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6"/>
          <p:cNvSpPr>
            <a:spLocks noChangeArrowheads="1"/>
          </p:cNvSpPr>
          <p:nvPr/>
        </p:nvSpPr>
        <p:spPr bwMode="auto">
          <a:xfrm>
            <a:off x="1447800" y="304800"/>
            <a:ext cx="6248400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457200" algn="l"/>
              </a:tabLst>
            </a:pPr>
            <a:r>
              <a:rPr lang="pt-BR" sz="2800" b="1" i="1">
                <a:solidFill>
                  <a:srgbClr val="FF9900"/>
                </a:solidFill>
                <a:latin typeface="Thickhead"/>
                <a:cs typeface="Times New Roman" pitchFamily="18" charset="0"/>
              </a:rPr>
              <a:t>      18 dicas para se viver bem</a:t>
            </a:r>
          </a:p>
          <a:p>
            <a:pPr>
              <a:tabLst>
                <a:tab pos="457200" algn="l"/>
              </a:tabLst>
            </a:pPr>
            <a:endParaRPr lang="pt-BR" sz="1400"/>
          </a:p>
          <a:p>
            <a:pPr eaLnBrk="0" hangingPunct="0">
              <a:buFontTx/>
              <a:buChar char=" "/>
              <a:tabLst>
                <a:tab pos="457200" algn="l"/>
              </a:tabLst>
            </a:pPr>
            <a:r>
              <a:rPr lang="pt-BR" b="1">
                <a:solidFill>
                  <a:srgbClr val="FF9900"/>
                </a:solidFill>
                <a:latin typeface="Courier New" pitchFamily="49" charset="0"/>
              </a:rPr>
              <a:t>Persiga metas possíveis de serem alcançadas</a:t>
            </a:r>
            <a:r>
              <a:rPr lang="pt-BR">
                <a:solidFill>
                  <a:srgbClr val="FF9900"/>
                </a:solidFill>
              </a:rPr>
              <a:t/>
            </a:r>
            <a:br>
              <a:rPr lang="pt-BR">
                <a:solidFill>
                  <a:srgbClr val="FF9900"/>
                </a:solidFill>
              </a:rPr>
            </a:br>
            <a:r>
              <a:rPr lang="pt-BR">
                <a:solidFill>
                  <a:srgbClr val="000000"/>
                </a:solidFill>
              </a:rPr>
              <a:t>                                                                  </a:t>
            </a:r>
          </a:p>
        </p:txBody>
      </p:sp>
      <p:pic>
        <p:nvPicPr>
          <p:cNvPr id="141315" name="Picture 7" descr="image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1916113"/>
            <a:ext cx="5314950" cy="383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4"/>
          <p:cNvSpPr>
            <a:spLocks noChangeArrowheads="1"/>
          </p:cNvSpPr>
          <p:nvPr/>
        </p:nvSpPr>
        <p:spPr bwMode="auto">
          <a:xfrm>
            <a:off x="1447800" y="990600"/>
            <a:ext cx="8077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 b="1">
                <a:solidFill>
                  <a:srgbClr val="FF9900"/>
                </a:solidFill>
                <a:latin typeface="Courier New" pitchFamily="49" charset="0"/>
              </a:rPr>
              <a:t>Sempre sorria espontânea e genuinamente</a:t>
            </a:r>
            <a:r>
              <a:rPr lang="pt-BR">
                <a:solidFill>
                  <a:srgbClr val="000000"/>
                </a:solidFill>
              </a:rPr>
              <a:t>                            </a:t>
            </a:r>
            <a:r>
              <a:rPr lang="pt-BR" sz="1400"/>
              <a:t> </a:t>
            </a:r>
            <a:endParaRPr lang="pt-BR">
              <a:solidFill>
                <a:srgbClr val="000000"/>
              </a:solidFill>
            </a:endParaRPr>
          </a:p>
        </p:txBody>
      </p:sp>
      <p:pic>
        <p:nvPicPr>
          <p:cNvPr id="142339" name="Picture 5" descr="image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1700213"/>
            <a:ext cx="4181475" cy="408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trela de 5 pontas 5"/>
          <p:cNvSpPr/>
          <p:nvPr/>
        </p:nvSpPr>
        <p:spPr>
          <a:xfrm>
            <a:off x="3692525" y="2435225"/>
            <a:ext cx="130175" cy="109538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7" name="Estrela de 5 pontas 6"/>
          <p:cNvSpPr/>
          <p:nvPr/>
        </p:nvSpPr>
        <p:spPr>
          <a:xfrm>
            <a:off x="2903538" y="2481263"/>
            <a:ext cx="122237" cy="10636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4"/>
          <p:cNvSpPr>
            <a:spLocks noChangeArrowheads="1"/>
          </p:cNvSpPr>
          <p:nvPr/>
        </p:nvSpPr>
        <p:spPr bwMode="auto">
          <a:xfrm>
            <a:off x="2895600" y="838200"/>
            <a:ext cx="57515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 b="1">
                <a:solidFill>
                  <a:srgbClr val="FF9900"/>
                </a:solidFill>
                <a:latin typeface="Courier New" pitchFamily="49" charset="0"/>
              </a:rPr>
              <a:t>Divida com os outros</a:t>
            </a:r>
            <a:endParaRPr lang="pt-BR">
              <a:solidFill>
                <a:srgbClr val="000000"/>
              </a:solidFill>
            </a:endParaRPr>
          </a:p>
        </p:txBody>
      </p:sp>
      <p:pic>
        <p:nvPicPr>
          <p:cNvPr id="143363" name="Picture 5" descr="image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2613" y="1571625"/>
            <a:ext cx="5456237" cy="357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4"/>
          <p:cNvSpPr>
            <a:spLocks noChangeArrowheads="1"/>
          </p:cNvSpPr>
          <p:nvPr/>
        </p:nvSpPr>
        <p:spPr bwMode="auto">
          <a:xfrm>
            <a:off x="2438400" y="533400"/>
            <a:ext cx="653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Tx/>
              <a:buChar char=" "/>
              <a:tabLst>
                <a:tab pos="457200" algn="l"/>
              </a:tabLst>
            </a:pPr>
            <a:r>
              <a:rPr lang="pt-BR" sz="2000" b="1">
                <a:solidFill>
                  <a:srgbClr val="FF9900"/>
                </a:solidFill>
                <a:latin typeface="Courier New" pitchFamily="49" charset="0"/>
              </a:rPr>
              <a:t>Ajude os necessitados</a:t>
            </a:r>
            <a:endParaRPr lang="pt-BR">
              <a:solidFill>
                <a:srgbClr val="000000"/>
              </a:solidFill>
            </a:endParaRPr>
          </a:p>
        </p:txBody>
      </p:sp>
      <p:pic>
        <p:nvPicPr>
          <p:cNvPr id="144387" name="Picture 5" descr="image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150938"/>
            <a:ext cx="6191250" cy="420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ChangeArrowheads="1"/>
          </p:cNvSpPr>
          <p:nvPr/>
        </p:nvSpPr>
        <p:spPr bwMode="auto">
          <a:xfrm>
            <a:off x="2286000" y="762000"/>
            <a:ext cx="449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 b="1">
                <a:solidFill>
                  <a:srgbClr val="FF9900"/>
                </a:solidFill>
                <a:latin typeface="Courier New" pitchFamily="49" charset="0"/>
              </a:rPr>
              <a:t>Mantenha seu espírito jovem</a:t>
            </a:r>
            <a:endParaRPr lang="pt-BR">
              <a:solidFill>
                <a:srgbClr val="000000"/>
              </a:solidFill>
            </a:endParaRPr>
          </a:p>
        </p:txBody>
      </p:sp>
      <p:pic>
        <p:nvPicPr>
          <p:cNvPr id="145411" name="Picture 8" descr="image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1341438"/>
            <a:ext cx="3341687" cy="444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4"/>
          <p:cNvSpPr>
            <a:spLocks noChangeArrowheads="1"/>
          </p:cNvSpPr>
          <p:nvPr/>
        </p:nvSpPr>
        <p:spPr bwMode="auto">
          <a:xfrm>
            <a:off x="1143000" y="838200"/>
            <a:ext cx="678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b="1">
                <a:solidFill>
                  <a:srgbClr val="FF9900"/>
                </a:solidFill>
                <a:latin typeface="Courier New" pitchFamily="49" charset="0"/>
              </a:rPr>
              <a:t>Se relacione com ricos, pobres, bonitos e feios</a:t>
            </a:r>
            <a:endParaRPr lang="pt-BR">
              <a:solidFill>
                <a:srgbClr val="000000"/>
              </a:solidFill>
            </a:endParaRPr>
          </a:p>
        </p:txBody>
      </p:sp>
      <p:pic>
        <p:nvPicPr>
          <p:cNvPr id="146435" name="Picture 5" descr="image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1577975"/>
            <a:ext cx="5184775" cy="388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4"/>
          <p:cNvSpPr>
            <a:spLocks noChangeArrowheads="1"/>
          </p:cNvSpPr>
          <p:nvPr/>
        </p:nvSpPr>
        <p:spPr bwMode="auto">
          <a:xfrm>
            <a:off x="1447800" y="152400"/>
            <a:ext cx="5715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 b="1">
                <a:solidFill>
                  <a:srgbClr val="FF9900"/>
                </a:solidFill>
                <a:latin typeface="Courier New" pitchFamily="49" charset="0"/>
              </a:rPr>
              <a:t>Sob pressão, mantenha-se calmo!</a:t>
            </a:r>
            <a:endParaRPr lang="pt-BR">
              <a:solidFill>
                <a:srgbClr val="000000"/>
              </a:solidFill>
            </a:endParaRPr>
          </a:p>
        </p:txBody>
      </p:sp>
      <p:pic>
        <p:nvPicPr>
          <p:cNvPr id="147459" name="Picture 5" descr="image0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692150"/>
            <a:ext cx="3838575" cy="591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2344752" y="1506548"/>
            <a:ext cx="6245225" cy="4071937"/>
            <a:chOff x="2344752" y="1506548"/>
            <a:chExt cx="6245225" cy="4071937"/>
          </a:xfrm>
        </p:grpSpPr>
        <p:grpSp>
          <p:nvGrpSpPr>
            <p:cNvPr id="5" name="Grupo 4"/>
            <p:cNvGrpSpPr/>
            <p:nvPr/>
          </p:nvGrpSpPr>
          <p:grpSpPr>
            <a:xfrm>
              <a:off x="5229396" y="1818737"/>
              <a:ext cx="1861951" cy="1852914"/>
              <a:chOff x="3512923" y="274630"/>
              <a:chExt cx="2086229" cy="2086229"/>
            </a:xfrm>
            <a:solidFill>
              <a:srgbClr val="FFFFA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</p:grpSpPr>
          <p:sp>
            <p:nvSpPr>
              <p:cNvPr id="45" name="Pizza 4"/>
              <p:cNvSpPr/>
              <p:nvPr/>
            </p:nvSpPr>
            <p:spPr>
              <a:xfrm rot="5400000">
                <a:off x="3512923" y="274630"/>
                <a:ext cx="2086229" cy="2086229"/>
              </a:xfrm>
              <a:prstGeom prst="pieWedge">
                <a:avLst/>
              </a:prstGeom>
              <a:grpFill/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46" name="Pizza 4"/>
              <p:cNvSpPr/>
              <p:nvPr/>
            </p:nvSpPr>
            <p:spPr>
              <a:xfrm>
                <a:off x="3512924" y="885674"/>
                <a:ext cx="1475188" cy="1475185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lIns="206248" tIns="206248" rIns="206248" bIns="206248" spcCol="1270" anchor="ctr"/>
              <a:lstStyle/>
              <a:p>
                <a:pPr algn="ctr" defTabSz="128905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pt-BR" sz="2800" dirty="0"/>
              </a:p>
            </p:txBody>
          </p:sp>
        </p:grpSp>
        <p:grpSp>
          <p:nvGrpSpPr>
            <p:cNvPr id="6" name="Grupo 7"/>
            <p:cNvGrpSpPr/>
            <p:nvPr/>
          </p:nvGrpSpPr>
          <p:grpSpPr>
            <a:xfrm>
              <a:off x="5229396" y="3722197"/>
              <a:ext cx="1861951" cy="1852914"/>
              <a:chOff x="3512923" y="2457221"/>
              <a:chExt cx="2086229" cy="2086229"/>
            </a:xfrm>
            <a:solidFill>
              <a:schemeClr val="tx2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</p:grpSpPr>
          <p:sp>
            <p:nvSpPr>
              <p:cNvPr id="43" name="Pizza 42"/>
              <p:cNvSpPr/>
              <p:nvPr/>
            </p:nvSpPr>
            <p:spPr>
              <a:xfrm rot="10800000">
                <a:off x="3512923" y="2457221"/>
                <a:ext cx="2086229" cy="2086229"/>
              </a:xfrm>
              <a:prstGeom prst="pieWedge">
                <a:avLst/>
              </a:prstGeom>
              <a:grpFill/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44" name="Pizza 4"/>
              <p:cNvSpPr/>
              <p:nvPr/>
            </p:nvSpPr>
            <p:spPr>
              <a:xfrm rot="21600000">
                <a:off x="3512923" y="2457221"/>
                <a:ext cx="1475185" cy="1475188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lIns="206248" tIns="206248" rIns="206248" bIns="206248" spcCol="1270" anchor="ctr"/>
              <a:lstStyle/>
              <a:p>
                <a:pPr algn="ctr" defTabSz="128905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pt-BR" sz="2800" dirty="0"/>
              </a:p>
            </p:txBody>
          </p:sp>
        </p:grpSp>
        <p:grpSp>
          <p:nvGrpSpPr>
            <p:cNvPr id="7" name="Grupo 10"/>
            <p:cNvGrpSpPr/>
            <p:nvPr/>
          </p:nvGrpSpPr>
          <p:grpSpPr>
            <a:xfrm>
              <a:off x="3316652" y="3722197"/>
              <a:ext cx="1861952" cy="1852914"/>
              <a:chOff x="1330332" y="2457221"/>
              <a:chExt cx="2086230" cy="2086229"/>
            </a:xfrm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</p:grpSpPr>
          <p:sp>
            <p:nvSpPr>
              <p:cNvPr id="41" name="Pizza 40"/>
              <p:cNvSpPr/>
              <p:nvPr/>
            </p:nvSpPr>
            <p:spPr>
              <a:xfrm rot="16200000">
                <a:off x="1330332" y="2457221"/>
                <a:ext cx="2086229" cy="2086229"/>
              </a:xfrm>
              <a:prstGeom prst="pieWedge">
                <a:avLst/>
              </a:prstGeom>
              <a:grpFill/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42" name="Pizza 4"/>
              <p:cNvSpPr/>
              <p:nvPr/>
            </p:nvSpPr>
            <p:spPr>
              <a:xfrm rot="21600000">
                <a:off x="1941374" y="2457221"/>
                <a:ext cx="1475188" cy="1475185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lIns="206248" tIns="206248" rIns="206248" bIns="206248" spcCol="1270" anchor="ctr"/>
              <a:lstStyle/>
              <a:p>
                <a:pPr algn="ctr" defTabSz="128905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pt-BR" sz="2800" dirty="0"/>
              </a:p>
            </p:txBody>
          </p:sp>
        </p:grpSp>
        <p:grpSp>
          <p:nvGrpSpPr>
            <p:cNvPr id="8" name="Grupo 13"/>
            <p:cNvGrpSpPr/>
            <p:nvPr/>
          </p:nvGrpSpPr>
          <p:grpSpPr>
            <a:xfrm>
              <a:off x="3316652" y="1818737"/>
              <a:ext cx="1861951" cy="1852914"/>
              <a:chOff x="1330332" y="274630"/>
              <a:chExt cx="2086229" cy="2086229"/>
            </a:xfrm>
            <a:solidFill>
              <a:schemeClr val="accent6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</p:grpSpPr>
          <p:sp>
            <p:nvSpPr>
              <p:cNvPr id="39" name="Pizza 13"/>
              <p:cNvSpPr/>
              <p:nvPr/>
            </p:nvSpPr>
            <p:spPr>
              <a:xfrm>
                <a:off x="1330332" y="274630"/>
                <a:ext cx="2086229" cy="2086229"/>
              </a:xfrm>
              <a:prstGeom prst="pieWedge">
                <a:avLst/>
              </a:prstGeom>
              <a:grpFill/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40" name="Pizza 4"/>
              <p:cNvSpPr/>
              <p:nvPr/>
            </p:nvSpPr>
            <p:spPr>
              <a:xfrm>
                <a:off x="1941376" y="885671"/>
                <a:ext cx="1475185" cy="1475188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lIns="206248" tIns="206248" rIns="206248" bIns="206248" spcCol="1270" anchor="ctr"/>
              <a:lstStyle/>
              <a:p>
                <a:pPr algn="ctr" defTabSz="128905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pt-BR" sz="2800" dirty="0"/>
              </a:p>
            </p:txBody>
          </p:sp>
        </p:grpSp>
        <p:sp>
          <p:nvSpPr>
            <p:cNvPr id="9" name="Seta para baixo 8"/>
            <p:cNvSpPr/>
            <p:nvPr/>
          </p:nvSpPr>
          <p:spPr>
            <a:xfrm rot="2898103">
              <a:off x="5815161" y="4120950"/>
              <a:ext cx="444141" cy="900375"/>
            </a:xfrm>
            <a:prstGeom prst="downArrow">
              <a:avLst/>
            </a:pr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39999">
                  <a:schemeClr val="accent5">
                    <a:lumMod val="75000"/>
                  </a:schemeClr>
                </a:gs>
                <a:gs pos="70000">
                  <a:schemeClr val="accent5">
                    <a:lumMod val="60000"/>
                    <a:lumOff val="40000"/>
                  </a:schemeClr>
                </a:gs>
                <a:gs pos="88000">
                  <a:schemeClr val="accent5">
                    <a:lumMod val="40000"/>
                    <a:lumOff val="60000"/>
                  </a:schemeClr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600" dirty="0"/>
            </a:p>
          </p:txBody>
        </p:sp>
        <p:sp>
          <p:nvSpPr>
            <p:cNvPr id="10" name="Seta para baixo 9"/>
            <p:cNvSpPr/>
            <p:nvPr/>
          </p:nvSpPr>
          <p:spPr>
            <a:xfrm rot="7789290">
              <a:off x="4076813" y="4114583"/>
              <a:ext cx="444141" cy="900375"/>
            </a:xfrm>
            <a:prstGeom prst="downArrow">
              <a:avLst/>
            </a:prstGeom>
            <a:gradFill flip="none" rotWithShape="1">
              <a:gsLst>
                <a:gs pos="22000">
                  <a:srgbClr val="00B050">
                    <a:alpha val="81000"/>
                  </a:srgbClr>
                </a:gs>
                <a:gs pos="39999">
                  <a:srgbClr val="00B050">
                    <a:alpha val="69000"/>
                  </a:srgbClr>
                </a:gs>
                <a:gs pos="70000">
                  <a:schemeClr val="accent3">
                    <a:lumMod val="60000"/>
                    <a:lumOff val="40000"/>
                  </a:schemeClr>
                </a:gs>
                <a:gs pos="88000">
                  <a:schemeClr val="accent5">
                    <a:lumMod val="40000"/>
                    <a:lumOff val="60000"/>
                  </a:schemeClr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600" dirty="0"/>
            </a:p>
          </p:txBody>
        </p:sp>
        <p:sp>
          <p:nvSpPr>
            <p:cNvPr id="11" name="Pizza 10"/>
            <p:cNvSpPr/>
            <p:nvPr/>
          </p:nvSpPr>
          <p:spPr>
            <a:xfrm rot="5400000">
              <a:off x="3325033" y="1820079"/>
              <a:ext cx="3754437" cy="3762375"/>
            </a:xfrm>
            <a:prstGeom prst="pie">
              <a:avLst>
                <a:gd name="adj1" fmla="val 11994137"/>
                <a:gd name="adj2" fmla="val 16200000"/>
              </a:avLst>
            </a:prstGeom>
            <a:solidFill>
              <a:srgbClr val="FFFA3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600" dirty="0">
                <a:solidFill>
                  <a:schemeClr val="tx1"/>
                </a:solidFill>
              </a:endParaRPr>
            </a:p>
          </p:txBody>
        </p:sp>
        <p:sp>
          <p:nvSpPr>
            <p:cNvPr id="12" name="Pizza 11"/>
            <p:cNvSpPr/>
            <p:nvPr/>
          </p:nvSpPr>
          <p:spPr>
            <a:xfrm rot="5400000">
              <a:off x="3306777" y="1717685"/>
              <a:ext cx="3756025" cy="3762375"/>
            </a:xfrm>
            <a:prstGeom prst="pie">
              <a:avLst>
                <a:gd name="adj1" fmla="val 13360983"/>
                <a:gd name="adj2" fmla="val 16200000"/>
              </a:avLst>
            </a:prstGeom>
            <a:solidFill>
              <a:srgbClr val="DFDA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600" dirty="0">
                <a:solidFill>
                  <a:schemeClr val="tx1"/>
                </a:solidFill>
              </a:endParaRPr>
            </a:p>
          </p:txBody>
        </p:sp>
        <p:sp>
          <p:nvSpPr>
            <p:cNvPr id="13" name="Pizza 12"/>
            <p:cNvSpPr/>
            <p:nvPr/>
          </p:nvSpPr>
          <p:spPr>
            <a:xfrm rot="5400000">
              <a:off x="3384564" y="1824048"/>
              <a:ext cx="3692525" cy="3724275"/>
            </a:xfrm>
            <a:prstGeom prst="pie">
              <a:avLst>
                <a:gd name="adj1" fmla="val 14737132"/>
                <a:gd name="adj2" fmla="val 16200000"/>
              </a:avLst>
            </a:prstGeom>
            <a:solidFill>
              <a:srgbClr val="B88C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600" dirty="0">
                <a:solidFill>
                  <a:schemeClr val="tx1"/>
                </a:solidFill>
              </a:endParaRPr>
            </a:p>
          </p:txBody>
        </p:sp>
        <p:sp>
          <p:nvSpPr>
            <p:cNvPr id="14" name="Pizza 13"/>
            <p:cNvSpPr/>
            <p:nvPr/>
          </p:nvSpPr>
          <p:spPr>
            <a:xfrm>
              <a:off x="3321064" y="1785948"/>
              <a:ext cx="3709988" cy="3705225"/>
            </a:xfrm>
            <a:prstGeom prst="pie">
              <a:avLst>
                <a:gd name="adj1" fmla="val 13258000"/>
                <a:gd name="adj2" fmla="val 16200000"/>
              </a:avLst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600" dirty="0">
                <a:solidFill>
                  <a:schemeClr val="tx1"/>
                </a:solidFill>
              </a:endParaRPr>
            </a:p>
          </p:txBody>
        </p:sp>
        <p:sp>
          <p:nvSpPr>
            <p:cNvPr id="15" name="Pizza 2"/>
            <p:cNvSpPr/>
            <p:nvPr/>
          </p:nvSpPr>
          <p:spPr bwMode="auto">
            <a:xfrm rot="5400000">
              <a:off x="5217646" y="2822566"/>
              <a:ext cx="847112" cy="882693"/>
            </a:xfrm>
            <a:prstGeom prst="pieWedge">
              <a:avLst/>
            </a:prstGeom>
            <a:solidFill>
              <a:srgbClr val="FFFF4B"/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grpSp>
          <p:nvGrpSpPr>
            <p:cNvPr id="16" name="Grupo 4"/>
            <p:cNvGrpSpPr/>
            <p:nvPr/>
          </p:nvGrpSpPr>
          <p:grpSpPr bwMode="auto">
            <a:xfrm>
              <a:off x="5199855" y="3710577"/>
              <a:ext cx="882693" cy="847112"/>
              <a:chOff x="3512923" y="2457221"/>
              <a:chExt cx="2086229" cy="2086229"/>
            </a:xfrm>
            <a:solidFill>
              <a:schemeClr val="tx2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</p:grpSpPr>
          <p:sp>
            <p:nvSpPr>
              <p:cNvPr id="37" name="Pizza 5"/>
              <p:cNvSpPr/>
              <p:nvPr/>
            </p:nvSpPr>
            <p:spPr>
              <a:xfrm rot="10800000">
                <a:off x="3512923" y="2457221"/>
                <a:ext cx="2086229" cy="2086229"/>
              </a:xfrm>
              <a:prstGeom prst="pieWedge">
                <a:avLst/>
              </a:prstGeom>
              <a:grpFill/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38" name="Pizza 4"/>
              <p:cNvSpPr/>
              <p:nvPr/>
            </p:nvSpPr>
            <p:spPr>
              <a:xfrm rot="21600000">
                <a:off x="3512923" y="2457221"/>
                <a:ext cx="1475185" cy="1475188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lIns="206248" tIns="206248" rIns="206248" bIns="206248" spcCol="1270" anchor="ctr"/>
              <a:lstStyle/>
              <a:p>
                <a:pPr algn="ctr" defTabSz="128905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pt-BR" sz="2800" dirty="0"/>
              </a:p>
            </p:txBody>
          </p:sp>
        </p:grpSp>
        <p:grpSp>
          <p:nvGrpSpPr>
            <p:cNvPr id="17" name="Grupo 7"/>
            <p:cNvGrpSpPr/>
            <p:nvPr/>
          </p:nvGrpSpPr>
          <p:grpSpPr bwMode="auto">
            <a:xfrm>
              <a:off x="4293083" y="2840357"/>
              <a:ext cx="882693" cy="847112"/>
              <a:chOff x="1330332" y="274630"/>
              <a:chExt cx="2086229" cy="2086229"/>
            </a:xfrm>
            <a:solidFill>
              <a:srgbClr val="F66138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</p:grpSpPr>
          <p:sp>
            <p:nvSpPr>
              <p:cNvPr id="35" name="Pizza 34"/>
              <p:cNvSpPr/>
              <p:nvPr/>
            </p:nvSpPr>
            <p:spPr>
              <a:xfrm>
                <a:off x="1330332" y="274630"/>
                <a:ext cx="2086229" cy="2086229"/>
              </a:xfrm>
              <a:prstGeom prst="pieWedge">
                <a:avLst/>
              </a:prstGeom>
              <a:grpFill/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36" name="Pizza 4"/>
              <p:cNvSpPr/>
              <p:nvPr/>
            </p:nvSpPr>
            <p:spPr>
              <a:xfrm>
                <a:off x="1941376" y="885671"/>
                <a:ext cx="1475185" cy="1475188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lIns="206248" tIns="206248" rIns="206248" bIns="206248" spcCol="1270" anchor="ctr"/>
              <a:lstStyle/>
              <a:p>
                <a:pPr algn="ctr" defTabSz="128905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pt-BR" sz="2800" dirty="0"/>
              </a:p>
            </p:txBody>
          </p:sp>
        </p:grpSp>
        <p:grpSp>
          <p:nvGrpSpPr>
            <p:cNvPr id="18" name="Grupo 11"/>
            <p:cNvGrpSpPr/>
            <p:nvPr/>
          </p:nvGrpSpPr>
          <p:grpSpPr bwMode="auto">
            <a:xfrm>
              <a:off x="4293083" y="3710577"/>
              <a:ext cx="882693" cy="847112"/>
              <a:chOff x="1330332" y="2457221"/>
              <a:chExt cx="2086230" cy="2086229"/>
            </a:xfrm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</p:grpSpPr>
          <p:sp>
            <p:nvSpPr>
              <p:cNvPr id="33" name="Pizza 32"/>
              <p:cNvSpPr/>
              <p:nvPr/>
            </p:nvSpPr>
            <p:spPr>
              <a:xfrm rot="16200000">
                <a:off x="1330332" y="2457221"/>
                <a:ext cx="2086229" cy="2086229"/>
              </a:xfrm>
              <a:prstGeom prst="pieWedge">
                <a:avLst/>
              </a:prstGeom>
              <a:grpFill/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34" name="Pizza 4"/>
              <p:cNvSpPr/>
              <p:nvPr/>
            </p:nvSpPr>
            <p:spPr>
              <a:xfrm rot="21600000">
                <a:off x="1941374" y="2457221"/>
                <a:ext cx="1475188" cy="1475185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lIns="206248" tIns="206248" rIns="206248" bIns="206248" spcCol="1270" anchor="ctr"/>
              <a:lstStyle/>
              <a:p>
                <a:pPr algn="ctr" defTabSz="128905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pt-BR" sz="2800" dirty="0"/>
              </a:p>
            </p:txBody>
          </p:sp>
        </p:grpSp>
        <p:sp>
          <p:nvSpPr>
            <p:cNvPr id="19" name="CaixaDeTexto 18"/>
            <p:cNvSpPr txBox="1"/>
            <p:nvPr/>
          </p:nvSpPr>
          <p:spPr>
            <a:xfrm>
              <a:off x="4660914" y="3160723"/>
              <a:ext cx="444500" cy="4794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1289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2800" b="1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4648214" y="3806835"/>
              <a:ext cx="442913" cy="4794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1289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2800" b="1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</a:t>
              </a:r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5278452" y="3790960"/>
              <a:ext cx="444500" cy="4794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1289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2800" b="1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</a:p>
          </p:txBody>
        </p:sp>
        <p:sp>
          <p:nvSpPr>
            <p:cNvPr id="22" name="CaixaDeTexto 21"/>
            <p:cNvSpPr txBox="1"/>
            <p:nvPr/>
          </p:nvSpPr>
          <p:spPr>
            <a:xfrm>
              <a:off x="5280039" y="3155960"/>
              <a:ext cx="422275" cy="4810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1289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2800" b="1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</a:t>
              </a:r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5319727" y="1506548"/>
              <a:ext cx="207778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Identificar o Problema</a:t>
              </a:r>
            </a:p>
          </p:txBody>
        </p:sp>
        <p:sp>
          <p:nvSpPr>
            <p:cNvPr id="24" name="CaixaDeTexto 23"/>
            <p:cNvSpPr txBox="1"/>
            <p:nvPr/>
          </p:nvSpPr>
          <p:spPr>
            <a:xfrm>
              <a:off x="6229391" y="1874848"/>
              <a:ext cx="214276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Levantar Fatos e Dados</a:t>
              </a:r>
            </a:p>
          </p:txBody>
        </p:sp>
        <p:sp>
          <p:nvSpPr>
            <p:cNvPr id="25" name="CaixaDeTexto 24"/>
            <p:cNvSpPr txBox="1"/>
            <p:nvPr/>
          </p:nvSpPr>
          <p:spPr>
            <a:xfrm>
              <a:off x="6754855" y="2395548"/>
              <a:ext cx="183212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Analisar o Processo</a:t>
              </a:r>
            </a:p>
          </p:txBody>
        </p:sp>
        <p:sp>
          <p:nvSpPr>
            <p:cNvPr id="26" name="CaixaDeTexto 25"/>
            <p:cNvSpPr txBox="1"/>
            <p:nvPr/>
          </p:nvSpPr>
          <p:spPr>
            <a:xfrm>
              <a:off x="7196152" y="3017848"/>
              <a:ext cx="1393825" cy="5842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Elaborar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Plano de Ação</a:t>
              </a:r>
            </a:p>
          </p:txBody>
        </p:sp>
        <p:sp>
          <p:nvSpPr>
            <p:cNvPr id="27" name="CaixaDeTexto 26"/>
            <p:cNvSpPr txBox="1"/>
            <p:nvPr/>
          </p:nvSpPr>
          <p:spPr>
            <a:xfrm>
              <a:off x="6572264" y="4857760"/>
              <a:ext cx="1485900" cy="5857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Realizar as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Ações do Plano</a:t>
              </a:r>
            </a:p>
          </p:txBody>
        </p:sp>
        <p:sp>
          <p:nvSpPr>
            <p:cNvPr id="28" name="CaixaDeTexto 27"/>
            <p:cNvSpPr txBox="1"/>
            <p:nvPr/>
          </p:nvSpPr>
          <p:spPr>
            <a:xfrm>
              <a:off x="2511439" y="4614873"/>
              <a:ext cx="1216025" cy="8318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Verificar se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o Problema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foi corrigido</a:t>
              </a:r>
            </a:p>
          </p:txBody>
        </p:sp>
        <p:sp>
          <p:nvSpPr>
            <p:cNvPr id="29" name="CaixaDeTexto 28"/>
            <p:cNvSpPr txBox="1"/>
            <p:nvPr/>
          </p:nvSpPr>
          <p:spPr>
            <a:xfrm>
              <a:off x="2344752" y="2838460"/>
              <a:ext cx="1096962" cy="3397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Padronizar</a:t>
              </a:r>
            </a:p>
          </p:txBody>
        </p:sp>
        <p:sp>
          <p:nvSpPr>
            <p:cNvPr id="30" name="CaixaDeTexto 29"/>
            <p:cNvSpPr txBox="1"/>
            <p:nvPr/>
          </p:nvSpPr>
          <p:spPr>
            <a:xfrm>
              <a:off x="3630628" y="1654185"/>
              <a:ext cx="88436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Concluir</a:t>
              </a:r>
            </a:p>
          </p:txBody>
        </p:sp>
        <p:sp>
          <p:nvSpPr>
            <p:cNvPr id="31" name="Seta para baixo 30"/>
            <p:cNvSpPr/>
            <p:nvPr/>
          </p:nvSpPr>
          <p:spPr>
            <a:xfrm rot="13924360">
              <a:off x="4136974" y="2457996"/>
              <a:ext cx="444141" cy="900375"/>
            </a:xfrm>
            <a:prstGeom prst="downArrow">
              <a:avLst/>
            </a:prstGeom>
            <a:gradFill flip="none" rotWithShape="1">
              <a:gsLst>
                <a:gs pos="27000">
                  <a:schemeClr val="accent6">
                    <a:lumMod val="50000"/>
                    <a:alpha val="83000"/>
                  </a:schemeClr>
                </a:gs>
                <a:gs pos="39999">
                  <a:schemeClr val="accent6">
                    <a:lumMod val="75000"/>
                    <a:alpha val="62000"/>
                  </a:schemeClr>
                </a:gs>
                <a:gs pos="70000">
                  <a:schemeClr val="accent6">
                    <a:lumMod val="60000"/>
                    <a:lumOff val="40000"/>
                  </a:schemeClr>
                </a:gs>
                <a:gs pos="88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600" dirty="0"/>
            </a:p>
          </p:txBody>
        </p:sp>
        <p:sp>
          <p:nvSpPr>
            <p:cNvPr id="32" name="Seta para baixo 31"/>
            <p:cNvSpPr/>
            <p:nvPr/>
          </p:nvSpPr>
          <p:spPr>
            <a:xfrm rot="18881053">
              <a:off x="5871341" y="2549711"/>
              <a:ext cx="444141" cy="900375"/>
            </a:xfrm>
            <a:prstGeom prst="downArrow">
              <a:avLst/>
            </a:prstGeom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4"/>
          <p:cNvSpPr>
            <a:spLocks noChangeArrowheads="1"/>
          </p:cNvSpPr>
          <p:nvPr/>
        </p:nvSpPr>
        <p:spPr bwMode="auto">
          <a:xfrm>
            <a:off x="1828800" y="762000"/>
            <a:ext cx="6477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 b="1">
                <a:solidFill>
                  <a:srgbClr val="FF9900"/>
                </a:solidFill>
                <a:latin typeface="Courier New" pitchFamily="49" charset="0"/>
              </a:rPr>
              <a:t>Use seu humor para aliviar o stress</a:t>
            </a:r>
            <a:endParaRPr lang="pt-BR">
              <a:solidFill>
                <a:srgbClr val="000000"/>
              </a:solidFill>
            </a:endParaRPr>
          </a:p>
        </p:txBody>
      </p:sp>
      <p:pic>
        <p:nvPicPr>
          <p:cNvPr id="148483" name="Picture 5" descr="image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1773238"/>
            <a:ext cx="5170487" cy="344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4"/>
          <p:cNvSpPr>
            <a:spLocks noChangeArrowheads="1"/>
          </p:cNvSpPr>
          <p:nvPr/>
        </p:nvSpPr>
        <p:spPr bwMode="auto">
          <a:xfrm>
            <a:off x="1905000" y="762000"/>
            <a:ext cx="586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 b="1">
                <a:solidFill>
                  <a:srgbClr val="FF9900"/>
                </a:solidFill>
                <a:latin typeface="Courier New" pitchFamily="49" charset="0"/>
              </a:rPr>
              <a:t>Perdoe aos que te incomodam</a:t>
            </a:r>
            <a:endParaRPr lang="pt-BR">
              <a:solidFill>
                <a:srgbClr val="000000"/>
              </a:solidFill>
            </a:endParaRPr>
          </a:p>
        </p:txBody>
      </p:sp>
      <p:pic>
        <p:nvPicPr>
          <p:cNvPr id="149507" name="Picture 5" descr="image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0950" y="1465263"/>
            <a:ext cx="57150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4"/>
          <p:cNvSpPr>
            <a:spLocks noChangeArrowheads="1"/>
          </p:cNvSpPr>
          <p:nvPr/>
        </p:nvSpPr>
        <p:spPr bwMode="auto">
          <a:xfrm>
            <a:off x="1981200" y="914400"/>
            <a:ext cx="586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 b="1">
                <a:solidFill>
                  <a:srgbClr val="FF9900"/>
                </a:solidFill>
                <a:latin typeface="Courier New" pitchFamily="49" charset="0"/>
              </a:rPr>
              <a:t>Tenha alguns amigos em quem confiar</a:t>
            </a:r>
            <a:endParaRPr lang="pt-BR">
              <a:solidFill>
                <a:srgbClr val="000000"/>
              </a:solidFill>
            </a:endParaRPr>
          </a:p>
        </p:txBody>
      </p:sp>
      <p:pic>
        <p:nvPicPr>
          <p:cNvPr id="150531" name="Picture 5" descr="image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1773238"/>
            <a:ext cx="5572125" cy="416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4"/>
          <p:cNvSpPr>
            <a:spLocks noChangeArrowheads="1"/>
          </p:cNvSpPr>
          <p:nvPr/>
        </p:nvSpPr>
        <p:spPr bwMode="auto">
          <a:xfrm>
            <a:off x="1371600" y="685800"/>
            <a:ext cx="5781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b="1">
                <a:solidFill>
                  <a:srgbClr val="FF9900"/>
                </a:solidFill>
                <a:latin typeface="Courier New" pitchFamily="49" charset="0"/>
              </a:rPr>
              <a:t>Coopere e consiga as melhores recompensas</a:t>
            </a:r>
            <a:endParaRPr lang="pt-BR">
              <a:solidFill>
                <a:srgbClr val="000000"/>
              </a:solidFill>
            </a:endParaRPr>
          </a:p>
        </p:txBody>
      </p:sp>
      <p:pic>
        <p:nvPicPr>
          <p:cNvPr id="151555" name="Picture 5" descr="image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295400"/>
            <a:ext cx="3094038" cy="478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4"/>
          <p:cNvSpPr>
            <a:spLocks noChangeArrowheads="1"/>
          </p:cNvSpPr>
          <p:nvPr/>
        </p:nvSpPr>
        <p:spPr bwMode="auto">
          <a:xfrm>
            <a:off x="1371600" y="838200"/>
            <a:ext cx="632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 b="1">
                <a:solidFill>
                  <a:srgbClr val="FF9900"/>
                </a:solidFill>
                <a:latin typeface="Courier New" pitchFamily="49" charset="0"/>
              </a:rPr>
              <a:t>Valorize cada momento com quem você ama</a:t>
            </a:r>
            <a:endParaRPr lang="pt-BR">
              <a:solidFill>
                <a:srgbClr val="000000"/>
              </a:solidFill>
            </a:endParaRPr>
          </a:p>
        </p:txBody>
      </p:sp>
      <p:pic>
        <p:nvPicPr>
          <p:cNvPr id="152579" name="Picture 5" descr="image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524000"/>
            <a:ext cx="5816600" cy="376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4"/>
          <p:cNvSpPr>
            <a:spLocks noChangeArrowheads="1"/>
          </p:cNvSpPr>
          <p:nvPr/>
        </p:nvSpPr>
        <p:spPr bwMode="auto">
          <a:xfrm>
            <a:off x="1143000" y="838200"/>
            <a:ext cx="7162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 b="1">
                <a:solidFill>
                  <a:srgbClr val="FF9900"/>
                </a:solidFill>
                <a:latin typeface="Courier New" pitchFamily="49" charset="0"/>
              </a:rPr>
              <a:t>Mantenha em alta sua confiança e auto-estima</a:t>
            </a:r>
            <a:endParaRPr lang="pt-BR">
              <a:solidFill>
                <a:srgbClr val="000000"/>
              </a:solidFill>
            </a:endParaRPr>
          </a:p>
        </p:txBody>
      </p:sp>
      <p:pic>
        <p:nvPicPr>
          <p:cNvPr id="153603" name="Picture 5" descr="image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524000"/>
            <a:ext cx="3724275" cy="424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4"/>
          <p:cNvSpPr>
            <a:spLocks noChangeArrowheads="1"/>
          </p:cNvSpPr>
          <p:nvPr/>
        </p:nvSpPr>
        <p:spPr bwMode="auto">
          <a:xfrm>
            <a:off x="2590800" y="990600"/>
            <a:ext cx="5562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 b="1">
                <a:solidFill>
                  <a:srgbClr val="FF9900"/>
                </a:solidFill>
                <a:latin typeface="Courier New" pitchFamily="49" charset="0"/>
              </a:rPr>
              <a:t>Respeite as diferenças</a:t>
            </a:r>
            <a:endParaRPr lang="pt-BR">
              <a:solidFill>
                <a:srgbClr val="000000"/>
              </a:solidFill>
            </a:endParaRPr>
          </a:p>
        </p:txBody>
      </p:sp>
      <p:pic>
        <p:nvPicPr>
          <p:cNvPr id="154627" name="Picture 5" descr="image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676400"/>
            <a:ext cx="5840413" cy="368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4"/>
          <p:cNvSpPr>
            <a:spLocks noChangeArrowheads="1"/>
          </p:cNvSpPr>
          <p:nvPr/>
        </p:nvSpPr>
        <p:spPr bwMode="auto">
          <a:xfrm>
            <a:off x="1219200" y="595313"/>
            <a:ext cx="678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 b="1">
                <a:solidFill>
                  <a:srgbClr val="FF9900"/>
                </a:solidFill>
                <a:latin typeface="Courier New" pitchFamily="49" charset="0"/>
              </a:rPr>
              <a:t>Vez ou outra, permita-se quebrar as regras</a:t>
            </a:r>
            <a:endParaRPr lang="pt-BR">
              <a:solidFill>
                <a:srgbClr val="000000"/>
              </a:solidFill>
            </a:endParaRPr>
          </a:p>
        </p:txBody>
      </p:sp>
      <p:pic>
        <p:nvPicPr>
          <p:cNvPr id="155651" name="Picture 5" descr="image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143000"/>
            <a:ext cx="3363913" cy="481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4"/>
          <p:cNvSpPr>
            <a:spLocks noChangeArrowheads="1"/>
          </p:cNvSpPr>
          <p:nvPr/>
        </p:nvSpPr>
        <p:spPr bwMode="auto">
          <a:xfrm>
            <a:off x="2819400" y="1295400"/>
            <a:ext cx="3689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sz="2000" b="1">
                <a:solidFill>
                  <a:srgbClr val="FF9900"/>
                </a:solidFill>
                <a:latin typeface="Courier New" pitchFamily="49" charset="0"/>
              </a:rPr>
              <a:t>Corra riscos calculados</a:t>
            </a:r>
            <a:endParaRPr lang="pt-BR">
              <a:solidFill>
                <a:srgbClr val="000000"/>
              </a:solidFill>
            </a:endParaRPr>
          </a:p>
        </p:txBody>
      </p:sp>
      <p:pic>
        <p:nvPicPr>
          <p:cNvPr id="156675" name="Picture 5" descr="image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981200"/>
            <a:ext cx="5894388" cy="313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4"/>
          <p:cNvSpPr>
            <a:spLocks noChangeArrowheads="1"/>
          </p:cNvSpPr>
          <p:nvPr/>
        </p:nvSpPr>
        <p:spPr bwMode="auto">
          <a:xfrm>
            <a:off x="685800" y="304800"/>
            <a:ext cx="7212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 b="1">
                <a:solidFill>
                  <a:srgbClr val="FF9900"/>
                </a:solidFill>
                <a:latin typeface="Courier New" pitchFamily="49" charset="0"/>
              </a:rPr>
              <a:t>..E compreenda " Dinheiro não é tudo"</a:t>
            </a:r>
            <a:endParaRPr lang="pt-BR">
              <a:solidFill>
                <a:srgbClr val="000000"/>
              </a:solidFill>
            </a:endParaRPr>
          </a:p>
        </p:txBody>
      </p:sp>
      <p:pic>
        <p:nvPicPr>
          <p:cNvPr id="157699" name="Picture 5" descr="image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762000"/>
            <a:ext cx="419100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2" name="Conector de seta reta 91"/>
          <p:cNvCxnSpPr/>
          <p:nvPr/>
        </p:nvCxnSpPr>
        <p:spPr>
          <a:xfrm rot="5400000">
            <a:off x="1164438" y="5962236"/>
            <a:ext cx="318864" cy="11867"/>
          </a:xfrm>
          <a:prstGeom prst="straightConnector1">
            <a:avLst/>
          </a:prstGeom>
          <a:ln w="28575">
            <a:solidFill>
              <a:schemeClr val="tx1"/>
            </a:solidFill>
            <a:beve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de seta reta 87"/>
          <p:cNvCxnSpPr>
            <a:stCxn id="71" idx="0"/>
            <a:endCxn id="72" idx="0"/>
          </p:cNvCxnSpPr>
          <p:nvPr/>
        </p:nvCxnSpPr>
        <p:spPr>
          <a:xfrm rot="16200000" flipH="1">
            <a:off x="967870" y="3821909"/>
            <a:ext cx="785818" cy="1588"/>
          </a:xfrm>
          <a:prstGeom prst="straightConnector1">
            <a:avLst/>
          </a:prstGeom>
          <a:ln w="28575">
            <a:solidFill>
              <a:schemeClr val="tx1"/>
            </a:solidFill>
            <a:beve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de seta reta 65"/>
          <p:cNvCxnSpPr>
            <a:stCxn id="87" idx="2"/>
          </p:cNvCxnSpPr>
          <p:nvPr/>
        </p:nvCxnSpPr>
        <p:spPr>
          <a:xfrm rot="5400000">
            <a:off x="-77004" y="1947057"/>
            <a:ext cx="2916237" cy="47648"/>
          </a:xfrm>
          <a:prstGeom prst="straightConnector1">
            <a:avLst/>
          </a:prstGeom>
          <a:ln w="28575">
            <a:solidFill>
              <a:schemeClr val="tx1"/>
            </a:solidFill>
            <a:beve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o 4"/>
          <p:cNvGrpSpPr/>
          <p:nvPr/>
        </p:nvGrpSpPr>
        <p:grpSpPr>
          <a:xfrm>
            <a:off x="5283357" y="1812377"/>
            <a:ext cx="1861951" cy="1852914"/>
            <a:chOff x="3512923" y="274630"/>
            <a:chExt cx="2086229" cy="2086229"/>
          </a:xfrm>
          <a:solidFill>
            <a:srgbClr val="FFFFA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3" name="Pizza 2"/>
            <p:cNvSpPr/>
            <p:nvPr/>
          </p:nvSpPr>
          <p:spPr>
            <a:xfrm rot="5400000">
              <a:off x="3512923" y="274630"/>
              <a:ext cx="2086229" cy="2086229"/>
            </a:xfrm>
            <a:prstGeom prst="pieWedg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" name="Pizza 4"/>
            <p:cNvSpPr/>
            <p:nvPr/>
          </p:nvSpPr>
          <p:spPr>
            <a:xfrm>
              <a:off x="3512924" y="885674"/>
              <a:ext cx="1475188" cy="147518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206248" tIns="206248" rIns="206248" bIns="206248" spcCol="1270" anchor="ctr"/>
            <a:lstStyle/>
            <a:p>
              <a:pPr algn="ctr" defTabSz="1289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t-BR" sz="2800" dirty="0"/>
            </a:p>
          </p:txBody>
        </p:sp>
      </p:grpSp>
      <p:grpSp>
        <p:nvGrpSpPr>
          <p:cNvPr id="5" name="Grupo 7"/>
          <p:cNvGrpSpPr/>
          <p:nvPr/>
        </p:nvGrpSpPr>
        <p:grpSpPr>
          <a:xfrm>
            <a:off x="5283357" y="3715837"/>
            <a:ext cx="1861951" cy="1852914"/>
            <a:chOff x="3512923" y="2457221"/>
            <a:chExt cx="2086229" cy="2086229"/>
          </a:xfr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6" name="Pizza 5"/>
            <p:cNvSpPr/>
            <p:nvPr/>
          </p:nvSpPr>
          <p:spPr>
            <a:xfrm rot="10800000">
              <a:off x="3512923" y="2457221"/>
              <a:ext cx="2086229" cy="2086229"/>
            </a:xfrm>
            <a:prstGeom prst="pieWedg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7" name="Pizza 4"/>
            <p:cNvSpPr/>
            <p:nvPr/>
          </p:nvSpPr>
          <p:spPr>
            <a:xfrm rot="21600000">
              <a:off x="3512923" y="2457221"/>
              <a:ext cx="1475185" cy="1475188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206248" tIns="206248" rIns="206248" bIns="206248" spcCol="1270" anchor="ctr"/>
            <a:lstStyle/>
            <a:p>
              <a:pPr algn="ctr" defTabSz="1289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t-BR" sz="2800" dirty="0"/>
            </a:p>
          </p:txBody>
        </p:sp>
      </p:grpSp>
      <p:grpSp>
        <p:nvGrpSpPr>
          <p:cNvPr id="8" name="Grupo 10"/>
          <p:cNvGrpSpPr/>
          <p:nvPr/>
        </p:nvGrpSpPr>
        <p:grpSpPr>
          <a:xfrm>
            <a:off x="3370613" y="3715837"/>
            <a:ext cx="1861952" cy="1852914"/>
            <a:chOff x="1330332" y="2457221"/>
            <a:chExt cx="2086230" cy="2086229"/>
          </a:xfr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9" name="Pizza 8"/>
            <p:cNvSpPr/>
            <p:nvPr/>
          </p:nvSpPr>
          <p:spPr>
            <a:xfrm rot="16200000">
              <a:off x="1330332" y="2457221"/>
              <a:ext cx="2086229" cy="2086229"/>
            </a:xfrm>
            <a:prstGeom prst="pieWedg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" name="Pizza 4"/>
            <p:cNvSpPr/>
            <p:nvPr/>
          </p:nvSpPr>
          <p:spPr>
            <a:xfrm rot="21600000">
              <a:off x="1941374" y="2457221"/>
              <a:ext cx="1475188" cy="147518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206248" tIns="206248" rIns="206248" bIns="206248" spcCol="1270" anchor="ctr"/>
            <a:lstStyle/>
            <a:p>
              <a:pPr algn="ctr" defTabSz="1289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t-BR" sz="2800" dirty="0"/>
            </a:p>
          </p:txBody>
        </p:sp>
      </p:grpSp>
      <p:grpSp>
        <p:nvGrpSpPr>
          <p:cNvPr id="11" name="Grupo 13"/>
          <p:cNvGrpSpPr/>
          <p:nvPr/>
        </p:nvGrpSpPr>
        <p:grpSpPr>
          <a:xfrm>
            <a:off x="3370613" y="1812377"/>
            <a:ext cx="1861951" cy="1852914"/>
            <a:chOff x="1330332" y="274630"/>
            <a:chExt cx="2086229" cy="2086229"/>
          </a:xfr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12" name="Pizza 11"/>
            <p:cNvSpPr/>
            <p:nvPr/>
          </p:nvSpPr>
          <p:spPr>
            <a:xfrm>
              <a:off x="1330332" y="274630"/>
              <a:ext cx="2086229" cy="2086229"/>
            </a:xfrm>
            <a:prstGeom prst="pieWedg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3" name="Pizza 4"/>
            <p:cNvSpPr/>
            <p:nvPr/>
          </p:nvSpPr>
          <p:spPr>
            <a:xfrm>
              <a:off x="1941376" y="885671"/>
              <a:ext cx="1475185" cy="1475188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206248" tIns="206248" rIns="206248" bIns="206248" spcCol="1270" anchor="ctr"/>
            <a:lstStyle/>
            <a:p>
              <a:pPr algn="ctr" defTabSz="1289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t-BR" sz="2800" dirty="0"/>
            </a:p>
          </p:txBody>
        </p:sp>
      </p:grpSp>
      <p:sp>
        <p:nvSpPr>
          <p:cNvPr id="14" name="Seta para baixo 13"/>
          <p:cNvSpPr/>
          <p:nvPr/>
        </p:nvSpPr>
        <p:spPr>
          <a:xfrm rot="2898103">
            <a:off x="5869122" y="4114590"/>
            <a:ext cx="444141" cy="900375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39999">
                <a:schemeClr val="accent5">
                  <a:lumMod val="75000"/>
                </a:schemeClr>
              </a:gs>
              <a:gs pos="70000">
                <a:schemeClr val="accent5">
                  <a:lumMod val="60000"/>
                  <a:lumOff val="40000"/>
                </a:schemeClr>
              </a:gs>
              <a:gs pos="88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600" dirty="0"/>
          </a:p>
        </p:txBody>
      </p:sp>
      <p:sp>
        <p:nvSpPr>
          <p:cNvPr id="15" name="Seta para baixo 14"/>
          <p:cNvSpPr/>
          <p:nvPr/>
        </p:nvSpPr>
        <p:spPr>
          <a:xfrm rot="7789290">
            <a:off x="4130774" y="4108223"/>
            <a:ext cx="444141" cy="900375"/>
          </a:xfrm>
          <a:prstGeom prst="downArrow">
            <a:avLst/>
          </a:prstGeom>
          <a:gradFill flip="none" rotWithShape="1">
            <a:gsLst>
              <a:gs pos="22000">
                <a:srgbClr val="00B050">
                  <a:alpha val="81000"/>
                </a:srgbClr>
              </a:gs>
              <a:gs pos="39999">
                <a:srgbClr val="00B050">
                  <a:alpha val="69000"/>
                </a:srgbClr>
              </a:gs>
              <a:gs pos="70000">
                <a:schemeClr val="accent3">
                  <a:lumMod val="60000"/>
                  <a:lumOff val="40000"/>
                </a:schemeClr>
              </a:gs>
              <a:gs pos="88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600" dirty="0"/>
          </a:p>
        </p:txBody>
      </p:sp>
      <p:sp>
        <p:nvSpPr>
          <p:cNvPr id="16" name="Pizza 15"/>
          <p:cNvSpPr/>
          <p:nvPr/>
        </p:nvSpPr>
        <p:spPr>
          <a:xfrm rot="5400000">
            <a:off x="3378994" y="1813719"/>
            <a:ext cx="3754437" cy="3762375"/>
          </a:xfrm>
          <a:prstGeom prst="pie">
            <a:avLst>
              <a:gd name="adj1" fmla="val 11994137"/>
              <a:gd name="adj2" fmla="val 16200000"/>
            </a:avLst>
          </a:prstGeom>
          <a:solidFill>
            <a:srgbClr val="FFFA3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17" name="Pizza 16"/>
          <p:cNvSpPr/>
          <p:nvPr/>
        </p:nvSpPr>
        <p:spPr>
          <a:xfrm rot="5400000">
            <a:off x="3360738" y="1711325"/>
            <a:ext cx="3756025" cy="3762375"/>
          </a:xfrm>
          <a:prstGeom prst="pie">
            <a:avLst>
              <a:gd name="adj1" fmla="val 13360983"/>
              <a:gd name="adj2" fmla="val 16200000"/>
            </a:avLst>
          </a:prstGeom>
          <a:solidFill>
            <a:srgbClr val="DFDA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18" name="Pizza 17"/>
          <p:cNvSpPr/>
          <p:nvPr/>
        </p:nvSpPr>
        <p:spPr>
          <a:xfrm rot="5400000">
            <a:off x="3438525" y="1817688"/>
            <a:ext cx="3692525" cy="3724275"/>
          </a:xfrm>
          <a:prstGeom prst="pie">
            <a:avLst>
              <a:gd name="adj1" fmla="val 14737132"/>
              <a:gd name="adj2" fmla="val 16200000"/>
            </a:avLst>
          </a:prstGeom>
          <a:solidFill>
            <a:srgbClr val="B88C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19" name="Pizza 18"/>
          <p:cNvSpPr/>
          <p:nvPr/>
        </p:nvSpPr>
        <p:spPr>
          <a:xfrm>
            <a:off x="3375025" y="1779588"/>
            <a:ext cx="3709988" cy="3705225"/>
          </a:xfrm>
          <a:prstGeom prst="pie">
            <a:avLst>
              <a:gd name="adj1" fmla="val 13258000"/>
              <a:gd name="adj2" fmla="val 16200000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21" name="Pizza 2"/>
          <p:cNvSpPr/>
          <p:nvPr/>
        </p:nvSpPr>
        <p:spPr bwMode="auto">
          <a:xfrm rot="5400000">
            <a:off x="5271607" y="2816206"/>
            <a:ext cx="847112" cy="882693"/>
          </a:xfrm>
          <a:prstGeom prst="pieWedge">
            <a:avLst/>
          </a:prstGeom>
          <a:solidFill>
            <a:srgbClr val="FFFF4B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grpSp>
        <p:nvGrpSpPr>
          <p:cNvPr id="20" name="Grupo 4"/>
          <p:cNvGrpSpPr/>
          <p:nvPr/>
        </p:nvGrpSpPr>
        <p:grpSpPr bwMode="auto">
          <a:xfrm>
            <a:off x="5253816" y="3704217"/>
            <a:ext cx="882693" cy="847112"/>
            <a:chOff x="3512923" y="2457221"/>
            <a:chExt cx="2086229" cy="2086229"/>
          </a:xfr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29" name="Pizza 5"/>
            <p:cNvSpPr/>
            <p:nvPr/>
          </p:nvSpPr>
          <p:spPr>
            <a:xfrm rot="10800000">
              <a:off x="3512923" y="2457221"/>
              <a:ext cx="2086229" cy="2086229"/>
            </a:xfrm>
            <a:prstGeom prst="pieWedg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0" name="Pizza 4"/>
            <p:cNvSpPr/>
            <p:nvPr/>
          </p:nvSpPr>
          <p:spPr>
            <a:xfrm rot="21600000">
              <a:off x="3512923" y="2457221"/>
              <a:ext cx="1475185" cy="1475188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206248" tIns="206248" rIns="206248" bIns="206248" spcCol="1270" anchor="ctr"/>
            <a:lstStyle/>
            <a:p>
              <a:pPr algn="ctr" defTabSz="1289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t-BR" sz="2800" dirty="0"/>
            </a:p>
          </p:txBody>
        </p:sp>
      </p:grpSp>
      <p:grpSp>
        <p:nvGrpSpPr>
          <p:cNvPr id="22" name="Grupo 7"/>
          <p:cNvGrpSpPr/>
          <p:nvPr/>
        </p:nvGrpSpPr>
        <p:grpSpPr bwMode="auto">
          <a:xfrm>
            <a:off x="4347044" y="2833997"/>
            <a:ext cx="882693" cy="847112"/>
            <a:chOff x="1330332" y="274630"/>
            <a:chExt cx="2086229" cy="2086229"/>
          </a:xfrm>
          <a:solidFill>
            <a:srgbClr val="F6613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27" name="Pizza 26"/>
            <p:cNvSpPr/>
            <p:nvPr/>
          </p:nvSpPr>
          <p:spPr>
            <a:xfrm>
              <a:off x="1330332" y="274630"/>
              <a:ext cx="2086229" cy="2086229"/>
            </a:xfrm>
            <a:prstGeom prst="pieWedg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8" name="Pizza 4"/>
            <p:cNvSpPr/>
            <p:nvPr/>
          </p:nvSpPr>
          <p:spPr>
            <a:xfrm>
              <a:off x="1941376" y="885671"/>
              <a:ext cx="1475185" cy="1475188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206248" tIns="206248" rIns="206248" bIns="206248" spcCol="1270" anchor="ctr"/>
            <a:lstStyle/>
            <a:p>
              <a:pPr algn="ctr" defTabSz="1289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t-BR" sz="2800" dirty="0"/>
            </a:p>
          </p:txBody>
        </p:sp>
      </p:grpSp>
      <p:grpSp>
        <p:nvGrpSpPr>
          <p:cNvPr id="23" name="Grupo 11"/>
          <p:cNvGrpSpPr/>
          <p:nvPr/>
        </p:nvGrpSpPr>
        <p:grpSpPr bwMode="auto">
          <a:xfrm>
            <a:off x="4347044" y="3704217"/>
            <a:ext cx="882693" cy="847112"/>
            <a:chOff x="1330332" y="2457221"/>
            <a:chExt cx="2086230" cy="2086229"/>
          </a:xfr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25" name="Pizza 24"/>
            <p:cNvSpPr/>
            <p:nvPr/>
          </p:nvSpPr>
          <p:spPr>
            <a:xfrm rot="16200000">
              <a:off x="1330332" y="2457221"/>
              <a:ext cx="2086229" cy="2086229"/>
            </a:xfrm>
            <a:prstGeom prst="pieWedg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6" name="Pizza 4"/>
            <p:cNvSpPr/>
            <p:nvPr/>
          </p:nvSpPr>
          <p:spPr>
            <a:xfrm rot="21600000">
              <a:off x="1941374" y="2457221"/>
              <a:ext cx="1475188" cy="147518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206248" tIns="206248" rIns="206248" bIns="206248" spcCol="1270" anchor="ctr"/>
            <a:lstStyle/>
            <a:p>
              <a:pPr algn="ctr" defTabSz="1289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t-BR" sz="2800" dirty="0"/>
            </a:p>
          </p:txBody>
        </p:sp>
      </p:grpSp>
      <p:sp>
        <p:nvSpPr>
          <p:cNvPr id="31" name="CaixaDeTexto 30"/>
          <p:cNvSpPr txBox="1"/>
          <p:nvPr/>
        </p:nvSpPr>
        <p:spPr>
          <a:xfrm>
            <a:off x="4714875" y="3154363"/>
            <a:ext cx="444500" cy="4794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89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28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4702175" y="3800475"/>
            <a:ext cx="442913" cy="4794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89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28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5332413" y="3784600"/>
            <a:ext cx="444500" cy="4794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89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28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5334000" y="3149600"/>
            <a:ext cx="422275" cy="481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89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28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</a:p>
        </p:txBody>
      </p:sp>
      <p:sp>
        <p:nvSpPr>
          <p:cNvPr id="35" name="CaixaDeTexto 34"/>
          <p:cNvSpPr txBox="1"/>
          <p:nvPr/>
        </p:nvSpPr>
        <p:spPr>
          <a:xfrm>
            <a:off x="5373688" y="1500188"/>
            <a:ext cx="2081212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Identificar o Problema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6283352" y="1868488"/>
            <a:ext cx="2146300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Levantar Fatos e Dados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6808816" y="2389188"/>
            <a:ext cx="1835150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Analisar o Processo</a:t>
            </a:r>
          </a:p>
        </p:txBody>
      </p:sp>
      <p:sp>
        <p:nvSpPr>
          <p:cNvPr id="38" name="CaixaDeTexto 37"/>
          <p:cNvSpPr txBox="1"/>
          <p:nvPr/>
        </p:nvSpPr>
        <p:spPr>
          <a:xfrm>
            <a:off x="7250113" y="3011488"/>
            <a:ext cx="13938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Elaborar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Plano de Ação</a:t>
            </a:r>
          </a:p>
        </p:txBody>
      </p:sp>
      <p:sp>
        <p:nvSpPr>
          <p:cNvPr id="39" name="CaixaDeTexto 38"/>
          <p:cNvSpPr txBox="1"/>
          <p:nvPr/>
        </p:nvSpPr>
        <p:spPr>
          <a:xfrm>
            <a:off x="6626225" y="4851400"/>
            <a:ext cx="1485900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Realizar as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Ações do Plano</a:t>
            </a:r>
          </a:p>
        </p:txBody>
      </p:sp>
      <p:sp>
        <p:nvSpPr>
          <p:cNvPr id="40" name="CaixaDeTexto 39"/>
          <p:cNvSpPr txBox="1"/>
          <p:nvPr/>
        </p:nvSpPr>
        <p:spPr>
          <a:xfrm>
            <a:off x="2565400" y="4608513"/>
            <a:ext cx="1216025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Verificar se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 Problema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foi corrigido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2398713" y="2832100"/>
            <a:ext cx="1096962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Padronizar</a:t>
            </a:r>
          </a:p>
        </p:txBody>
      </p:sp>
      <p:sp>
        <p:nvSpPr>
          <p:cNvPr id="42" name="CaixaDeTexto 41"/>
          <p:cNvSpPr txBox="1"/>
          <p:nvPr/>
        </p:nvSpPr>
        <p:spPr>
          <a:xfrm>
            <a:off x="3684588" y="1647825"/>
            <a:ext cx="88582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Concluir</a:t>
            </a:r>
          </a:p>
        </p:txBody>
      </p:sp>
      <p:sp>
        <p:nvSpPr>
          <p:cNvPr id="43" name="Seta para baixo 42"/>
          <p:cNvSpPr/>
          <p:nvPr/>
        </p:nvSpPr>
        <p:spPr>
          <a:xfrm rot="13924360">
            <a:off x="4190935" y="2451636"/>
            <a:ext cx="444141" cy="900375"/>
          </a:xfrm>
          <a:prstGeom prst="downArrow">
            <a:avLst/>
          </a:prstGeom>
          <a:gradFill flip="none" rotWithShape="1">
            <a:gsLst>
              <a:gs pos="27000">
                <a:schemeClr val="accent6">
                  <a:lumMod val="50000"/>
                  <a:alpha val="83000"/>
                </a:schemeClr>
              </a:gs>
              <a:gs pos="39999">
                <a:schemeClr val="accent6">
                  <a:lumMod val="75000"/>
                  <a:alpha val="62000"/>
                </a:schemeClr>
              </a:gs>
              <a:gs pos="70000">
                <a:schemeClr val="accent6">
                  <a:lumMod val="60000"/>
                  <a:lumOff val="40000"/>
                </a:schemeClr>
              </a:gs>
              <a:gs pos="88000">
                <a:schemeClr val="accent6">
                  <a:lumMod val="60000"/>
                  <a:lumOff val="40000"/>
                </a:schemeClr>
              </a:gs>
              <a:gs pos="100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600" dirty="0"/>
          </a:p>
        </p:txBody>
      </p:sp>
      <p:sp>
        <p:nvSpPr>
          <p:cNvPr id="44" name="Seta para baixo 43"/>
          <p:cNvSpPr/>
          <p:nvPr/>
        </p:nvSpPr>
        <p:spPr>
          <a:xfrm rot="18881053">
            <a:off x="5925302" y="2543351"/>
            <a:ext cx="444141" cy="900375"/>
          </a:xfrm>
          <a:prstGeom prst="downArrow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600" dirty="0"/>
          </a:p>
        </p:txBody>
      </p:sp>
      <p:sp>
        <p:nvSpPr>
          <p:cNvPr id="67" name="Retângulo 66"/>
          <p:cNvSpPr/>
          <p:nvPr/>
        </p:nvSpPr>
        <p:spPr>
          <a:xfrm>
            <a:off x="911717" y="500042"/>
            <a:ext cx="945639" cy="642942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100" b="1" dirty="0">
                <a:solidFill>
                  <a:schemeClr val="tx1"/>
                </a:solidFill>
              </a:rPr>
              <a:t>Identificar o Problema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68" name="Retângulo 67"/>
          <p:cNvSpPr/>
          <p:nvPr/>
        </p:nvSpPr>
        <p:spPr>
          <a:xfrm>
            <a:off x="911709" y="1214422"/>
            <a:ext cx="945639" cy="642942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100" b="1" dirty="0">
                <a:solidFill>
                  <a:schemeClr val="tx1"/>
                </a:solidFill>
              </a:rPr>
              <a:t>Levantar Fatos e Dados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69" name="Retângulo 68"/>
          <p:cNvSpPr/>
          <p:nvPr/>
        </p:nvSpPr>
        <p:spPr>
          <a:xfrm>
            <a:off x="911709" y="1928802"/>
            <a:ext cx="945639" cy="642942"/>
          </a:xfrm>
          <a:prstGeom prst="rect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100" b="1" dirty="0">
                <a:solidFill>
                  <a:schemeClr val="tx1"/>
                </a:solidFill>
              </a:rPr>
              <a:t>Analisar o Processo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70" name="Retângulo 69"/>
          <p:cNvSpPr/>
          <p:nvPr/>
        </p:nvSpPr>
        <p:spPr>
          <a:xfrm>
            <a:off x="911709" y="2643182"/>
            <a:ext cx="945639" cy="642942"/>
          </a:xfrm>
          <a:prstGeom prst="rect">
            <a:avLst/>
          </a:prstGeom>
          <a:solidFill>
            <a:srgbClr val="FF9933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100" b="1" dirty="0">
                <a:solidFill>
                  <a:schemeClr val="tx1"/>
                </a:solidFill>
              </a:rPr>
              <a:t>Elaborar Plano de Ação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71" name="Retângulo 70"/>
          <p:cNvSpPr/>
          <p:nvPr/>
        </p:nvSpPr>
        <p:spPr>
          <a:xfrm>
            <a:off x="887959" y="3429000"/>
            <a:ext cx="945639" cy="6812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100" b="1" dirty="0">
                <a:solidFill>
                  <a:schemeClr val="tx1"/>
                </a:solidFill>
              </a:rPr>
              <a:t>Realizar as ações do Plano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72" name="Retângulo 71"/>
          <p:cNvSpPr/>
          <p:nvPr/>
        </p:nvSpPr>
        <p:spPr>
          <a:xfrm>
            <a:off x="887959" y="4214818"/>
            <a:ext cx="945639" cy="681268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100" b="1" dirty="0">
                <a:solidFill>
                  <a:schemeClr val="tx1"/>
                </a:solidFill>
              </a:rPr>
              <a:t>Verificar se o Problema foi corrigido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73" name="Retângulo 72"/>
          <p:cNvSpPr/>
          <p:nvPr/>
        </p:nvSpPr>
        <p:spPr>
          <a:xfrm>
            <a:off x="876092" y="5214950"/>
            <a:ext cx="945639" cy="681268"/>
          </a:xfrm>
          <a:prstGeom prst="rect">
            <a:avLst/>
          </a:prstGeom>
          <a:solidFill>
            <a:srgbClr val="FF7C80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100" b="1" dirty="0">
                <a:solidFill>
                  <a:schemeClr val="tx1"/>
                </a:solidFill>
              </a:rPr>
              <a:t>Padronizar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74" name="Retângulo 73"/>
          <p:cNvSpPr/>
          <p:nvPr/>
        </p:nvSpPr>
        <p:spPr>
          <a:xfrm>
            <a:off x="876092" y="5962442"/>
            <a:ext cx="945639" cy="681268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100" b="1" dirty="0">
                <a:solidFill>
                  <a:schemeClr val="tx1"/>
                </a:solidFill>
              </a:rPr>
              <a:t>Concluir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75" name="Chave direita 74"/>
          <p:cNvSpPr/>
          <p:nvPr/>
        </p:nvSpPr>
        <p:spPr>
          <a:xfrm rot="10800000">
            <a:off x="500063" y="500063"/>
            <a:ext cx="285750" cy="2786062"/>
          </a:xfrm>
          <a:prstGeom prst="rightBrace">
            <a:avLst>
              <a:gd name="adj1" fmla="val 49814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800" b="1"/>
          </a:p>
        </p:txBody>
      </p:sp>
      <p:sp>
        <p:nvSpPr>
          <p:cNvPr id="76" name="Chave direita 75"/>
          <p:cNvSpPr/>
          <p:nvPr/>
        </p:nvSpPr>
        <p:spPr>
          <a:xfrm rot="10800000">
            <a:off x="500063" y="3435350"/>
            <a:ext cx="292100" cy="636588"/>
          </a:xfrm>
          <a:prstGeom prst="rightBrace">
            <a:avLst>
              <a:gd name="adj1" fmla="val 20185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800" b="1"/>
          </a:p>
        </p:txBody>
      </p:sp>
      <p:sp>
        <p:nvSpPr>
          <p:cNvPr id="81" name="CaixaDeTexto 20"/>
          <p:cNvSpPr txBox="1">
            <a:spLocks noChangeArrowheads="1"/>
          </p:cNvSpPr>
          <p:nvPr/>
        </p:nvSpPr>
        <p:spPr bwMode="auto">
          <a:xfrm rot="-5400000">
            <a:off x="346869" y="1696244"/>
            <a:ext cx="8064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 i="1"/>
              <a:t>Planejar</a:t>
            </a:r>
            <a:endParaRPr lang="en-US" sz="1400" b="1" i="1"/>
          </a:p>
        </p:txBody>
      </p:sp>
      <p:sp>
        <p:nvSpPr>
          <p:cNvPr id="9287" name="CaixaDeTexto 21"/>
          <p:cNvSpPr txBox="1">
            <a:spLocks noChangeArrowheads="1"/>
          </p:cNvSpPr>
          <p:nvPr/>
        </p:nvSpPr>
        <p:spPr bwMode="auto">
          <a:xfrm rot="-5400000">
            <a:off x="467519" y="3580606"/>
            <a:ext cx="5794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 i="1"/>
              <a:t>Fazer</a:t>
            </a:r>
            <a:endParaRPr lang="en-US" sz="1400" b="1" i="1"/>
          </a:p>
        </p:txBody>
      </p:sp>
      <p:sp>
        <p:nvSpPr>
          <p:cNvPr id="9288" name="CaixaDeTexto 22"/>
          <p:cNvSpPr txBox="1">
            <a:spLocks noChangeArrowheads="1"/>
          </p:cNvSpPr>
          <p:nvPr/>
        </p:nvSpPr>
        <p:spPr bwMode="auto">
          <a:xfrm rot="-5400000">
            <a:off x="357982" y="4390231"/>
            <a:ext cx="80645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 i="1"/>
              <a:t>Verificar</a:t>
            </a:r>
            <a:endParaRPr lang="en-US" sz="1400" b="1" i="1"/>
          </a:p>
        </p:txBody>
      </p:sp>
      <p:sp>
        <p:nvSpPr>
          <p:cNvPr id="9289" name="CaixaDeTexto 23"/>
          <p:cNvSpPr txBox="1">
            <a:spLocks noChangeArrowheads="1"/>
          </p:cNvSpPr>
          <p:nvPr/>
        </p:nvSpPr>
        <p:spPr bwMode="auto">
          <a:xfrm rot="-5400000">
            <a:off x="487363" y="5818187"/>
            <a:ext cx="4953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 i="1"/>
              <a:t>Agir</a:t>
            </a:r>
            <a:endParaRPr lang="en-US" sz="1400" b="1" i="1"/>
          </a:p>
        </p:txBody>
      </p:sp>
      <p:sp>
        <p:nvSpPr>
          <p:cNvPr id="85" name="Chave direita 84"/>
          <p:cNvSpPr/>
          <p:nvPr/>
        </p:nvSpPr>
        <p:spPr>
          <a:xfrm rot="10800000">
            <a:off x="500063" y="4213225"/>
            <a:ext cx="292100" cy="635000"/>
          </a:xfrm>
          <a:prstGeom prst="rightBrace">
            <a:avLst>
              <a:gd name="adj1" fmla="val 20185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800" b="1"/>
          </a:p>
        </p:txBody>
      </p:sp>
      <p:sp>
        <p:nvSpPr>
          <p:cNvPr id="86" name="Chave direita 85"/>
          <p:cNvSpPr/>
          <p:nvPr/>
        </p:nvSpPr>
        <p:spPr>
          <a:xfrm rot="10800000">
            <a:off x="500063" y="5214938"/>
            <a:ext cx="292100" cy="1422400"/>
          </a:xfrm>
          <a:prstGeom prst="rightBrace">
            <a:avLst>
              <a:gd name="adj1" fmla="val 20185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800" b="1"/>
          </a:p>
        </p:txBody>
      </p:sp>
      <p:sp>
        <p:nvSpPr>
          <p:cNvPr id="87" name="CaixaDeTexto 86"/>
          <p:cNvSpPr txBox="1"/>
          <p:nvPr/>
        </p:nvSpPr>
        <p:spPr>
          <a:xfrm>
            <a:off x="1085850" y="142875"/>
            <a:ext cx="6381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0" name="Conector de seta reta 89"/>
          <p:cNvCxnSpPr>
            <a:stCxn id="72" idx="2"/>
            <a:endCxn id="73" idx="0"/>
          </p:cNvCxnSpPr>
          <p:nvPr/>
        </p:nvCxnSpPr>
        <p:spPr>
          <a:xfrm rot="5400000">
            <a:off x="1195414" y="5049585"/>
            <a:ext cx="318864" cy="11867"/>
          </a:xfrm>
          <a:prstGeom prst="straightConnector1">
            <a:avLst/>
          </a:prstGeom>
          <a:ln w="28575">
            <a:solidFill>
              <a:schemeClr val="tx1"/>
            </a:solidFill>
            <a:beve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13873E-6 C -0.05538 -0.07098 -0.11059 -0.14197 -0.19531 -0.16278 C -0.28004 -0.18359 -0.4533 -0.13087 -0.50799 -0.12486 C -0.56268 -0.11885 -0.54323 -0.12301 -0.52379 -0.12694 " pathEditMode="relative" ptsTypes="aaa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23 0.00347 L -0.61441 -0.06983 " pathEditMode="relative" ptsTypes="AA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21 0.00115 L -0.65643 -0.04093 " pathEditMode="relative" ptsTypes="AA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93064E-6 L -0.69202 -0.0552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00" y="-2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9 0.02104 L -0.5552 -0.2249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00" y="-1230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41 0.00208 L -0.61302 -0.1972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00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83237E-6 L -0.56424 -0.03422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00" y="-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1000"/>
                                        <p:tgtEl>
                                          <p:spTgt spid="9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54 -0.00162 L -0.14636 -0.06451 " pathEditMode="relative" ptsTypes="AA">
                                      <p:cBhvr>
                                        <p:cTn id="11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60685E-6 L -0.49514 0.07886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00" y="390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1000"/>
                                        <p:tgtEl>
                                          <p:spTgt spid="9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45051E-6 L -0.19236 0.36632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0" y="1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000"/>
                            </p:stCondLst>
                            <p:childTnLst>
                              <p:par>
                                <p:cTn id="1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57262E-7 L -0.31372 0.64408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00" y="3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16281E-7 L -0.48871 0.37234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00" y="18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1000"/>
                                        <p:tgtEl>
                                          <p:spTgt spid="9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2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2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2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000"/>
                            </p:stCondLst>
                            <p:childTnLst>
                              <p:par>
                                <p:cTn id="2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3000"/>
                            </p:stCondLst>
                            <p:childTnLst>
                              <p:par>
                                <p:cTn id="2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4000"/>
                            </p:stCondLst>
                            <p:childTnLst>
                              <p:par>
                                <p:cTn id="2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9" grpId="0" animBg="1"/>
      <p:bldP spid="31" grpId="0"/>
      <p:bldP spid="32" grpId="0"/>
      <p:bldP spid="33" grpId="0"/>
      <p:bldP spid="34" grpId="0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 animBg="1"/>
      <p:bldP spid="44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81" grpId="0"/>
      <p:bldP spid="9287" grpId="0"/>
      <p:bldP spid="9288" grpId="0"/>
      <p:bldP spid="9289" grpId="0"/>
      <p:bldP spid="85" grpId="0" animBg="1"/>
      <p:bldP spid="86" grpId="0" animBg="1"/>
      <p:bldP spid="87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 smtClean="0"/>
              <a:t>Alexandre Nascimento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 smtClean="0"/>
              <a:t>anascimento@place.com.br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 smtClean="0"/>
              <a:t>(73) 3878.8009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smtClean="0"/>
              <a:t>(73) 9926.2779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3171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55"/>
          <p:cNvGrpSpPr>
            <a:grpSpLocks/>
          </p:cNvGrpSpPr>
          <p:nvPr/>
        </p:nvGrpSpPr>
        <p:grpSpPr bwMode="auto">
          <a:xfrm>
            <a:off x="928688" y="1214438"/>
            <a:ext cx="7858125" cy="642937"/>
            <a:chOff x="928688" y="1214422"/>
            <a:chExt cx="7858154" cy="642942"/>
          </a:xfrm>
        </p:grpSpPr>
        <p:cxnSp>
          <p:nvCxnSpPr>
            <p:cNvPr id="74" name="Conector reto 73"/>
            <p:cNvCxnSpPr/>
            <p:nvPr/>
          </p:nvCxnSpPr>
          <p:spPr>
            <a:xfrm rot="10800000" flipH="1">
              <a:off x="928688" y="1500174"/>
              <a:ext cx="3446475" cy="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tângulo 30"/>
            <p:cNvSpPr/>
            <p:nvPr/>
          </p:nvSpPr>
          <p:spPr>
            <a:xfrm>
              <a:off x="1928794" y="1214422"/>
              <a:ext cx="1714512" cy="642942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100" b="1" dirty="0">
                  <a:solidFill>
                    <a:schemeClr val="tx1"/>
                  </a:solidFill>
                </a:rPr>
                <a:t>Observação</a:t>
              </a:r>
            </a:p>
            <a:p>
              <a:pPr algn="ctr">
                <a:defRPr/>
              </a:pPr>
              <a:endParaRPr lang="pt-BR" sz="500" b="1" dirty="0">
                <a:solidFill>
                  <a:schemeClr val="tx1"/>
                </a:solidFill>
              </a:endParaRPr>
            </a:p>
            <a:p>
              <a:pPr algn="ctr">
                <a:defRPr/>
              </a:pPr>
              <a:r>
                <a:rPr lang="pt-BR" sz="1100" b="1" dirty="0">
                  <a:solidFill>
                    <a:schemeClr val="tx1"/>
                  </a:solidFill>
                </a:rPr>
                <a:t>Análise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55" name="Retângulo 54"/>
            <p:cNvSpPr/>
            <p:nvPr/>
          </p:nvSpPr>
          <p:spPr>
            <a:xfrm>
              <a:off x="4357686" y="1214422"/>
              <a:ext cx="4429156" cy="642942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200" b="1" dirty="0" smtClean="0">
                  <a:solidFill>
                    <a:schemeClr val="tx1"/>
                  </a:solidFill>
                </a:rPr>
                <a:t>Planilha de Dados, Diagrama Polar, Fluxograma</a:t>
              </a:r>
            </a:p>
            <a:p>
              <a:pPr algn="ctr">
                <a:defRPr/>
              </a:pPr>
              <a:r>
                <a:rPr lang="pt-BR" sz="1200" b="1" dirty="0" smtClean="0">
                  <a:solidFill>
                    <a:schemeClr val="tx1"/>
                  </a:solidFill>
                </a:rPr>
                <a:t>SIPOC, QFD, SWOT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80" name="Conector reto 79"/>
          <p:cNvCxnSpPr/>
          <p:nvPr/>
        </p:nvCxnSpPr>
        <p:spPr>
          <a:xfrm rot="10800000" flipH="1">
            <a:off x="928688" y="6286500"/>
            <a:ext cx="344646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 reto 78"/>
          <p:cNvCxnSpPr/>
          <p:nvPr/>
        </p:nvCxnSpPr>
        <p:spPr>
          <a:xfrm rot="10800000" flipH="1">
            <a:off x="928688" y="5572125"/>
            <a:ext cx="344646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reto 77"/>
          <p:cNvCxnSpPr/>
          <p:nvPr/>
        </p:nvCxnSpPr>
        <p:spPr>
          <a:xfrm rot="10800000" flipH="1">
            <a:off x="928688" y="4572000"/>
            <a:ext cx="344646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to 76"/>
          <p:cNvCxnSpPr/>
          <p:nvPr/>
        </p:nvCxnSpPr>
        <p:spPr>
          <a:xfrm rot="10800000" flipH="1">
            <a:off x="928688" y="3786188"/>
            <a:ext cx="344646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to 75"/>
          <p:cNvCxnSpPr/>
          <p:nvPr/>
        </p:nvCxnSpPr>
        <p:spPr>
          <a:xfrm rot="10800000" flipH="1">
            <a:off x="928688" y="2928938"/>
            <a:ext cx="344646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to 74"/>
          <p:cNvCxnSpPr/>
          <p:nvPr/>
        </p:nvCxnSpPr>
        <p:spPr>
          <a:xfrm rot="10800000" flipH="1">
            <a:off x="928688" y="2214563"/>
            <a:ext cx="344646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to 72"/>
          <p:cNvCxnSpPr>
            <a:stCxn id="0" idx="1"/>
            <a:endCxn id="0" idx="1"/>
          </p:cNvCxnSpPr>
          <p:nvPr/>
        </p:nvCxnSpPr>
        <p:spPr>
          <a:xfrm rot="10800000" flipH="1">
            <a:off x="911225" y="820738"/>
            <a:ext cx="3446463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ângulo 4"/>
          <p:cNvSpPr/>
          <p:nvPr/>
        </p:nvSpPr>
        <p:spPr>
          <a:xfrm>
            <a:off x="911717" y="500042"/>
            <a:ext cx="945639" cy="642942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100" b="1" dirty="0">
                <a:solidFill>
                  <a:schemeClr val="tx1"/>
                </a:solidFill>
              </a:rPr>
              <a:t>Identificar o Problema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911709" y="1214422"/>
            <a:ext cx="945639" cy="642942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100" b="1" dirty="0">
                <a:solidFill>
                  <a:schemeClr val="tx1"/>
                </a:solidFill>
              </a:rPr>
              <a:t>Levantar Fatos e Dados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911709" y="1928802"/>
            <a:ext cx="945639" cy="642942"/>
          </a:xfrm>
          <a:prstGeom prst="rect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100" b="1" dirty="0">
                <a:solidFill>
                  <a:schemeClr val="tx1"/>
                </a:solidFill>
              </a:rPr>
              <a:t>Analisar o Processo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911709" y="2643182"/>
            <a:ext cx="945639" cy="642942"/>
          </a:xfrm>
          <a:prstGeom prst="rect">
            <a:avLst/>
          </a:prstGeom>
          <a:solidFill>
            <a:srgbClr val="FF9933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100" b="1" dirty="0">
                <a:solidFill>
                  <a:schemeClr val="tx1"/>
                </a:solidFill>
              </a:rPr>
              <a:t>Elaborar Plano de Ação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911709" y="3429000"/>
            <a:ext cx="945639" cy="6812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100" b="1" dirty="0">
                <a:solidFill>
                  <a:schemeClr val="tx1"/>
                </a:solidFill>
              </a:rPr>
              <a:t>Realizar as ações do Plano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911709" y="4214818"/>
            <a:ext cx="945639" cy="681268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100" b="1" dirty="0">
                <a:solidFill>
                  <a:schemeClr val="tx1"/>
                </a:solidFill>
              </a:rPr>
              <a:t>Verificar se o Problema foi corrigido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911717" y="5214950"/>
            <a:ext cx="945639" cy="681268"/>
          </a:xfrm>
          <a:prstGeom prst="rect">
            <a:avLst/>
          </a:prstGeom>
          <a:solidFill>
            <a:srgbClr val="FF7C80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100" b="1" dirty="0">
                <a:solidFill>
                  <a:schemeClr val="tx1"/>
                </a:solidFill>
              </a:rPr>
              <a:t>Padronizar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911717" y="5962442"/>
            <a:ext cx="945639" cy="681268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100" b="1" dirty="0">
                <a:solidFill>
                  <a:schemeClr val="tx1"/>
                </a:solidFill>
              </a:rPr>
              <a:t>Concluir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3" name="Chave direita 12"/>
          <p:cNvSpPr/>
          <p:nvPr/>
        </p:nvSpPr>
        <p:spPr>
          <a:xfrm rot="10800000">
            <a:off x="500063" y="500063"/>
            <a:ext cx="285750" cy="2786062"/>
          </a:xfrm>
          <a:prstGeom prst="rightBrace">
            <a:avLst>
              <a:gd name="adj1" fmla="val 49814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800" b="1"/>
          </a:p>
        </p:txBody>
      </p:sp>
      <p:sp>
        <p:nvSpPr>
          <p:cNvPr id="14" name="Chave direita 13"/>
          <p:cNvSpPr/>
          <p:nvPr/>
        </p:nvSpPr>
        <p:spPr>
          <a:xfrm rot="10800000">
            <a:off x="500063" y="3435350"/>
            <a:ext cx="292100" cy="636588"/>
          </a:xfrm>
          <a:prstGeom prst="rightBrace">
            <a:avLst>
              <a:gd name="adj1" fmla="val 20185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800" b="1"/>
          </a:p>
        </p:txBody>
      </p:sp>
      <p:sp>
        <p:nvSpPr>
          <p:cNvPr id="10280" name="CaixaDeTexto 20"/>
          <p:cNvSpPr txBox="1">
            <a:spLocks noChangeArrowheads="1"/>
          </p:cNvSpPr>
          <p:nvPr/>
        </p:nvSpPr>
        <p:spPr bwMode="auto">
          <a:xfrm rot="-5400000">
            <a:off x="346869" y="1696244"/>
            <a:ext cx="8064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 i="1"/>
              <a:t>Planejar</a:t>
            </a:r>
            <a:endParaRPr lang="en-US" sz="1400" b="1" i="1"/>
          </a:p>
        </p:txBody>
      </p:sp>
      <p:sp>
        <p:nvSpPr>
          <p:cNvPr id="10281" name="CaixaDeTexto 21"/>
          <p:cNvSpPr txBox="1">
            <a:spLocks noChangeArrowheads="1"/>
          </p:cNvSpPr>
          <p:nvPr/>
        </p:nvSpPr>
        <p:spPr bwMode="auto">
          <a:xfrm rot="-5400000">
            <a:off x="467519" y="3580606"/>
            <a:ext cx="5794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 i="1"/>
              <a:t>Fazer</a:t>
            </a:r>
            <a:endParaRPr lang="en-US" sz="1400" b="1" i="1"/>
          </a:p>
        </p:txBody>
      </p:sp>
      <p:sp>
        <p:nvSpPr>
          <p:cNvPr id="10282" name="CaixaDeTexto 22"/>
          <p:cNvSpPr txBox="1">
            <a:spLocks noChangeArrowheads="1"/>
          </p:cNvSpPr>
          <p:nvPr/>
        </p:nvSpPr>
        <p:spPr bwMode="auto">
          <a:xfrm rot="-5400000">
            <a:off x="357982" y="4390231"/>
            <a:ext cx="80645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 i="1"/>
              <a:t>Verificar</a:t>
            </a:r>
            <a:endParaRPr lang="en-US" sz="1400" b="1" i="1"/>
          </a:p>
        </p:txBody>
      </p:sp>
      <p:sp>
        <p:nvSpPr>
          <p:cNvPr id="10283" name="CaixaDeTexto 23"/>
          <p:cNvSpPr txBox="1">
            <a:spLocks noChangeArrowheads="1"/>
          </p:cNvSpPr>
          <p:nvPr/>
        </p:nvSpPr>
        <p:spPr bwMode="auto">
          <a:xfrm rot="-5400000">
            <a:off x="487363" y="5818187"/>
            <a:ext cx="4953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 i="1"/>
              <a:t>Agir</a:t>
            </a:r>
            <a:endParaRPr lang="en-US" sz="1400" b="1" i="1"/>
          </a:p>
        </p:txBody>
      </p:sp>
      <p:sp>
        <p:nvSpPr>
          <p:cNvPr id="25" name="Chave direita 24"/>
          <p:cNvSpPr/>
          <p:nvPr/>
        </p:nvSpPr>
        <p:spPr>
          <a:xfrm rot="10800000">
            <a:off x="500063" y="4213225"/>
            <a:ext cx="292100" cy="635000"/>
          </a:xfrm>
          <a:prstGeom prst="rightBrace">
            <a:avLst>
              <a:gd name="adj1" fmla="val 20185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800" b="1"/>
          </a:p>
        </p:txBody>
      </p:sp>
      <p:sp>
        <p:nvSpPr>
          <p:cNvPr id="26" name="Chave direita 25"/>
          <p:cNvSpPr/>
          <p:nvPr/>
        </p:nvSpPr>
        <p:spPr>
          <a:xfrm rot="10800000">
            <a:off x="500063" y="5214938"/>
            <a:ext cx="292100" cy="1422400"/>
          </a:xfrm>
          <a:prstGeom prst="rightBrace">
            <a:avLst>
              <a:gd name="adj1" fmla="val 20185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800" b="1"/>
          </a:p>
        </p:txBody>
      </p:sp>
      <p:sp>
        <p:nvSpPr>
          <p:cNvPr id="30" name="Retângulo 29"/>
          <p:cNvSpPr/>
          <p:nvPr/>
        </p:nvSpPr>
        <p:spPr>
          <a:xfrm>
            <a:off x="1928794" y="500042"/>
            <a:ext cx="1714512" cy="642942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200" b="1" dirty="0">
                <a:solidFill>
                  <a:schemeClr val="tx1"/>
                </a:solidFill>
              </a:rPr>
              <a:t>Identificação</a:t>
            </a:r>
          </a:p>
          <a:p>
            <a:pPr algn="ctr">
              <a:defRPr/>
            </a:pPr>
            <a:r>
              <a:rPr lang="pt-BR" sz="1200" b="1" dirty="0">
                <a:solidFill>
                  <a:schemeClr val="tx1"/>
                </a:solidFill>
              </a:rPr>
              <a:t>Priorização</a:t>
            </a:r>
          </a:p>
          <a:p>
            <a:pPr algn="ctr">
              <a:defRPr/>
            </a:pPr>
            <a:r>
              <a:rPr lang="pt-BR" sz="1200" b="1" dirty="0">
                <a:solidFill>
                  <a:schemeClr val="tx1"/>
                </a:solidFill>
              </a:rPr>
              <a:t>Classificação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32" name="Retângulo 31"/>
          <p:cNvSpPr/>
          <p:nvPr/>
        </p:nvSpPr>
        <p:spPr>
          <a:xfrm>
            <a:off x="1928794" y="1928802"/>
            <a:ext cx="1714512" cy="642942"/>
          </a:xfrm>
          <a:prstGeom prst="rect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200" b="1" dirty="0">
                <a:solidFill>
                  <a:schemeClr val="tx1"/>
                </a:solidFill>
              </a:rPr>
              <a:t>Análise de Causa e Efeito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1928794" y="2643182"/>
            <a:ext cx="1714512" cy="642942"/>
          </a:xfrm>
          <a:prstGeom prst="rect">
            <a:avLst/>
          </a:prstGeom>
          <a:solidFill>
            <a:srgbClr val="FF9933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200" b="1" dirty="0">
                <a:solidFill>
                  <a:schemeClr val="tx1"/>
                </a:solidFill>
              </a:rPr>
              <a:t>Planejamento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35" name="Retângulo 34"/>
          <p:cNvSpPr/>
          <p:nvPr/>
        </p:nvSpPr>
        <p:spPr>
          <a:xfrm>
            <a:off x="1928794" y="3429000"/>
            <a:ext cx="1714512" cy="6812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200" b="1" dirty="0">
                <a:solidFill>
                  <a:schemeClr val="tx1"/>
                </a:solidFill>
              </a:rPr>
              <a:t>Observação</a:t>
            </a:r>
          </a:p>
          <a:p>
            <a:pPr algn="ctr">
              <a:defRPr/>
            </a:pPr>
            <a:endParaRPr lang="pt-BR" sz="6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pt-BR" sz="1200" b="1" dirty="0">
                <a:solidFill>
                  <a:schemeClr val="tx1"/>
                </a:solidFill>
              </a:rPr>
              <a:t>Acompanhamento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36" name="Retângulo 35"/>
          <p:cNvSpPr/>
          <p:nvPr/>
        </p:nvSpPr>
        <p:spPr>
          <a:xfrm>
            <a:off x="1928794" y="4214818"/>
            <a:ext cx="1714512" cy="681268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200" b="1" dirty="0">
                <a:solidFill>
                  <a:schemeClr val="tx1"/>
                </a:solidFill>
              </a:rPr>
              <a:t>Controle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37" name="Retângulo 36"/>
          <p:cNvSpPr/>
          <p:nvPr/>
        </p:nvSpPr>
        <p:spPr>
          <a:xfrm>
            <a:off x="1928794" y="5214950"/>
            <a:ext cx="1714512" cy="681268"/>
          </a:xfrm>
          <a:prstGeom prst="rect">
            <a:avLst/>
          </a:prstGeom>
          <a:solidFill>
            <a:srgbClr val="FF7C80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200" b="1" dirty="0">
                <a:solidFill>
                  <a:schemeClr val="tx1"/>
                </a:solidFill>
              </a:rPr>
              <a:t>Documentação</a:t>
            </a:r>
          </a:p>
          <a:p>
            <a:pPr algn="ctr">
              <a:defRPr/>
            </a:pPr>
            <a:endParaRPr lang="pt-BR" sz="7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pt-BR" sz="1200" b="1" dirty="0">
                <a:solidFill>
                  <a:schemeClr val="tx1"/>
                </a:solidFill>
              </a:rPr>
              <a:t>Disseminação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38" name="Retângulo 37"/>
          <p:cNvSpPr/>
          <p:nvPr/>
        </p:nvSpPr>
        <p:spPr>
          <a:xfrm>
            <a:off x="1928794" y="5962442"/>
            <a:ext cx="1714512" cy="681268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200" b="1" dirty="0">
                <a:solidFill>
                  <a:schemeClr val="tx1"/>
                </a:solidFill>
              </a:rPr>
              <a:t>Reflexão</a:t>
            </a:r>
          </a:p>
          <a:p>
            <a:pPr algn="ctr">
              <a:defRPr/>
            </a:pPr>
            <a:endParaRPr lang="pt-BR" sz="6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pt-BR" sz="1200" b="1" dirty="0">
                <a:solidFill>
                  <a:schemeClr val="tx1"/>
                </a:solidFill>
              </a:rPr>
              <a:t>Próximo problema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39" name="Retângulo 38"/>
          <p:cNvSpPr/>
          <p:nvPr/>
        </p:nvSpPr>
        <p:spPr>
          <a:xfrm>
            <a:off x="357188" y="4929188"/>
            <a:ext cx="3714750" cy="2143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t-BR" sz="1200" b="1" dirty="0">
                <a:solidFill>
                  <a:schemeClr val="tx1"/>
                </a:solidFill>
              </a:rPr>
              <a:t>Se a ação não se mostrar eficaz para remover as causas </a:t>
            </a:r>
          </a:p>
        </p:txBody>
      </p:sp>
      <p:grpSp>
        <p:nvGrpSpPr>
          <p:cNvPr id="3" name="Grupo 56"/>
          <p:cNvGrpSpPr>
            <a:grpSpLocks/>
          </p:cNvGrpSpPr>
          <p:nvPr/>
        </p:nvGrpSpPr>
        <p:grpSpPr bwMode="auto">
          <a:xfrm>
            <a:off x="3143250" y="1341438"/>
            <a:ext cx="1020763" cy="3802062"/>
            <a:chOff x="3143250" y="1341438"/>
            <a:chExt cx="1020356" cy="3802062"/>
          </a:xfrm>
        </p:grpSpPr>
        <p:sp>
          <p:nvSpPr>
            <p:cNvPr id="40" name="Retângulo 39"/>
            <p:cNvSpPr/>
            <p:nvPr/>
          </p:nvSpPr>
          <p:spPr>
            <a:xfrm>
              <a:off x="3928750" y="1428750"/>
              <a:ext cx="214227" cy="371475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2" name="Seta para a direita 41"/>
            <p:cNvSpPr/>
            <p:nvPr/>
          </p:nvSpPr>
          <p:spPr>
            <a:xfrm rot="10800000">
              <a:off x="3143250" y="1341438"/>
              <a:ext cx="999726" cy="357187"/>
            </a:xfrm>
            <a:prstGeom prst="right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9289" name="CaixaDeTexto 42"/>
            <p:cNvSpPr txBox="1">
              <a:spLocks noChangeArrowheads="1"/>
            </p:cNvSpPr>
            <p:nvPr/>
          </p:nvSpPr>
          <p:spPr bwMode="auto">
            <a:xfrm rot="16200000">
              <a:off x="2372167" y="3101236"/>
              <a:ext cx="3305175" cy="277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200" b="1" dirty="0">
                  <a:latin typeface="+mn-lt"/>
                </a:rPr>
                <a:t>deve –se retornar à fase de Observação e Análise</a:t>
              </a:r>
              <a:endParaRPr lang="en-US" sz="1200" b="1" dirty="0">
                <a:latin typeface="+mn-lt"/>
              </a:endParaRPr>
            </a:p>
          </p:txBody>
        </p:sp>
        <p:cxnSp>
          <p:nvCxnSpPr>
            <p:cNvPr id="51" name="Conector reto 50"/>
            <p:cNvCxnSpPr/>
            <p:nvPr/>
          </p:nvCxnSpPr>
          <p:spPr>
            <a:xfrm>
              <a:off x="3928750" y="1603375"/>
              <a:ext cx="214227" cy="0"/>
            </a:xfrm>
            <a:prstGeom prst="line">
              <a:avLst/>
            </a:prstGeom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to 44"/>
            <p:cNvCxnSpPr/>
            <p:nvPr/>
          </p:nvCxnSpPr>
          <p:spPr>
            <a:xfrm rot="5400000">
              <a:off x="3821594" y="5036344"/>
              <a:ext cx="214312" cy="0"/>
            </a:xfrm>
            <a:prstGeom prst="line">
              <a:avLst/>
            </a:prstGeom>
            <a:ln w="28575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Retângulo 53"/>
          <p:cNvSpPr/>
          <p:nvPr/>
        </p:nvSpPr>
        <p:spPr>
          <a:xfrm>
            <a:off x="4357686" y="500042"/>
            <a:ext cx="4429156" cy="642942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200" b="1" dirty="0" smtClean="0">
                <a:solidFill>
                  <a:schemeClr val="tx1"/>
                </a:solidFill>
              </a:rPr>
              <a:t>Brainstorming, Pareto</a:t>
            </a:r>
            <a:endParaRPr lang="pt-BR" sz="1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pt-BR" sz="1200" b="1" dirty="0">
                <a:solidFill>
                  <a:schemeClr val="tx1"/>
                </a:solidFill>
              </a:rPr>
              <a:t>SETIF, GUT, RAB, REI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58" name="Retângulo 57"/>
          <p:cNvSpPr/>
          <p:nvPr/>
        </p:nvSpPr>
        <p:spPr>
          <a:xfrm>
            <a:off x="4357686" y="1928802"/>
            <a:ext cx="4429156" cy="642942"/>
          </a:xfrm>
          <a:prstGeom prst="rect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200" b="1" dirty="0" smtClean="0">
                <a:solidFill>
                  <a:schemeClr val="tx1"/>
                </a:solidFill>
              </a:rPr>
              <a:t>Brainstorming, Diagrama de Causa e Efeito, Diagrama de Dispersão</a:t>
            </a:r>
          </a:p>
          <a:p>
            <a:pPr algn="ctr">
              <a:defRPr/>
            </a:pPr>
            <a:r>
              <a:rPr lang="pt-BR" sz="1200" b="1" dirty="0" smtClean="0">
                <a:solidFill>
                  <a:schemeClr val="tx1"/>
                </a:solidFill>
              </a:rPr>
              <a:t>CEDAC, CEP, Compasso Porque –Porque,  Árvore Porque, </a:t>
            </a:r>
          </a:p>
          <a:p>
            <a:pPr algn="ctr">
              <a:defRPr/>
            </a:pPr>
            <a:r>
              <a:rPr lang="pt-BR" sz="1200" b="1" dirty="0" smtClean="0">
                <a:solidFill>
                  <a:schemeClr val="tx1"/>
                </a:solidFill>
              </a:rPr>
              <a:t>Árvore das Causas, </a:t>
            </a:r>
            <a:r>
              <a:rPr lang="en-US" sz="1200" b="1" dirty="0" smtClean="0">
                <a:solidFill>
                  <a:schemeClr val="tx1"/>
                </a:solidFill>
              </a:rPr>
              <a:t>AV/EV, FMEA, FTA, DOE</a:t>
            </a:r>
            <a:endParaRPr lang="pt-BR" sz="1200" b="1" dirty="0">
              <a:solidFill>
                <a:schemeClr val="tx1"/>
              </a:solidFill>
            </a:endParaRPr>
          </a:p>
        </p:txBody>
      </p:sp>
      <p:sp>
        <p:nvSpPr>
          <p:cNvPr id="60" name="Retângulo 59"/>
          <p:cNvSpPr/>
          <p:nvPr/>
        </p:nvSpPr>
        <p:spPr>
          <a:xfrm>
            <a:off x="4357686" y="2643182"/>
            <a:ext cx="4429156" cy="642942"/>
          </a:xfrm>
          <a:prstGeom prst="rect">
            <a:avLst/>
          </a:prstGeom>
          <a:solidFill>
            <a:srgbClr val="FF9933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200" b="1" dirty="0" smtClean="0">
                <a:solidFill>
                  <a:schemeClr val="tx1"/>
                </a:solidFill>
              </a:rPr>
              <a:t>5W – 2H, GANT, Curva S, GR e GM, PERT, CPM,  Mapa de Obstáculos, Diagrama Polar, Diagrama de Forças Opostas, </a:t>
            </a:r>
          </a:p>
          <a:p>
            <a:pPr algn="ctr">
              <a:defRPr/>
            </a:pPr>
            <a:r>
              <a:rPr lang="pt-BR" sz="1200" b="1" dirty="0" smtClean="0">
                <a:solidFill>
                  <a:schemeClr val="tx1"/>
                </a:solidFill>
              </a:rPr>
              <a:t>Árvore de Soluções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61" name="Retângulo 60"/>
          <p:cNvSpPr/>
          <p:nvPr/>
        </p:nvSpPr>
        <p:spPr>
          <a:xfrm>
            <a:off x="4357686" y="3429000"/>
            <a:ext cx="4429156" cy="6812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200" b="1" dirty="0">
                <a:solidFill>
                  <a:schemeClr val="tx1"/>
                </a:solidFill>
              </a:rPr>
              <a:t>5W – 2H</a:t>
            </a:r>
          </a:p>
          <a:p>
            <a:pPr algn="ctr">
              <a:defRPr/>
            </a:pPr>
            <a:r>
              <a:rPr lang="pt-BR" sz="1200" b="1" dirty="0" smtClean="0">
                <a:solidFill>
                  <a:schemeClr val="tx1"/>
                </a:solidFill>
              </a:rPr>
              <a:t>Planilha </a:t>
            </a:r>
            <a:r>
              <a:rPr lang="pt-BR" sz="1200" b="1" dirty="0">
                <a:solidFill>
                  <a:schemeClr val="tx1"/>
                </a:solidFill>
              </a:rPr>
              <a:t>de Dados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63" name="Retângulo 62"/>
          <p:cNvSpPr/>
          <p:nvPr/>
        </p:nvSpPr>
        <p:spPr>
          <a:xfrm>
            <a:off x="4357686" y="4247930"/>
            <a:ext cx="4429156" cy="681268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200" b="1" dirty="0" smtClean="0">
                <a:solidFill>
                  <a:schemeClr val="tx1"/>
                </a:solidFill>
              </a:rPr>
              <a:t>Histograma, CEP, Regressão,</a:t>
            </a:r>
          </a:p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</a:rPr>
              <a:t>DOE, EVOP, SRM </a:t>
            </a:r>
            <a:r>
              <a:rPr lang="pt-BR" sz="1200" b="1" dirty="0" smtClean="0">
                <a:solidFill>
                  <a:schemeClr val="tx1"/>
                </a:solidFill>
              </a:rPr>
              <a:t>e etc...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65" name="Retângulo 64"/>
          <p:cNvSpPr/>
          <p:nvPr/>
        </p:nvSpPr>
        <p:spPr>
          <a:xfrm>
            <a:off x="4357686" y="5214950"/>
            <a:ext cx="4357718" cy="681268"/>
          </a:xfrm>
          <a:prstGeom prst="rect">
            <a:avLst/>
          </a:prstGeom>
          <a:solidFill>
            <a:srgbClr val="FF7C80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200" b="1" dirty="0" smtClean="0">
                <a:solidFill>
                  <a:schemeClr val="tx1"/>
                </a:solidFill>
              </a:rPr>
              <a:t>Procedimentos, Tabelas, Instruções</a:t>
            </a:r>
          </a:p>
          <a:p>
            <a:pPr algn="ctr">
              <a:defRPr/>
            </a:pPr>
            <a:r>
              <a:rPr lang="pt-BR" sz="1200" b="1" dirty="0" smtClean="0">
                <a:solidFill>
                  <a:schemeClr val="tx1"/>
                </a:solidFill>
              </a:rPr>
              <a:t>Reuniões, Encontros, Eventos  e etc...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68" name="Retângulo 67"/>
          <p:cNvSpPr/>
          <p:nvPr/>
        </p:nvSpPr>
        <p:spPr>
          <a:xfrm>
            <a:off x="4357686" y="5962442"/>
            <a:ext cx="4357718" cy="681268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200" b="1" dirty="0" smtClean="0">
                <a:solidFill>
                  <a:schemeClr val="tx1"/>
                </a:solidFill>
              </a:rPr>
              <a:t>Recomendações para novas melhorias, Auditorias, </a:t>
            </a:r>
          </a:p>
          <a:p>
            <a:pPr algn="ctr">
              <a:defRPr/>
            </a:pPr>
            <a:r>
              <a:rPr lang="pt-BR" sz="1200" b="1" dirty="0" smtClean="0">
                <a:solidFill>
                  <a:schemeClr val="tx1"/>
                </a:solidFill>
              </a:rPr>
              <a:t>Ganhos percebidos, Avaliação de resultados, Análise Crítica pela Direção, Novos cenários: Planejamento Estratégico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69" name="CaixaDeTexto 68"/>
          <p:cNvSpPr txBox="1"/>
          <p:nvPr/>
        </p:nvSpPr>
        <p:spPr>
          <a:xfrm>
            <a:off x="1085850" y="142875"/>
            <a:ext cx="6381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CaixaDeTexto 69"/>
          <p:cNvSpPr txBox="1"/>
          <p:nvPr/>
        </p:nvSpPr>
        <p:spPr>
          <a:xfrm>
            <a:off x="2286000" y="142875"/>
            <a:ext cx="77946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ETAPA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CaixaDeTexto 70"/>
          <p:cNvSpPr txBox="1"/>
          <p:nvPr/>
        </p:nvSpPr>
        <p:spPr>
          <a:xfrm>
            <a:off x="5745163" y="142875"/>
            <a:ext cx="16129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FERRAMENTAS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" name="CaixaDeTexto 93"/>
          <p:cNvSpPr txBox="1"/>
          <p:nvPr/>
        </p:nvSpPr>
        <p:spPr>
          <a:xfrm>
            <a:off x="160420" y="5691704"/>
            <a:ext cx="444500" cy="4794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89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28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95" name="CaixaDeTexto 94"/>
          <p:cNvSpPr txBox="1"/>
          <p:nvPr/>
        </p:nvSpPr>
        <p:spPr>
          <a:xfrm>
            <a:off x="199997" y="4330209"/>
            <a:ext cx="442913" cy="4794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89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28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</p:txBody>
      </p:sp>
      <p:sp>
        <p:nvSpPr>
          <p:cNvPr id="96" name="CaixaDeTexto 95"/>
          <p:cNvSpPr txBox="1"/>
          <p:nvPr/>
        </p:nvSpPr>
        <p:spPr>
          <a:xfrm>
            <a:off x="126972" y="3548564"/>
            <a:ext cx="444500" cy="4794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89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28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</p:txBody>
      </p:sp>
      <p:sp>
        <p:nvSpPr>
          <p:cNvPr id="97" name="CaixaDeTexto 96"/>
          <p:cNvSpPr txBox="1"/>
          <p:nvPr/>
        </p:nvSpPr>
        <p:spPr>
          <a:xfrm>
            <a:off x="220635" y="1571612"/>
            <a:ext cx="422275" cy="481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89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28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54" grpId="0" animBg="1"/>
      <p:bldP spid="58" grpId="0" animBg="1"/>
      <p:bldP spid="60" grpId="0" animBg="1"/>
      <p:bldP spid="61" grpId="0" animBg="1"/>
      <p:bldP spid="63" grpId="0" animBg="1"/>
      <p:bldP spid="65" grpId="0" animBg="1"/>
      <p:bldP spid="68" grpId="0" animBg="1"/>
      <p:bldP spid="70" grpId="0"/>
      <p:bldP spid="7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upo 56"/>
          <p:cNvGrpSpPr/>
          <p:nvPr/>
        </p:nvGrpSpPr>
        <p:grpSpPr>
          <a:xfrm>
            <a:off x="126972" y="142875"/>
            <a:ext cx="8659870" cy="6500835"/>
            <a:chOff x="126972" y="142875"/>
            <a:chExt cx="8659870" cy="6500835"/>
          </a:xfrm>
        </p:grpSpPr>
        <p:grpSp>
          <p:nvGrpSpPr>
            <p:cNvPr id="2" name="Grupo 55"/>
            <p:cNvGrpSpPr>
              <a:grpSpLocks/>
            </p:cNvGrpSpPr>
            <p:nvPr/>
          </p:nvGrpSpPr>
          <p:grpSpPr bwMode="auto">
            <a:xfrm>
              <a:off x="928688" y="1214438"/>
              <a:ext cx="7858125" cy="642937"/>
              <a:chOff x="928688" y="1214422"/>
              <a:chExt cx="7858154" cy="642942"/>
            </a:xfrm>
          </p:grpSpPr>
          <p:cxnSp>
            <p:nvCxnSpPr>
              <p:cNvPr id="74" name="Conector reto 73"/>
              <p:cNvCxnSpPr/>
              <p:nvPr/>
            </p:nvCxnSpPr>
            <p:spPr>
              <a:xfrm rot="10800000" flipH="1">
                <a:off x="928688" y="1500174"/>
                <a:ext cx="34464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tângulo 30"/>
              <p:cNvSpPr/>
              <p:nvPr/>
            </p:nvSpPr>
            <p:spPr>
              <a:xfrm>
                <a:off x="1928794" y="1214422"/>
                <a:ext cx="1714512" cy="642942"/>
              </a:xfrm>
              <a:prstGeom prst="rect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pt-BR" sz="1100" b="1" dirty="0">
                    <a:solidFill>
                      <a:schemeClr val="tx1"/>
                    </a:solidFill>
                  </a:rPr>
                  <a:t>Observação</a:t>
                </a:r>
              </a:p>
              <a:p>
                <a:pPr algn="ctr">
                  <a:defRPr/>
                </a:pPr>
                <a:endParaRPr lang="pt-BR" sz="500" b="1" dirty="0">
                  <a:solidFill>
                    <a:schemeClr val="tx1"/>
                  </a:solidFill>
                </a:endParaRPr>
              </a:p>
              <a:p>
                <a:pPr algn="ctr">
                  <a:defRPr/>
                </a:pPr>
                <a:r>
                  <a:rPr lang="pt-BR" sz="1100" b="1" dirty="0">
                    <a:solidFill>
                      <a:schemeClr val="tx1"/>
                    </a:solidFill>
                  </a:rPr>
                  <a:t>Análise</a:t>
                </a:r>
                <a:endParaRPr lang="en-US" sz="11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Retângulo 54"/>
              <p:cNvSpPr/>
              <p:nvPr/>
            </p:nvSpPr>
            <p:spPr>
              <a:xfrm>
                <a:off x="4357686" y="1214422"/>
                <a:ext cx="4429156" cy="642942"/>
              </a:xfrm>
              <a:prstGeom prst="rect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pt-BR" sz="1100" b="1" dirty="0">
                    <a:solidFill>
                      <a:schemeClr val="tx1"/>
                    </a:solidFill>
                  </a:rPr>
                  <a:t>Planilha de Dados</a:t>
                </a:r>
              </a:p>
              <a:p>
                <a:pPr algn="ctr">
                  <a:defRPr/>
                </a:pPr>
                <a:r>
                  <a:rPr lang="pt-BR" sz="1100" b="1" dirty="0">
                    <a:solidFill>
                      <a:schemeClr val="tx1"/>
                    </a:solidFill>
                  </a:rPr>
                  <a:t>Diagrama Polar, Fluxograma</a:t>
                </a:r>
              </a:p>
              <a:p>
                <a:pPr algn="ctr">
                  <a:defRPr/>
                </a:pPr>
                <a:r>
                  <a:rPr lang="pt-BR" sz="1100" b="1" dirty="0">
                    <a:solidFill>
                      <a:schemeClr val="tx1"/>
                    </a:solidFill>
                  </a:rPr>
                  <a:t>SIPOC</a:t>
                </a:r>
                <a:endParaRPr lang="en-US" sz="1100" b="1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80" name="Conector reto 79"/>
            <p:cNvCxnSpPr/>
            <p:nvPr/>
          </p:nvCxnSpPr>
          <p:spPr>
            <a:xfrm rot="10800000" flipH="1">
              <a:off x="928688" y="6286500"/>
              <a:ext cx="3446462" cy="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ector reto 78"/>
            <p:cNvCxnSpPr/>
            <p:nvPr/>
          </p:nvCxnSpPr>
          <p:spPr>
            <a:xfrm rot="10800000" flipH="1">
              <a:off x="928688" y="5572125"/>
              <a:ext cx="3446462" cy="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ector reto 77"/>
            <p:cNvCxnSpPr/>
            <p:nvPr/>
          </p:nvCxnSpPr>
          <p:spPr>
            <a:xfrm rot="10800000" flipH="1">
              <a:off x="928688" y="4572000"/>
              <a:ext cx="3446462" cy="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ector reto 76"/>
            <p:cNvCxnSpPr/>
            <p:nvPr/>
          </p:nvCxnSpPr>
          <p:spPr>
            <a:xfrm rot="10800000" flipH="1">
              <a:off x="928688" y="3786188"/>
              <a:ext cx="3446462" cy="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ector reto 75"/>
            <p:cNvCxnSpPr/>
            <p:nvPr/>
          </p:nvCxnSpPr>
          <p:spPr>
            <a:xfrm rot="10800000" flipH="1">
              <a:off x="928688" y="2928938"/>
              <a:ext cx="3446462" cy="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 reto 74"/>
            <p:cNvCxnSpPr/>
            <p:nvPr/>
          </p:nvCxnSpPr>
          <p:spPr>
            <a:xfrm rot="10800000" flipH="1">
              <a:off x="928688" y="2214563"/>
              <a:ext cx="3446462" cy="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to 72"/>
            <p:cNvCxnSpPr>
              <a:stCxn id="0" idx="1"/>
              <a:endCxn id="0" idx="1"/>
            </p:cNvCxnSpPr>
            <p:nvPr/>
          </p:nvCxnSpPr>
          <p:spPr>
            <a:xfrm rot="10800000" flipH="1">
              <a:off x="911225" y="820738"/>
              <a:ext cx="3446463" cy="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tângulo 4"/>
            <p:cNvSpPr/>
            <p:nvPr/>
          </p:nvSpPr>
          <p:spPr>
            <a:xfrm>
              <a:off x="911717" y="500042"/>
              <a:ext cx="945639" cy="642942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100" b="1" dirty="0">
                  <a:solidFill>
                    <a:schemeClr val="tx1"/>
                  </a:solidFill>
                </a:rPr>
                <a:t>Identificar o Problema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Retângulo 5"/>
            <p:cNvSpPr/>
            <p:nvPr/>
          </p:nvSpPr>
          <p:spPr>
            <a:xfrm>
              <a:off x="911709" y="1214422"/>
              <a:ext cx="945639" cy="642942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100" b="1" dirty="0">
                  <a:solidFill>
                    <a:schemeClr val="tx1"/>
                  </a:solidFill>
                </a:rPr>
                <a:t>Levantar Fatos e Dados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Retângulo 6"/>
            <p:cNvSpPr/>
            <p:nvPr/>
          </p:nvSpPr>
          <p:spPr>
            <a:xfrm>
              <a:off x="911709" y="1928802"/>
              <a:ext cx="945639" cy="642942"/>
            </a:xfrm>
            <a:prstGeom prst="rect">
              <a:avLst/>
            </a:prstGeom>
            <a:solidFill>
              <a:srgbClr val="FFCC66"/>
            </a:solidFill>
            <a:ln w="190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100" b="1" dirty="0">
                  <a:solidFill>
                    <a:schemeClr val="tx1"/>
                  </a:solidFill>
                </a:rPr>
                <a:t>Analisar o Processo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Retângulo 7"/>
            <p:cNvSpPr/>
            <p:nvPr/>
          </p:nvSpPr>
          <p:spPr>
            <a:xfrm>
              <a:off x="911709" y="2643182"/>
              <a:ext cx="945639" cy="642942"/>
            </a:xfrm>
            <a:prstGeom prst="rect">
              <a:avLst/>
            </a:prstGeom>
            <a:solidFill>
              <a:srgbClr val="FF9933"/>
            </a:solidFill>
            <a:ln w="190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100" b="1" dirty="0">
                  <a:solidFill>
                    <a:schemeClr val="tx1"/>
                  </a:solidFill>
                </a:rPr>
                <a:t>Elaborar Plano de Ação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Retângulo 8"/>
            <p:cNvSpPr/>
            <p:nvPr/>
          </p:nvSpPr>
          <p:spPr>
            <a:xfrm>
              <a:off x="911709" y="3429000"/>
              <a:ext cx="945639" cy="68126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100" b="1" dirty="0">
                  <a:solidFill>
                    <a:schemeClr val="tx1"/>
                  </a:solidFill>
                </a:rPr>
                <a:t>Realizar as ações do Plano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Retângulo 9"/>
            <p:cNvSpPr/>
            <p:nvPr/>
          </p:nvSpPr>
          <p:spPr>
            <a:xfrm>
              <a:off x="911709" y="4214818"/>
              <a:ext cx="945639" cy="681268"/>
            </a:xfrm>
            <a:prstGeom prst="rect">
              <a:avLst/>
            </a:prstGeom>
            <a:solidFill>
              <a:srgbClr val="92D050"/>
            </a:solidFill>
            <a:ln w="190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100" b="1" dirty="0">
                  <a:solidFill>
                    <a:schemeClr val="tx1"/>
                  </a:solidFill>
                </a:rPr>
                <a:t>Verificar se o Problema foi corrigido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11717" y="5214950"/>
              <a:ext cx="945639" cy="681268"/>
            </a:xfrm>
            <a:prstGeom prst="rect">
              <a:avLst/>
            </a:prstGeom>
            <a:solidFill>
              <a:srgbClr val="FF7C80"/>
            </a:solidFill>
            <a:ln w="190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100" b="1" dirty="0">
                  <a:solidFill>
                    <a:schemeClr val="tx1"/>
                  </a:solidFill>
                </a:rPr>
                <a:t>Padronizar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911717" y="5962442"/>
              <a:ext cx="945639" cy="681268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100" b="1" dirty="0">
                  <a:solidFill>
                    <a:schemeClr val="tx1"/>
                  </a:solidFill>
                </a:rPr>
                <a:t>Concluir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Chave direita 12"/>
            <p:cNvSpPr/>
            <p:nvPr/>
          </p:nvSpPr>
          <p:spPr>
            <a:xfrm rot="10800000">
              <a:off x="500063" y="500063"/>
              <a:ext cx="285750" cy="2786062"/>
            </a:xfrm>
            <a:prstGeom prst="rightBrace">
              <a:avLst>
                <a:gd name="adj1" fmla="val 49814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800" b="1"/>
            </a:p>
          </p:txBody>
        </p:sp>
        <p:sp>
          <p:nvSpPr>
            <p:cNvPr id="14" name="Chave direita 13"/>
            <p:cNvSpPr/>
            <p:nvPr/>
          </p:nvSpPr>
          <p:spPr>
            <a:xfrm rot="10800000">
              <a:off x="500063" y="3435350"/>
              <a:ext cx="292100" cy="636588"/>
            </a:xfrm>
            <a:prstGeom prst="rightBrace">
              <a:avLst>
                <a:gd name="adj1" fmla="val 20185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800" b="1"/>
            </a:p>
          </p:txBody>
        </p:sp>
        <p:sp>
          <p:nvSpPr>
            <p:cNvPr id="10280" name="CaixaDeTexto 20"/>
            <p:cNvSpPr txBox="1">
              <a:spLocks noChangeArrowheads="1"/>
            </p:cNvSpPr>
            <p:nvPr/>
          </p:nvSpPr>
          <p:spPr bwMode="auto">
            <a:xfrm rot="-5400000">
              <a:off x="346869" y="1696244"/>
              <a:ext cx="806450" cy="306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400" b="1" i="1"/>
                <a:t>Planejar</a:t>
              </a:r>
              <a:endParaRPr lang="en-US" sz="1400" b="1" i="1"/>
            </a:p>
          </p:txBody>
        </p:sp>
        <p:sp>
          <p:nvSpPr>
            <p:cNvPr id="10281" name="CaixaDeTexto 21"/>
            <p:cNvSpPr txBox="1">
              <a:spLocks noChangeArrowheads="1"/>
            </p:cNvSpPr>
            <p:nvPr/>
          </p:nvSpPr>
          <p:spPr bwMode="auto">
            <a:xfrm rot="-5400000">
              <a:off x="467519" y="3580606"/>
              <a:ext cx="579438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400" b="1" i="1"/>
                <a:t>Fazer</a:t>
              </a:r>
              <a:endParaRPr lang="en-US" sz="1400" b="1" i="1"/>
            </a:p>
          </p:txBody>
        </p:sp>
        <p:sp>
          <p:nvSpPr>
            <p:cNvPr id="10282" name="CaixaDeTexto 22"/>
            <p:cNvSpPr txBox="1">
              <a:spLocks noChangeArrowheads="1"/>
            </p:cNvSpPr>
            <p:nvPr/>
          </p:nvSpPr>
          <p:spPr bwMode="auto">
            <a:xfrm rot="-5400000">
              <a:off x="357982" y="4390231"/>
              <a:ext cx="806450" cy="306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400" b="1" i="1"/>
                <a:t>Verificar</a:t>
              </a:r>
              <a:endParaRPr lang="en-US" sz="1400" b="1" i="1"/>
            </a:p>
          </p:txBody>
        </p:sp>
        <p:sp>
          <p:nvSpPr>
            <p:cNvPr id="10283" name="CaixaDeTexto 23"/>
            <p:cNvSpPr txBox="1">
              <a:spLocks noChangeArrowheads="1"/>
            </p:cNvSpPr>
            <p:nvPr/>
          </p:nvSpPr>
          <p:spPr bwMode="auto">
            <a:xfrm rot="-5400000">
              <a:off x="487363" y="5818187"/>
              <a:ext cx="4953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400" b="1" i="1"/>
                <a:t>Agir</a:t>
              </a:r>
              <a:endParaRPr lang="en-US" sz="1400" b="1" i="1"/>
            </a:p>
          </p:txBody>
        </p:sp>
        <p:sp>
          <p:nvSpPr>
            <p:cNvPr id="25" name="Chave direita 24"/>
            <p:cNvSpPr/>
            <p:nvPr/>
          </p:nvSpPr>
          <p:spPr>
            <a:xfrm rot="10800000">
              <a:off x="500063" y="4213225"/>
              <a:ext cx="292100" cy="635000"/>
            </a:xfrm>
            <a:prstGeom prst="rightBrace">
              <a:avLst>
                <a:gd name="adj1" fmla="val 20185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800" b="1"/>
            </a:p>
          </p:txBody>
        </p:sp>
        <p:sp>
          <p:nvSpPr>
            <p:cNvPr id="26" name="Chave direita 25"/>
            <p:cNvSpPr/>
            <p:nvPr/>
          </p:nvSpPr>
          <p:spPr>
            <a:xfrm rot="10800000">
              <a:off x="500063" y="5214938"/>
              <a:ext cx="292100" cy="1422400"/>
            </a:xfrm>
            <a:prstGeom prst="rightBrace">
              <a:avLst>
                <a:gd name="adj1" fmla="val 20185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800" b="1"/>
            </a:p>
          </p:txBody>
        </p:sp>
        <p:sp>
          <p:nvSpPr>
            <p:cNvPr id="30" name="Retângulo 29"/>
            <p:cNvSpPr/>
            <p:nvPr/>
          </p:nvSpPr>
          <p:spPr>
            <a:xfrm>
              <a:off x="1928794" y="500042"/>
              <a:ext cx="1714512" cy="642942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100" b="1" dirty="0">
                  <a:solidFill>
                    <a:schemeClr val="tx1"/>
                  </a:solidFill>
                </a:rPr>
                <a:t>Identificação</a:t>
              </a:r>
            </a:p>
            <a:p>
              <a:pPr algn="ctr">
                <a:defRPr/>
              </a:pPr>
              <a:r>
                <a:rPr lang="pt-BR" sz="1100" b="1" dirty="0">
                  <a:solidFill>
                    <a:schemeClr val="tx1"/>
                  </a:solidFill>
                </a:rPr>
                <a:t>Priorização</a:t>
              </a:r>
            </a:p>
            <a:p>
              <a:pPr algn="ctr">
                <a:defRPr/>
              </a:pPr>
              <a:r>
                <a:rPr lang="pt-BR" sz="1100" b="1" dirty="0">
                  <a:solidFill>
                    <a:schemeClr val="tx1"/>
                  </a:solidFill>
                </a:rPr>
                <a:t>Classificação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32" name="Retângulo 31"/>
            <p:cNvSpPr/>
            <p:nvPr/>
          </p:nvSpPr>
          <p:spPr>
            <a:xfrm>
              <a:off x="1928794" y="1928802"/>
              <a:ext cx="1714512" cy="642942"/>
            </a:xfrm>
            <a:prstGeom prst="rect">
              <a:avLst/>
            </a:prstGeom>
            <a:solidFill>
              <a:srgbClr val="FFCC66"/>
            </a:solidFill>
            <a:ln w="190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100" b="1" dirty="0">
                  <a:solidFill>
                    <a:schemeClr val="tx1"/>
                  </a:solidFill>
                </a:rPr>
                <a:t>Análise de Causa e Efeito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33" name="Retângulo 32"/>
            <p:cNvSpPr/>
            <p:nvPr/>
          </p:nvSpPr>
          <p:spPr>
            <a:xfrm>
              <a:off x="1928794" y="2643182"/>
              <a:ext cx="1714512" cy="642942"/>
            </a:xfrm>
            <a:prstGeom prst="rect">
              <a:avLst/>
            </a:prstGeom>
            <a:solidFill>
              <a:srgbClr val="FF9933"/>
            </a:solidFill>
            <a:ln w="190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100" b="1" dirty="0">
                  <a:solidFill>
                    <a:schemeClr val="tx1"/>
                  </a:solidFill>
                </a:rPr>
                <a:t>Planejamento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35" name="Retângulo 34"/>
            <p:cNvSpPr/>
            <p:nvPr/>
          </p:nvSpPr>
          <p:spPr>
            <a:xfrm>
              <a:off x="1928794" y="3429000"/>
              <a:ext cx="1714512" cy="68126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100" b="1" dirty="0">
                  <a:solidFill>
                    <a:schemeClr val="tx1"/>
                  </a:solidFill>
                </a:rPr>
                <a:t>Observação</a:t>
              </a:r>
            </a:p>
            <a:p>
              <a:pPr algn="ctr">
                <a:defRPr/>
              </a:pPr>
              <a:endParaRPr lang="pt-BR" sz="500" b="1" dirty="0">
                <a:solidFill>
                  <a:schemeClr val="tx1"/>
                </a:solidFill>
              </a:endParaRPr>
            </a:p>
            <a:p>
              <a:pPr algn="ctr">
                <a:defRPr/>
              </a:pPr>
              <a:r>
                <a:rPr lang="pt-BR" sz="1100" b="1" dirty="0">
                  <a:solidFill>
                    <a:schemeClr val="tx1"/>
                  </a:solidFill>
                </a:rPr>
                <a:t>Acompanhamento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36" name="Retângulo 35"/>
            <p:cNvSpPr/>
            <p:nvPr/>
          </p:nvSpPr>
          <p:spPr>
            <a:xfrm>
              <a:off x="1928794" y="4214818"/>
              <a:ext cx="1714512" cy="681268"/>
            </a:xfrm>
            <a:prstGeom prst="rect">
              <a:avLst/>
            </a:prstGeom>
            <a:solidFill>
              <a:srgbClr val="92D050"/>
            </a:solidFill>
            <a:ln w="190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100" b="1" dirty="0">
                  <a:solidFill>
                    <a:schemeClr val="tx1"/>
                  </a:solidFill>
                </a:rPr>
                <a:t>Controle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37" name="Retângulo 36"/>
            <p:cNvSpPr/>
            <p:nvPr/>
          </p:nvSpPr>
          <p:spPr>
            <a:xfrm>
              <a:off x="1928794" y="5214950"/>
              <a:ext cx="1714512" cy="681268"/>
            </a:xfrm>
            <a:prstGeom prst="rect">
              <a:avLst/>
            </a:prstGeom>
            <a:solidFill>
              <a:srgbClr val="FF7C80"/>
            </a:solidFill>
            <a:ln w="190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100" b="1" dirty="0">
                  <a:solidFill>
                    <a:schemeClr val="tx1"/>
                  </a:solidFill>
                </a:rPr>
                <a:t>Documentação</a:t>
              </a:r>
            </a:p>
            <a:p>
              <a:pPr algn="ctr">
                <a:defRPr/>
              </a:pPr>
              <a:endParaRPr lang="pt-BR" sz="600" b="1" dirty="0">
                <a:solidFill>
                  <a:schemeClr val="tx1"/>
                </a:solidFill>
              </a:endParaRPr>
            </a:p>
            <a:p>
              <a:pPr algn="ctr">
                <a:defRPr/>
              </a:pPr>
              <a:r>
                <a:rPr lang="pt-BR" sz="1100" b="1" dirty="0">
                  <a:solidFill>
                    <a:schemeClr val="tx1"/>
                  </a:solidFill>
                </a:rPr>
                <a:t>Disseminação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38" name="Retângulo 37"/>
            <p:cNvSpPr/>
            <p:nvPr/>
          </p:nvSpPr>
          <p:spPr>
            <a:xfrm>
              <a:off x="1928794" y="5962442"/>
              <a:ext cx="1714512" cy="681268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100" b="1" dirty="0">
                  <a:solidFill>
                    <a:schemeClr val="tx1"/>
                  </a:solidFill>
                </a:rPr>
                <a:t>Reflexão</a:t>
              </a:r>
            </a:p>
            <a:p>
              <a:pPr algn="ctr">
                <a:defRPr/>
              </a:pPr>
              <a:endParaRPr lang="pt-BR" sz="500" b="1" dirty="0">
                <a:solidFill>
                  <a:schemeClr val="tx1"/>
                </a:solidFill>
              </a:endParaRPr>
            </a:p>
            <a:p>
              <a:pPr algn="ctr">
                <a:defRPr/>
              </a:pPr>
              <a:r>
                <a:rPr lang="pt-BR" sz="1100" b="1" dirty="0">
                  <a:solidFill>
                    <a:schemeClr val="tx1"/>
                  </a:solidFill>
                </a:rPr>
                <a:t>Próximo problema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39" name="Retângulo 38"/>
            <p:cNvSpPr/>
            <p:nvPr/>
          </p:nvSpPr>
          <p:spPr>
            <a:xfrm>
              <a:off x="357188" y="4929188"/>
              <a:ext cx="3714750" cy="21431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pt-BR" sz="1200" b="1" dirty="0">
                  <a:solidFill>
                    <a:schemeClr val="tx1"/>
                  </a:solidFill>
                </a:rPr>
                <a:t>Se a ação não se mostrar eficaz para remover as causas </a:t>
              </a:r>
            </a:p>
          </p:txBody>
        </p:sp>
        <p:grpSp>
          <p:nvGrpSpPr>
            <p:cNvPr id="3" name="Grupo 56"/>
            <p:cNvGrpSpPr>
              <a:grpSpLocks/>
            </p:cNvGrpSpPr>
            <p:nvPr/>
          </p:nvGrpSpPr>
          <p:grpSpPr bwMode="auto">
            <a:xfrm>
              <a:off x="3143250" y="1341438"/>
              <a:ext cx="1020763" cy="3802062"/>
              <a:chOff x="3143250" y="1341438"/>
              <a:chExt cx="1020356" cy="3802062"/>
            </a:xfrm>
          </p:grpSpPr>
          <p:sp>
            <p:nvSpPr>
              <p:cNvPr id="40" name="Retângulo 39"/>
              <p:cNvSpPr/>
              <p:nvPr/>
            </p:nvSpPr>
            <p:spPr>
              <a:xfrm>
                <a:off x="3928750" y="1428750"/>
                <a:ext cx="214227" cy="371475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Seta para a direita 41"/>
              <p:cNvSpPr/>
              <p:nvPr/>
            </p:nvSpPr>
            <p:spPr>
              <a:xfrm rot="10800000">
                <a:off x="3143250" y="1341438"/>
                <a:ext cx="999726" cy="357187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289" name="CaixaDeTexto 42"/>
              <p:cNvSpPr txBox="1">
                <a:spLocks noChangeArrowheads="1"/>
              </p:cNvSpPr>
              <p:nvPr/>
            </p:nvSpPr>
            <p:spPr bwMode="auto">
              <a:xfrm rot="16200000">
                <a:off x="2372167" y="3101236"/>
                <a:ext cx="3305175" cy="2777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pt-BR" sz="1200" b="1" dirty="0">
                    <a:latin typeface="+mn-lt"/>
                  </a:rPr>
                  <a:t>deve –se retornar à fase de Observação e Análise</a:t>
                </a:r>
                <a:endParaRPr lang="en-US" sz="1200" b="1" dirty="0">
                  <a:latin typeface="+mn-lt"/>
                </a:endParaRPr>
              </a:p>
            </p:txBody>
          </p:sp>
          <p:cxnSp>
            <p:nvCxnSpPr>
              <p:cNvPr id="51" name="Conector reto 50"/>
              <p:cNvCxnSpPr/>
              <p:nvPr/>
            </p:nvCxnSpPr>
            <p:spPr>
              <a:xfrm>
                <a:off x="3928750" y="1603375"/>
                <a:ext cx="214227" cy="0"/>
              </a:xfrm>
              <a:prstGeom prst="line">
                <a:avLst/>
              </a:prstGeom>
              <a:ln w="3810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ctor reto 44"/>
              <p:cNvCxnSpPr/>
              <p:nvPr/>
            </p:nvCxnSpPr>
            <p:spPr>
              <a:xfrm rot="5400000">
                <a:off x="3821594" y="5036344"/>
                <a:ext cx="214312" cy="0"/>
              </a:xfrm>
              <a:prstGeom prst="line">
                <a:avLst/>
              </a:prstGeom>
              <a:ln w="28575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Retângulo 53"/>
            <p:cNvSpPr/>
            <p:nvPr/>
          </p:nvSpPr>
          <p:spPr>
            <a:xfrm>
              <a:off x="4357686" y="500042"/>
              <a:ext cx="4429156" cy="642942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100" b="1" dirty="0">
                  <a:solidFill>
                    <a:schemeClr val="tx1"/>
                  </a:solidFill>
                </a:rPr>
                <a:t>Brainstorming</a:t>
              </a:r>
            </a:p>
            <a:p>
              <a:pPr algn="ctr">
                <a:defRPr/>
              </a:pPr>
              <a:r>
                <a:rPr lang="pt-BR" sz="1100" b="1" dirty="0">
                  <a:solidFill>
                    <a:schemeClr val="tx1"/>
                  </a:solidFill>
                </a:rPr>
                <a:t>Pareto</a:t>
              </a:r>
            </a:p>
            <a:p>
              <a:pPr algn="ctr">
                <a:defRPr/>
              </a:pPr>
              <a:r>
                <a:rPr lang="pt-BR" sz="1100" b="1" dirty="0">
                  <a:solidFill>
                    <a:schemeClr val="tx1"/>
                  </a:solidFill>
                </a:rPr>
                <a:t>SETIF, GUT, RAB, REI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58" name="Retângulo 57"/>
            <p:cNvSpPr/>
            <p:nvPr/>
          </p:nvSpPr>
          <p:spPr>
            <a:xfrm>
              <a:off x="4357686" y="1928802"/>
              <a:ext cx="4429156" cy="642942"/>
            </a:xfrm>
            <a:prstGeom prst="rect">
              <a:avLst/>
            </a:prstGeom>
            <a:solidFill>
              <a:srgbClr val="FFCC66"/>
            </a:solidFill>
            <a:ln w="190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100" b="1" dirty="0">
                  <a:solidFill>
                    <a:schemeClr val="tx1"/>
                  </a:solidFill>
                </a:rPr>
                <a:t>Brainstorming</a:t>
              </a:r>
            </a:p>
            <a:p>
              <a:pPr algn="ctr">
                <a:defRPr/>
              </a:pPr>
              <a:r>
                <a:rPr lang="pt-BR" sz="1100" b="1" dirty="0">
                  <a:solidFill>
                    <a:schemeClr val="tx1"/>
                  </a:solidFill>
                </a:rPr>
                <a:t>Diagrama de Causa e Efeito, Diagrama de Dispersão</a:t>
              </a:r>
            </a:p>
            <a:p>
              <a:pPr algn="ctr">
                <a:defRPr/>
              </a:pPr>
              <a:r>
                <a:rPr lang="pt-BR" sz="1100" b="1" dirty="0">
                  <a:solidFill>
                    <a:schemeClr val="tx1"/>
                  </a:solidFill>
                </a:rPr>
                <a:t>CEP, Compasso Porque –Porque,  Árvore Porque, Árvore das Causas</a:t>
              </a:r>
            </a:p>
          </p:txBody>
        </p:sp>
        <p:sp>
          <p:nvSpPr>
            <p:cNvPr id="60" name="Retângulo 59"/>
            <p:cNvSpPr/>
            <p:nvPr/>
          </p:nvSpPr>
          <p:spPr>
            <a:xfrm>
              <a:off x="4357686" y="2643182"/>
              <a:ext cx="4429156" cy="642942"/>
            </a:xfrm>
            <a:prstGeom prst="rect">
              <a:avLst/>
            </a:prstGeom>
            <a:solidFill>
              <a:srgbClr val="FF9933"/>
            </a:solidFill>
            <a:ln w="190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100" b="1" dirty="0">
                  <a:solidFill>
                    <a:schemeClr val="tx1"/>
                  </a:solidFill>
                </a:rPr>
                <a:t>5W – 2H</a:t>
              </a:r>
            </a:p>
            <a:p>
              <a:pPr algn="ctr">
                <a:defRPr/>
              </a:pPr>
              <a:r>
                <a:rPr lang="pt-BR" sz="1100" b="1" dirty="0">
                  <a:solidFill>
                    <a:schemeClr val="tx1"/>
                  </a:solidFill>
                </a:rPr>
                <a:t>Curva S</a:t>
              </a:r>
            </a:p>
            <a:p>
              <a:pPr algn="ctr">
                <a:defRPr/>
              </a:pPr>
              <a:r>
                <a:rPr lang="pt-BR" sz="1100" b="1" dirty="0">
                  <a:solidFill>
                    <a:schemeClr val="tx1"/>
                  </a:solidFill>
                </a:rPr>
                <a:t>Diagrama Polar, Diagrama de Forças Opostas, Árvore de Soluções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61" name="Retângulo 60"/>
            <p:cNvSpPr/>
            <p:nvPr/>
          </p:nvSpPr>
          <p:spPr>
            <a:xfrm>
              <a:off x="4357686" y="3429000"/>
              <a:ext cx="4429156" cy="68126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100" b="1" dirty="0">
                  <a:solidFill>
                    <a:schemeClr val="tx1"/>
                  </a:solidFill>
                </a:rPr>
                <a:t>5W – 2H</a:t>
              </a:r>
            </a:p>
            <a:p>
              <a:pPr algn="ctr">
                <a:defRPr/>
              </a:pPr>
              <a:endParaRPr lang="pt-BR" sz="700" b="1" dirty="0">
                <a:solidFill>
                  <a:schemeClr val="tx1"/>
                </a:solidFill>
              </a:endParaRPr>
            </a:p>
            <a:p>
              <a:pPr algn="ctr">
                <a:defRPr/>
              </a:pPr>
              <a:r>
                <a:rPr lang="pt-BR" sz="1100" b="1" dirty="0">
                  <a:solidFill>
                    <a:schemeClr val="tx1"/>
                  </a:solidFill>
                </a:rPr>
                <a:t>Planilha de Dados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63" name="Retângulo 62"/>
            <p:cNvSpPr/>
            <p:nvPr/>
          </p:nvSpPr>
          <p:spPr>
            <a:xfrm>
              <a:off x="4357686" y="4247930"/>
              <a:ext cx="4429156" cy="681268"/>
            </a:xfrm>
            <a:prstGeom prst="rect">
              <a:avLst/>
            </a:prstGeom>
            <a:solidFill>
              <a:srgbClr val="92D050"/>
            </a:solidFill>
            <a:ln w="190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100" b="1" dirty="0">
                  <a:solidFill>
                    <a:schemeClr val="tx1"/>
                  </a:solidFill>
                </a:rPr>
                <a:t>Histograma</a:t>
              </a:r>
            </a:p>
            <a:p>
              <a:pPr algn="ctr">
                <a:defRPr/>
              </a:pPr>
              <a:r>
                <a:rPr lang="pt-BR" sz="1100" b="1" dirty="0">
                  <a:solidFill>
                    <a:schemeClr val="tx1"/>
                  </a:solidFill>
                </a:rPr>
                <a:t>CEP</a:t>
              </a:r>
            </a:p>
            <a:p>
              <a:pPr algn="ctr">
                <a:defRPr/>
              </a:pPr>
              <a:r>
                <a:rPr lang="pt-BR" sz="1100" b="1" dirty="0">
                  <a:solidFill>
                    <a:schemeClr val="tx1"/>
                  </a:solidFill>
                </a:rPr>
                <a:t>Regressão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65" name="Retângulo 64"/>
            <p:cNvSpPr/>
            <p:nvPr/>
          </p:nvSpPr>
          <p:spPr>
            <a:xfrm>
              <a:off x="4357686" y="5214950"/>
              <a:ext cx="4357718" cy="681268"/>
            </a:xfrm>
            <a:prstGeom prst="rect">
              <a:avLst/>
            </a:prstGeom>
            <a:solidFill>
              <a:srgbClr val="FF7C80"/>
            </a:solidFill>
            <a:ln w="190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100" b="1" dirty="0">
                  <a:solidFill>
                    <a:schemeClr val="tx1"/>
                  </a:solidFill>
                </a:rPr>
                <a:t>Procedimentos</a:t>
              </a:r>
            </a:p>
            <a:p>
              <a:pPr algn="ctr">
                <a:defRPr/>
              </a:pPr>
              <a:r>
                <a:rPr lang="pt-BR" sz="1100" b="1" dirty="0">
                  <a:solidFill>
                    <a:schemeClr val="tx1"/>
                  </a:solidFill>
                </a:rPr>
                <a:t>Tabelas</a:t>
              </a:r>
            </a:p>
            <a:p>
              <a:pPr algn="ctr">
                <a:defRPr/>
              </a:pPr>
              <a:r>
                <a:rPr lang="pt-BR" sz="1100" b="1" dirty="0">
                  <a:solidFill>
                    <a:schemeClr val="tx1"/>
                  </a:solidFill>
                </a:rPr>
                <a:t>Instruções e etc...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68" name="Retângulo 67"/>
            <p:cNvSpPr/>
            <p:nvPr/>
          </p:nvSpPr>
          <p:spPr>
            <a:xfrm>
              <a:off x="4357686" y="5962442"/>
              <a:ext cx="4357718" cy="681268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100" b="1" dirty="0">
                  <a:solidFill>
                    <a:schemeClr val="tx1"/>
                  </a:solidFill>
                </a:rPr>
                <a:t>Recomendações para novas melhorias</a:t>
              </a:r>
            </a:p>
            <a:p>
              <a:pPr algn="ctr">
                <a:defRPr/>
              </a:pPr>
              <a:r>
                <a:rPr lang="pt-BR" sz="1100" b="1" dirty="0">
                  <a:solidFill>
                    <a:schemeClr val="tx1"/>
                  </a:solidFill>
                </a:rPr>
                <a:t>Ganhos percebidos</a:t>
              </a:r>
            </a:p>
            <a:p>
              <a:pPr algn="ctr">
                <a:defRPr/>
              </a:pPr>
              <a:r>
                <a:rPr lang="pt-BR" sz="1100" b="1" dirty="0">
                  <a:solidFill>
                    <a:schemeClr val="tx1"/>
                  </a:solidFill>
                </a:rPr>
                <a:t>Análise Crítica pela Direção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69" name="CaixaDeTexto 68"/>
            <p:cNvSpPr txBox="1"/>
            <p:nvPr/>
          </p:nvSpPr>
          <p:spPr>
            <a:xfrm>
              <a:off x="1085850" y="142875"/>
              <a:ext cx="638175" cy="3698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FASE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0" name="CaixaDeTexto 69"/>
            <p:cNvSpPr txBox="1"/>
            <p:nvPr/>
          </p:nvSpPr>
          <p:spPr>
            <a:xfrm>
              <a:off x="2286000" y="142875"/>
              <a:ext cx="779463" cy="3698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ETAPA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" name="CaixaDeTexto 70"/>
            <p:cNvSpPr txBox="1"/>
            <p:nvPr/>
          </p:nvSpPr>
          <p:spPr>
            <a:xfrm>
              <a:off x="5745163" y="142875"/>
              <a:ext cx="1612900" cy="3698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FERRAMENTAS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4" name="CaixaDeTexto 93"/>
            <p:cNvSpPr txBox="1"/>
            <p:nvPr/>
          </p:nvSpPr>
          <p:spPr>
            <a:xfrm>
              <a:off x="160420" y="5691704"/>
              <a:ext cx="444500" cy="4794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1289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2800" b="1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95" name="CaixaDeTexto 94"/>
            <p:cNvSpPr txBox="1"/>
            <p:nvPr/>
          </p:nvSpPr>
          <p:spPr>
            <a:xfrm>
              <a:off x="199997" y="4330209"/>
              <a:ext cx="442913" cy="4794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1289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2800" b="1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</a:t>
              </a:r>
            </a:p>
          </p:txBody>
        </p:sp>
        <p:sp>
          <p:nvSpPr>
            <p:cNvPr id="96" name="CaixaDeTexto 95"/>
            <p:cNvSpPr txBox="1"/>
            <p:nvPr/>
          </p:nvSpPr>
          <p:spPr>
            <a:xfrm>
              <a:off x="126972" y="3548564"/>
              <a:ext cx="444500" cy="4794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1289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2800" b="1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</a:p>
          </p:txBody>
        </p:sp>
        <p:sp>
          <p:nvSpPr>
            <p:cNvPr id="97" name="CaixaDeTexto 96"/>
            <p:cNvSpPr txBox="1"/>
            <p:nvPr/>
          </p:nvSpPr>
          <p:spPr>
            <a:xfrm>
              <a:off x="220635" y="1571612"/>
              <a:ext cx="422275" cy="4810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1289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2800" b="1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</a:t>
              </a:r>
            </a:p>
          </p:txBody>
        </p:sp>
      </p:grpSp>
      <p:sp>
        <p:nvSpPr>
          <p:cNvPr id="59" name="Retângulo 58"/>
          <p:cNvSpPr/>
          <p:nvPr/>
        </p:nvSpPr>
        <p:spPr>
          <a:xfrm rot="17199969">
            <a:off x="-187542" y="2640137"/>
            <a:ext cx="470744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50" endPos="85000" dir="5400000" sy="-100000" algn="bl" rotWithShape="0"/>
                </a:effectLst>
              </a:rPr>
              <a:t>MÉTODO</a:t>
            </a:r>
            <a:endParaRPr lang="pt-BR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50" endPos="85000" dir="5400000" sy="-100000" algn="bl" rotWithShape="0"/>
              </a:effectLst>
            </a:endParaRPr>
          </a:p>
        </p:txBody>
      </p:sp>
      <p:sp>
        <p:nvSpPr>
          <p:cNvPr id="62" name="Retângulo 61"/>
          <p:cNvSpPr/>
          <p:nvPr/>
        </p:nvSpPr>
        <p:spPr>
          <a:xfrm rot="17199969">
            <a:off x="2969730" y="2962172"/>
            <a:ext cx="667971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6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  <a:reflection blurRad="6350" stA="55000" endA="50" endPos="85000" dir="5400000" sy="-100000" algn="bl" rotWithShape="0"/>
                </a:effectLst>
              </a:rPr>
              <a:t>FERRAMENTAS</a:t>
            </a:r>
            <a:endParaRPr lang="pt-BR" sz="6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  <a:reflection blurRad="6350" stA="55000" endA="50" endPos="85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acit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2181" y="1298576"/>
            <a:ext cx="3080486" cy="646113"/>
            <a:chOff x="33" y="818"/>
            <a:chExt cx="1940" cy="407"/>
          </a:xfrm>
        </p:grpSpPr>
        <p:sp>
          <p:nvSpPr>
            <p:cNvPr id="372742" name="Text Box 6"/>
            <p:cNvSpPr txBox="1">
              <a:spLocks noChangeArrowheads="1"/>
            </p:cNvSpPr>
            <p:nvPr/>
          </p:nvSpPr>
          <p:spPr bwMode="auto">
            <a:xfrm>
              <a:off x="33" y="818"/>
              <a:ext cx="1441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t-BR" sz="18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Gerenciar é atingir </a:t>
              </a:r>
            </a:p>
            <a:p>
              <a:pPr algn="ctr">
                <a:defRPr/>
              </a:pPr>
              <a:r>
                <a:rPr lang="pt-BR" sz="18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METAS</a:t>
              </a:r>
            </a:p>
          </p:txBody>
        </p:sp>
        <p:sp>
          <p:nvSpPr>
            <p:cNvPr id="17452" name="AutoShape 7"/>
            <p:cNvSpPr>
              <a:spLocks noChangeArrowheads="1"/>
            </p:cNvSpPr>
            <p:nvPr/>
          </p:nvSpPr>
          <p:spPr bwMode="auto">
            <a:xfrm>
              <a:off x="1611" y="891"/>
              <a:ext cx="362" cy="227"/>
            </a:xfrm>
            <a:prstGeom prst="rightArrow">
              <a:avLst>
                <a:gd name="adj1" fmla="val 50000"/>
                <a:gd name="adj2" fmla="val 39868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419123" y="1270001"/>
            <a:ext cx="3313289" cy="646113"/>
            <a:chOff x="2154" y="800"/>
            <a:chExt cx="2087" cy="407"/>
          </a:xfrm>
        </p:grpSpPr>
        <p:sp>
          <p:nvSpPr>
            <p:cNvPr id="372745" name="Text Box 9"/>
            <p:cNvSpPr txBox="1">
              <a:spLocks noChangeArrowheads="1"/>
            </p:cNvSpPr>
            <p:nvPr/>
          </p:nvSpPr>
          <p:spPr bwMode="auto">
            <a:xfrm>
              <a:off x="2154" y="800"/>
              <a:ext cx="1718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8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Metas vêm do Cliente</a:t>
              </a:r>
            </a:p>
            <a:p>
              <a:pPr>
                <a:defRPr/>
              </a:pPr>
              <a:r>
                <a:rPr lang="pt-BR" sz="18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através da Alta Direção</a:t>
              </a:r>
            </a:p>
          </p:txBody>
        </p:sp>
        <p:sp>
          <p:nvSpPr>
            <p:cNvPr id="17450" name="AutoShape 10"/>
            <p:cNvSpPr>
              <a:spLocks noChangeArrowheads="1"/>
            </p:cNvSpPr>
            <p:nvPr/>
          </p:nvSpPr>
          <p:spPr bwMode="auto">
            <a:xfrm>
              <a:off x="3879" y="891"/>
              <a:ext cx="362" cy="227"/>
            </a:xfrm>
            <a:prstGeom prst="rightArrow">
              <a:avLst>
                <a:gd name="adj1" fmla="val 50000"/>
                <a:gd name="adj2" fmla="val 39868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912080" y="2260600"/>
            <a:ext cx="2503118" cy="1200150"/>
            <a:chOff x="3094" y="1424"/>
            <a:chExt cx="1577" cy="756"/>
          </a:xfrm>
        </p:grpSpPr>
        <p:sp>
          <p:nvSpPr>
            <p:cNvPr id="372748" name="Text Box 12"/>
            <p:cNvSpPr txBox="1">
              <a:spLocks noChangeArrowheads="1"/>
            </p:cNvSpPr>
            <p:nvPr/>
          </p:nvSpPr>
          <p:spPr bwMode="auto">
            <a:xfrm>
              <a:off x="3399" y="1424"/>
              <a:ext cx="1272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t-BR" sz="18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Meta tem que ter</a:t>
              </a:r>
            </a:p>
            <a:p>
              <a:pPr algn="ctr">
                <a:defRPr/>
              </a:pPr>
              <a:r>
                <a:rPr lang="pt-BR" sz="18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Objetivo</a:t>
              </a:r>
            </a:p>
            <a:p>
              <a:pPr algn="ctr">
                <a:defRPr/>
              </a:pPr>
              <a:r>
                <a:rPr lang="pt-BR" sz="18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Valor</a:t>
              </a:r>
            </a:p>
            <a:p>
              <a:pPr algn="ctr">
                <a:defRPr/>
              </a:pPr>
              <a:r>
                <a:rPr lang="pt-BR" sz="18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Prazo</a:t>
              </a:r>
            </a:p>
          </p:txBody>
        </p:sp>
        <p:sp>
          <p:nvSpPr>
            <p:cNvPr id="17448" name="AutoShape 13"/>
            <p:cNvSpPr>
              <a:spLocks noChangeArrowheads="1"/>
            </p:cNvSpPr>
            <p:nvPr/>
          </p:nvSpPr>
          <p:spPr bwMode="auto">
            <a:xfrm flipH="1">
              <a:off x="3094" y="1693"/>
              <a:ext cx="376" cy="227"/>
            </a:xfrm>
            <a:prstGeom prst="rightArrow">
              <a:avLst>
                <a:gd name="adj1" fmla="val 50000"/>
                <a:gd name="adj2" fmla="val 4141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/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6877879" y="1125539"/>
            <a:ext cx="2261591" cy="1944687"/>
            <a:chOff x="4333" y="709"/>
            <a:chExt cx="1424" cy="1225"/>
          </a:xfrm>
        </p:grpSpPr>
        <p:sp>
          <p:nvSpPr>
            <p:cNvPr id="372751" name="Text Box 15"/>
            <p:cNvSpPr txBox="1">
              <a:spLocks noChangeArrowheads="1"/>
            </p:cNvSpPr>
            <p:nvPr/>
          </p:nvSpPr>
          <p:spPr bwMode="auto">
            <a:xfrm>
              <a:off x="4333" y="709"/>
              <a:ext cx="1424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t-BR" sz="18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Metas tem que ser </a:t>
              </a:r>
            </a:p>
            <a:p>
              <a:pPr algn="ctr">
                <a:defRPr/>
              </a:pPr>
              <a:r>
                <a:rPr lang="pt-BR" sz="18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desafiadoras</a:t>
              </a:r>
            </a:p>
            <a:p>
              <a:pPr algn="ctr">
                <a:defRPr/>
              </a:pPr>
              <a:r>
                <a:rPr lang="pt-BR" sz="18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 exeqüíveis</a:t>
              </a:r>
            </a:p>
          </p:txBody>
        </p:sp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4876" y="1344"/>
              <a:ext cx="408" cy="590"/>
              <a:chOff x="4876" y="1856"/>
              <a:chExt cx="408" cy="590"/>
            </a:xfrm>
          </p:grpSpPr>
          <p:sp>
            <p:nvSpPr>
              <p:cNvPr id="17443" name="AutoShape 17"/>
              <p:cNvSpPr>
                <a:spLocks noChangeArrowheads="1"/>
              </p:cNvSpPr>
              <p:nvPr/>
            </p:nvSpPr>
            <p:spPr bwMode="auto">
              <a:xfrm rot="16200000" flipH="1">
                <a:off x="4875" y="2038"/>
                <a:ext cx="409" cy="40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17694720 60000 65536"/>
                  <a:gd name="T13" fmla="*/ 11796480 60000 65536"/>
                  <a:gd name="T14" fmla="*/ 11796480 60000 65536"/>
                  <a:gd name="T15" fmla="*/ 5898240 60000 65536"/>
                  <a:gd name="T16" fmla="*/ 0 60000 65536"/>
                  <a:gd name="T17" fmla="*/ 0 60000 65536"/>
                  <a:gd name="T18" fmla="*/ 0 w 21600"/>
                  <a:gd name="T19" fmla="*/ 14400 h 21600"/>
                  <a:gd name="T20" fmla="*/ 18537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5429" y="0"/>
                    </a:moveTo>
                    <a:lnTo>
                      <a:pt x="9257" y="7200"/>
                    </a:lnTo>
                    <a:lnTo>
                      <a:pt x="12343" y="7200"/>
                    </a:lnTo>
                    <a:lnTo>
                      <a:pt x="12343" y="14400"/>
                    </a:lnTo>
                    <a:lnTo>
                      <a:pt x="0" y="14400"/>
                    </a:lnTo>
                    <a:lnTo>
                      <a:pt x="0" y="21600"/>
                    </a:lnTo>
                    <a:lnTo>
                      <a:pt x="18514" y="21600"/>
                    </a:lnTo>
                    <a:lnTo>
                      <a:pt x="18514" y="7200"/>
                    </a:lnTo>
                    <a:lnTo>
                      <a:pt x="21600" y="7200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1"/>
              </a:p>
            </p:txBody>
          </p:sp>
          <p:sp>
            <p:nvSpPr>
              <p:cNvPr id="17444" name="Rectangle 18"/>
              <p:cNvSpPr>
                <a:spLocks noChangeArrowheads="1"/>
              </p:cNvSpPr>
              <p:nvPr/>
            </p:nvSpPr>
            <p:spPr bwMode="auto">
              <a:xfrm>
                <a:off x="5148" y="1856"/>
                <a:ext cx="136" cy="273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1"/>
              </a:p>
            </p:txBody>
          </p:sp>
          <p:sp>
            <p:nvSpPr>
              <p:cNvPr id="17445" name="Rectangle 19"/>
              <p:cNvSpPr>
                <a:spLocks noChangeArrowheads="1"/>
              </p:cNvSpPr>
              <p:nvPr/>
            </p:nvSpPr>
            <p:spPr bwMode="auto">
              <a:xfrm>
                <a:off x="5163" y="2083"/>
                <a:ext cx="90" cy="226"/>
              </a:xfrm>
              <a:prstGeom prst="rect">
                <a:avLst/>
              </a:prstGeom>
              <a:solidFill>
                <a:srgbClr val="FF99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1"/>
              </a:p>
            </p:txBody>
          </p:sp>
          <p:sp>
            <p:nvSpPr>
              <p:cNvPr id="17446" name="Rectangle 20"/>
              <p:cNvSpPr>
                <a:spLocks noChangeArrowheads="1"/>
              </p:cNvSpPr>
              <p:nvPr/>
            </p:nvSpPr>
            <p:spPr bwMode="auto">
              <a:xfrm>
                <a:off x="5193" y="2083"/>
                <a:ext cx="90" cy="226"/>
              </a:xfrm>
              <a:prstGeom prst="rect">
                <a:avLst/>
              </a:prstGeom>
              <a:solidFill>
                <a:srgbClr val="FF99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1"/>
              </a:p>
            </p:txBody>
          </p:sp>
        </p:grpSp>
      </p:grp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1165578" y="2551113"/>
            <a:ext cx="3605029" cy="857250"/>
            <a:chOff x="734" y="1607"/>
            <a:chExt cx="2271" cy="540"/>
          </a:xfrm>
        </p:grpSpPr>
        <p:sp>
          <p:nvSpPr>
            <p:cNvPr id="372758" name="Text Box 22"/>
            <p:cNvSpPr txBox="1">
              <a:spLocks noChangeArrowheads="1"/>
            </p:cNvSpPr>
            <p:nvPr/>
          </p:nvSpPr>
          <p:spPr bwMode="auto">
            <a:xfrm>
              <a:off x="1321" y="1607"/>
              <a:ext cx="1684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t-BR" sz="18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Meta são desdobradas</a:t>
              </a:r>
            </a:p>
            <a:p>
              <a:pPr algn="ctr">
                <a:defRPr/>
              </a:pPr>
              <a:r>
                <a:rPr lang="pt-BR" sz="18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em cascata</a:t>
              </a:r>
            </a:p>
          </p:txBody>
        </p:sp>
        <p:grpSp>
          <p:nvGrpSpPr>
            <p:cNvPr id="8" name="Group 23"/>
            <p:cNvGrpSpPr>
              <a:grpSpLocks/>
            </p:cNvGrpSpPr>
            <p:nvPr/>
          </p:nvGrpSpPr>
          <p:grpSpPr bwMode="auto">
            <a:xfrm>
              <a:off x="734" y="1739"/>
              <a:ext cx="590" cy="408"/>
              <a:chOff x="384" y="2251"/>
              <a:chExt cx="590" cy="408"/>
            </a:xfrm>
          </p:grpSpPr>
          <p:sp>
            <p:nvSpPr>
              <p:cNvPr id="17437" name="AutoShape 24"/>
              <p:cNvSpPr>
                <a:spLocks noChangeArrowheads="1"/>
              </p:cNvSpPr>
              <p:nvPr/>
            </p:nvSpPr>
            <p:spPr bwMode="auto">
              <a:xfrm flipH="1" flipV="1">
                <a:off x="384" y="2251"/>
                <a:ext cx="409" cy="40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17694720 60000 65536"/>
                  <a:gd name="T13" fmla="*/ 11796480 60000 65536"/>
                  <a:gd name="T14" fmla="*/ 11796480 60000 65536"/>
                  <a:gd name="T15" fmla="*/ 5898240 60000 65536"/>
                  <a:gd name="T16" fmla="*/ 0 60000 65536"/>
                  <a:gd name="T17" fmla="*/ 0 60000 65536"/>
                  <a:gd name="T18" fmla="*/ 0 w 21600"/>
                  <a:gd name="T19" fmla="*/ 14400 h 21600"/>
                  <a:gd name="T20" fmla="*/ 18537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5429" y="0"/>
                    </a:moveTo>
                    <a:lnTo>
                      <a:pt x="9257" y="7200"/>
                    </a:lnTo>
                    <a:lnTo>
                      <a:pt x="12343" y="7200"/>
                    </a:lnTo>
                    <a:lnTo>
                      <a:pt x="12343" y="14400"/>
                    </a:lnTo>
                    <a:lnTo>
                      <a:pt x="0" y="14400"/>
                    </a:lnTo>
                    <a:lnTo>
                      <a:pt x="0" y="21600"/>
                    </a:lnTo>
                    <a:lnTo>
                      <a:pt x="18514" y="21600"/>
                    </a:lnTo>
                    <a:lnTo>
                      <a:pt x="18514" y="7200"/>
                    </a:lnTo>
                    <a:lnTo>
                      <a:pt x="21600" y="7200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1"/>
              </a:p>
            </p:txBody>
          </p:sp>
          <p:sp>
            <p:nvSpPr>
              <p:cNvPr id="17438" name="Rectangle 25"/>
              <p:cNvSpPr>
                <a:spLocks noChangeArrowheads="1"/>
              </p:cNvSpPr>
              <p:nvPr/>
            </p:nvSpPr>
            <p:spPr bwMode="auto">
              <a:xfrm rot="16200000" flipV="1">
                <a:off x="770" y="2182"/>
                <a:ext cx="136" cy="273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1"/>
              </a:p>
            </p:txBody>
          </p:sp>
          <p:sp>
            <p:nvSpPr>
              <p:cNvPr id="17439" name="Rectangle 26"/>
              <p:cNvSpPr>
                <a:spLocks noChangeArrowheads="1"/>
              </p:cNvSpPr>
              <p:nvPr/>
            </p:nvSpPr>
            <p:spPr bwMode="auto">
              <a:xfrm rot="16200000" flipV="1">
                <a:off x="589" y="2229"/>
                <a:ext cx="90" cy="226"/>
              </a:xfrm>
              <a:prstGeom prst="rect">
                <a:avLst/>
              </a:prstGeom>
              <a:solidFill>
                <a:srgbClr val="FF99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1"/>
              </a:p>
            </p:txBody>
          </p:sp>
          <p:sp>
            <p:nvSpPr>
              <p:cNvPr id="17440" name="Rectangle 27"/>
              <p:cNvSpPr>
                <a:spLocks noChangeArrowheads="1"/>
              </p:cNvSpPr>
              <p:nvPr/>
            </p:nvSpPr>
            <p:spPr bwMode="auto">
              <a:xfrm rot="16200000" flipV="1">
                <a:off x="589" y="2199"/>
                <a:ext cx="90" cy="226"/>
              </a:xfrm>
              <a:prstGeom prst="rect">
                <a:avLst/>
              </a:prstGeom>
              <a:solidFill>
                <a:srgbClr val="FF99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1"/>
              </a:p>
            </p:txBody>
          </p:sp>
        </p:grpSp>
      </p:grpSp>
      <p:grpSp>
        <p:nvGrpSpPr>
          <p:cNvPr id="9" name="Group 28"/>
          <p:cNvGrpSpPr>
            <a:grpSpLocks/>
          </p:cNvGrpSpPr>
          <p:nvPr/>
        </p:nvGrpSpPr>
        <p:grpSpPr bwMode="auto">
          <a:xfrm>
            <a:off x="-79015" y="3422651"/>
            <a:ext cx="3265305" cy="2032001"/>
            <a:chOff x="-50" y="2156"/>
            <a:chExt cx="2057" cy="1280"/>
          </a:xfrm>
        </p:grpSpPr>
        <p:sp>
          <p:nvSpPr>
            <p:cNvPr id="17433" name="AutoShape 29"/>
            <p:cNvSpPr>
              <a:spLocks noChangeArrowheads="1"/>
            </p:cNvSpPr>
            <p:nvPr/>
          </p:nvSpPr>
          <p:spPr bwMode="auto">
            <a:xfrm>
              <a:off x="1610" y="2568"/>
              <a:ext cx="397" cy="227"/>
            </a:xfrm>
            <a:prstGeom prst="rightArrow">
              <a:avLst>
                <a:gd name="adj1" fmla="val 50000"/>
                <a:gd name="adj2" fmla="val 43722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372766" name="Text Box 30"/>
            <p:cNvSpPr txBox="1">
              <a:spLocks noChangeArrowheads="1"/>
            </p:cNvSpPr>
            <p:nvPr/>
          </p:nvSpPr>
          <p:spPr bwMode="auto">
            <a:xfrm>
              <a:off x="-50" y="2156"/>
              <a:ext cx="1813" cy="1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t-BR" sz="18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Custo</a:t>
              </a:r>
            </a:p>
            <a:p>
              <a:pPr algn="ctr">
                <a:defRPr/>
              </a:pPr>
              <a:r>
                <a:rPr lang="pt-BR" sz="18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Moral</a:t>
              </a:r>
            </a:p>
            <a:p>
              <a:pPr algn="ctr">
                <a:defRPr/>
              </a:pPr>
              <a:r>
                <a:rPr lang="pt-BR" sz="18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Qualidade</a:t>
              </a:r>
            </a:p>
            <a:p>
              <a:pPr algn="ctr">
                <a:defRPr/>
              </a:pPr>
              <a:r>
                <a:rPr lang="pt-BR" sz="18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Segurança</a:t>
              </a:r>
            </a:p>
            <a:p>
              <a:pPr algn="ctr">
                <a:defRPr/>
              </a:pPr>
              <a:r>
                <a:rPr lang="pt-BR" sz="18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Atendimento</a:t>
              </a:r>
            </a:p>
            <a:p>
              <a:pPr algn="ctr">
                <a:defRPr/>
              </a:pPr>
              <a:r>
                <a:rPr lang="pt-BR" sz="18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Meio ambiente</a:t>
              </a:r>
            </a:p>
            <a:p>
              <a:pPr algn="ctr">
                <a:defRPr/>
              </a:pPr>
              <a:r>
                <a:rPr lang="pt-BR" sz="18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Responsabilidade social</a:t>
              </a:r>
            </a:p>
          </p:txBody>
        </p:sp>
      </p:grpSp>
      <p:grpSp>
        <p:nvGrpSpPr>
          <p:cNvPr id="10" name="Group 31"/>
          <p:cNvGrpSpPr>
            <a:grpSpLocks/>
          </p:cNvGrpSpPr>
          <p:nvPr/>
        </p:nvGrpSpPr>
        <p:grpSpPr bwMode="auto">
          <a:xfrm>
            <a:off x="6466230" y="3789364"/>
            <a:ext cx="2197297" cy="2651125"/>
            <a:chOff x="4073" y="2387"/>
            <a:chExt cx="1384" cy="1670"/>
          </a:xfrm>
        </p:grpSpPr>
        <p:sp>
          <p:nvSpPr>
            <p:cNvPr id="372768" name="Text Box 32"/>
            <p:cNvSpPr txBox="1">
              <a:spLocks noChangeArrowheads="1"/>
            </p:cNvSpPr>
            <p:nvPr/>
          </p:nvSpPr>
          <p:spPr bwMode="auto">
            <a:xfrm>
              <a:off x="4079" y="2387"/>
              <a:ext cx="128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t-BR" sz="18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Ações corretivas</a:t>
              </a:r>
            </a:p>
            <a:p>
              <a:pPr algn="ctr">
                <a:defRPr/>
              </a:pPr>
              <a:r>
                <a:rPr lang="pt-BR" sz="18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preventivas</a:t>
              </a:r>
            </a:p>
            <a:p>
              <a:pPr algn="ctr">
                <a:defRPr/>
              </a:pPr>
              <a:r>
                <a:rPr lang="pt-BR" sz="18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melhorias</a:t>
              </a:r>
            </a:p>
            <a:p>
              <a:pPr algn="ctr">
                <a:defRPr/>
              </a:pPr>
              <a:endParaRPr lang="pt-BR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372769" name="Text Box 33"/>
            <p:cNvSpPr txBox="1">
              <a:spLocks noChangeArrowheads="1"/>
            </p:cNvSpPr>
            <p:nvPr/>
          </p:nvSpPr>
          <p:spPr bwMode="auto">
            <a:xfrm>
              <a:off x="4073" y="3475"/>
              <a:ext cx="1384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t-BR" sz="18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Acompanhamento</a:t>
              </a:r>
            </a:p>
            <a:p>
              <a:pPr algn="ctr">
                <a:defRPr/>
              </a:pPr>
              <a:r>
                <a:rPr lang="pt-BR" sz="18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periódico dos</a:t>
              </a:r>
            </a:p>
            <a:p>
              <a:pPr algn="ctr">
                <a:defRPr/>
              </a:pPr>
              <a:r>
                <a:rPr lang="pt-BR" sz="18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resultados</a:t>
              </a:r>
            </a:p>
          </p:txBody>
        </p:sp>
        <p:sp>
          <p:nvSpPr>
            <p:cNvPr id="17432" name="AutoShape 34"/>
            <p:cNvSpPr>
              <a:spLocks noChangeArrowheads="1"/>
            </p:cNvSpPr>
            <p:nvPr/>
          </p:nvSpPr>
          <p:spPr bwMode="auto">
            <a:xfrm rot="5400000">
              <a:off x="4536" y="3089"/>
              <a:ext cx="272" cy="227"/>
            </a:xfrm>
            <a:prstGeom prst="rightArrow">
              <a:avLst>
                <a:gd name="adj1" fmla="val 50000"/>
                <a:gd name="adj2" fmla="val 29956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/>
            </a:p>
          </p:txBody>
        </p:sp>
      </p:grpSp>
      <p:grpSp>
        <p:nvGrpSpPr>
          <p:cNvPr id="11" name="Group 35"/>
          <p:cNvGrpSpPr>
            <a:grpSpLocks/>
          </p:cNvGrpSpPr>
          <p:nvPr/>
        </p:nvGrpSpPr>
        <p:grpSpPr bwMode="auto">
          <a:xfrm>
            <a:off x="3460755" y="3789363"/>
            <a:ext cx="2815868" cy="595312"/>
            <a:chOff x="2180" y="2387"/>
            <a:chExt cx="1774" cy="375"/>
          </a:xfrm>
        </p:grpSpPr>
        <p:sp>
          <p:nvSpPr>
            <p:cNvPr id="17428" name="AutoShape 36"/>
            <p:cNvSpPr>
              <a:spLocks noChangeArrowheads="1"/>
            </p:cNvSpPr>
            <p:nvPr/>
          </p:nvSpPr>
          <p:spPr bwMode="auto">
            <a:xfrm>
              <a:off x="3606" y="2535"/>
              <a:ext cx="348" cy="227"/>
            </a:xfrm>
            <a:prstGeom prst="rightArrow">
              <a:avLst>
                <a:gd name="adj1" fmla="val 50000"/>
                <a:gd name="adj2" fmla="val 38326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372773" name="Text Box 37"/>
            <p:cNvSpPr txBox="1">
              <a:spLocks noChangeArrowheads="1"/>
            </p:cNvSpPr>
            <p:nvPr/>
          </p:nvSpPr>
          <p:spPr bwMode="auto">
            <a:xfrm>
              <a:off x="2180" y="2387"/>
              <a:ext cx="35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t-BR" sz="18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     </a:t>
              </a:r>
            </a:p>
          </p:txBody>
        </p:sp>
      </p:grpSp>
      <p:grpSp>
        <p:nvGrpSpPr>
          <p:cNvPr id="12" name="Group 38"/>
          <p:cNvGrpSpPr>
            <a:grpSpLocks/>
          </p:cNvGrpSpPr>
          <p:nvPr/>
        </p:nvGrpSpPr>
        <p:grpSpPr bwMode="auto">
          <a:xfrm>
            <a:off x="2339623" y="5530850"/>
            <a:ext cx="1511300" cy="1081088"/>
            <a:chOff x="1474" y="3484"/>
            <a:chExt cx="952" cy="681"/>
          </a:xfrm>
        </p:grpSpPr>
        <p:sp>
          <p:nvSpPr>
            <p:cNvPr id="17426" name="Oval 39"/>
            <p:cNvSpPr>
              <a:spLocks noChangeArrowheads="1"/>
            </p:cNvSpPr>
            <p:nvPr/>
          </p:nvSpPr>
          <p:spPr bwMode="auto">
            <a:xfrm>
              <a:off x="1474" y="3484"/>
              <a:ext cx="952" cy="681"/>
            </a:xfrm>
            <a:prstGeom prst="ellipse">
              <a:avLst/>
            </a:prstGeom>
            <a:solidFill>
              <a:srgbClr val="FFFF0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372776" name="Text Box 40"/>
            <p:cNvSpPr txBox="1">
              <a:spLocks noChangeArrowheads="1"/>
            </p:cNvSpPr>
            <p:nvPr/>
          </p:nvSpPr>
          <p:spPr bwMode="auto">
            <a:xfrm>
              <a:off x="1639" y="3624"/>
              <a:ext cx="55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t-BR" sz="18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Novas</a:t>
              </a:r>
            </a:p>
            <a:p>
              <a:pPr algn="ctr">
                <a:defRPr/>
              </a:pPr>
              <a:r>
                <a:rPr lang="pt-BR" sz="18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metas</a:t>
              </a:r>
            </a:p>
          </p:txBody>
        </p:sp>
      </p:grpSp>
      <p:grpSp>
        <p:nvGrpSpPr>
          <p:cNvPr id="13" name="Group 41"/>
          <p:cNvGrpSpPr>
            <a:grpSpLocks/>
          </p:cNvGrpSpPr>
          <p:nvPr/>
        </p:nvGrpSpPr>
        <p:grpSpPr bwMode="auto">
          <a:xfrm>
            <a:off x="3564467" y="5753101"/>
            <a:ext cx="2757311" cy="646113"/>
            <a:chOff x="2245" y="3624"/>
            <a:chExt cx="1737" cy="407"/>
          </a:xfrm>
        </p:grpSpPr>
        <p:sp>
          <p:nvSpPr>
            <p:cNvPr id="17423" name="AutoShape 42"/>
            <p:cNvSpPr>
              <a:spLocks noChangeArrowheads="1"/>
            </p:cNvSpPr>
            <p:nvPr/>
          </p:nvSpPr>
          <p:spPr bwMode="auto">
            <a:xfrm flipH="1">
              <a:off x="3606" y="3715"/>
              <a:ext cx="376" cy="227"/>
            </a:xfrm>
            <a:prstGeom prst="rightArrow">
              <a:avLst>
                <a:gd name="adj1" fmla="val 50000"/>
                <a:gd name="adj2" fmla="val 4141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372779" name="Text Box 43"/>
            <p:cNvSpPr txBox="1">
              <a:spLocks noChangeArrowheads="1"/>
            </p:cNvSpPr>
            <p:nvPr/>
          </p:nvSpPr>
          <p:spPr bwMode="auto">
            <a:xfrm>
              <a:off x="2561" y="3624"/>
              <a:ext cx="965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t-BR" sz="18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Auditoria da</a:t>
              </a:r>
            </a:p>
            <a:p>
              <a:pPr algn="ctr">
                <a:defRPr/>
              </a:pPr>
              <a:r>
                <a:rPr lang="pt-BR" sz="18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Alta Direção</a:t>
              </a:r>
            </a:p>
          </p:txBody>
        </p:sp>
        <p:sp>
          <p:nvSpPr>
            <p:cNvPr id="17425" name="AutoShape 44"/>
            <p:cNvSpPr>
              <a:spLocks noChangeArrowheads="1"/>
            </p:cNvSpPr>
            <p:nvPr/>
          </p:nvSpPr>
          <p:spPr bwMode="auto">
            <a:xfrm flipH="1">
              <a:off x="2245" y="3715"/>
              <a:ext cx="376" cy="227"/>
            </a:xfrm>
            <a:prstGeom prst="rightArrow">
              <a:avLst>
                <a:gd name="adj1" fmla="val 50000"/>
                <a:gd name="adj2" fmla="val 4141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/>
            </a:p>
          </p:txBody>
        </p:sp>
      </p:grpSp>
      <p:sp>
        <p:nvSpPr>
          <p:cNvPr id="45" name="Título 1"/>
          <p:cNvSpPr txBox="1">
            <a:spLocks/>
          </p:cNvSpPr>
          <p:nvPr/>
        </p:nvSpPr>
        <p:spPr>
          <a:xfrm>
            <a:off x="1079500" y="214313"/>
            <a:ext cx="6858000" cy="609600"/>
          </a:xfrm>
          <a:prstGeom prst="rect">
            <a:avLst/>
          </a:prstGeom>
          <a:noFill/>
        </p:spPr>
        <p:txBody>
          <a:bodyPr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Conceitos de Gestão</a:t>
            </a:r>
          </a:p>
        </p:txBody>
      </p:sp>
      <p:sp>
        <p:nvSpPr>
          <p:cNvPr id="46" name="CaixaDeTexto 45"/>
          <p:cNvSpPr txBox="1"/>
          <p:nvPr/>
        </p:nvSpPr>
        <p:spPr>
          <a:xfrm>
            <a:off x="3378414" y="3857626"/>
            <a:ext cx="205697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Resultados </a:t>
            </a:r>
          </a:p>
          <a:p>
            <a:pPr algn="ctr">
              <a:defRPr/>
            </a:pPr>
            <a:r>
              <a:rPr lang="pt-BR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compostos em</a:t>
            </a:r>
          </a:p>
          <a:p>
            <a:pPr algn="ctr">
              <a:defRPr/>
            </a:pPr>
            <a:r>
              <a:rPr lang="pt-BR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cascata invertida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79512" y="2636912"/>
            <a:ext cx="8638390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AS SETE FERRAMENTAS</a:t>
            </a:r>
          </a:p>
          <a:p>
            <a:pPr algn="ctr">
              <a:defRPr/>
            </a:pPr>
            <a:r>
              <a:rPr lang="pt-BR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ESTATÍSTICAS DA QUALIDADE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1785640" y="3000372"/>
            <a:ext cx="6357982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pt-B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MÉTODO + FERRAMENTAS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7" name="Seta em curva para a direita 6"/>
          <p:cNvSpPr/>
          <p:nvPr/>
        </p:nvSpPr>
        <p:spPr>
          <a:xfrm rot="10800000">
            <a:off x="5786446" y="1428736"/>
            <a:ext cx="2857520" cy="3714776"/>
          </a:xfrm>
          <a:prstGeom prst="curvedRightArrow">
            <a:avLst>
              <a:gd name="adj1" fmla="val 19394"/>
              <a:gd name="adj2" fmla="val 37209"/>
              <a:gd name="adj3" fmla="val 25000"/>
            </a:avLst>
          </a:prstGeom>
          <a:gradFill flip="none" rotWithShape="1">
            <a:gsLst>
              <a:gs pos="0">
                <a:srgbClr val="E6DCAC">
                  <a:alpha val="0"/>
                </a:srgbClr>
              </a:gs>
              <a:gs pos="12000">
                <a:srgbClr val="E6D78A"/>
              </a:gs>
              <a:gs pos="45000">
                <a:srgbClr val="E6D78A"/>
              </a:gs>
              <a:gs pos="100000">
                <a:srgbClr val="E6DCAC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eta em curva para a direita 7"/>
          <p:cNvSpPr/>
          <p:nvPr/>
        </p:nvSpPr>
        <p:spPr>
          <a:xfrm>
            <a:off x="803159" y="1643050"/>
            <a:ext cx="2857520" cy="3714776"/>
          </a:xfrm>
          <a:prstGeom prst="curvedRightArrow">
            <a:avLst>
              <a:gd name="adj1" fmla="val 19394"/>
              <a:gd name="adj2" fmla="val 37209"/>
              <a:gd name="adj3" fmla="val 25000"/>
            </a:avLst>
          </a:prstGeom>
          <a:gradFill flip="none" rotWithShape="1">
            <a:gsLst>
              <a:gs pos="0">
                <a:srgbClr val="E6DCAC">
                  <a:alpha val="0"/>
                </a:srgbClr>
              </a:gs>
              <a:gs pos="12000">
                <a:srgbClr val="E6D78A"/>
              </a:gs>
              <a:gs pos="45000">
                <a:srgbClr val="E6D78A"/>
              </a:gs>
              <a:gs pos="100000">
                <a:srgbClr val="E6DCAC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3626451" y="1696836"/>
            <a:ext cx="2195297" cy="446279"/>
          </a:xfrm>
          <a:prstGeom prst="rect">
            <a:avLst/>
          </a:prstGeom>
          <a:noFill/>
        </p:spPr>
        <p:txBody>
          <a:bodyPr>
            <a:prstTxWarp prst="textCan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pt-B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PROBLEMA</a:t>
            </a:r>
            <a:endParaRPr 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052775" y="3786190"/>
            <a:ext cx="7286676" cy="1143008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>
                <a:gd name="adj" fmla="val 428065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pt-B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SOLUÇÃO DE PROBLEMAS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85750" y="2714625"/>
            <a:ext cx="2786063" cy="12858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tx1"/>
                </a:solidFill>
              </a:rPr>
              <a:t>CONHECIMENTO</a:t>
            </a:r>
          </a:p>
          <a:p>
            <a:pPr algn="ctr">
              <a:defRPr/>
            </a:pPr>
            <a:r>
              <a:rPr lang="pt-BR" b="1" dirty="0">
                <a:solidFill>
                  <a:schemeClr val="tx1"/>
                </a:solidFill>
              </a:rPr>
              <a:t>PADRÕES</a:t>
            </a:r>
          </a:p>
          <a:p>
            <a:pPr algn="ctr">
              <a:defRPr/>
            </a:pPr>
            <a:r>
              <a:rPr lang="pt-BR" b="1" dirty="0">
                <a:solidFill>
                  <a:schemeClr val="tx1"/>
                </a:solidFill>
              </a:rPr>
              <a:t>EXPERIÊNCIA ANTERIOR</a:t>
            </a:r>
          </a:p>
          <a:p>
            <a:pPr algn="ctr">
              <a:defRPr/>
            </a:pPr>
            <a:r>
              <a:rPr lang="pt-BR" b="1" dirty="0">
                <a:solidFill>
                  <a:schemeClr val="tx1"/>
                </a:solidFill>
              </a:rPr>
              <a:t>KNOW-HOW</a:t>
            </a:r>
          </a:p>
        </p:txBody>
      </p:sp>
      <p:sp>
        <p:nvSpPr>
          <p:cNvPr id="4" name="Seta para a direita 3"/>
          <p:cNvSpPr/>
          <p:nvPr/>
        </p:nvSpPr>
        <p:spPr>
          <a:xfrm>
            <a:off x="3357563" y="3000375"/>
            <a:ext cx="3143250" cy="357188"/>
          </a:xfrm>
          <a:prstGeom prst="rightArrow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4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6786563" y="2643188"/>
            <a:ext cx="2214562" cy="12858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tx1"/>
                </a:solidFill>
              </a:rPr>
              <a:t>JULGAMENTO</a:t>
            </a:r>
          </a:p>
          <a:p>
            <a:pPr algn="ctr">
              <a:defRPr/>
            </a:pPr>
            <a:r>
              <a:rPr lang="pt-BR" b="1" dirty="0">
                <a:solidFill>
                  <a:schemeClr val="tx1"/>
                </a:solidFill>
              </a:rPr>
              <a:t>AVALIAÇÃO</a:t>
            </a:r>
          </a:p>
          <a:p>
            <a:pPr algn="ctr">
              <a:defRPr/>
            </a:pPr>
            <a:r>
              <a:rPr lang="pt-BR" b="1" dirty="0">
                <a:solidFill>
                  <a:schemeClr val="tx1"/>
                </a:solidFill>
              </a:rPr>
              <a:t>ESCOLHA</a:t>
            </a:r>
          </a:p>
        </p:txBody>
      </p:sp>
      <p:sp>
        <p:nvSpPr>
          <p:cNvPr id="6" name="Retângulo 5"/>
          <p:cNvSpPr/>
          <p:nvPr/>
        </p:nvSpPr>
        <p:spPr>
          <a:xfrm>
            <a:off x="3161513" y="2600650"/>
            <a:ext cx="3420000" cy="432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scene3d>
            <a:camera prst="orthographicFront">
              <a:rot lat="0" lon="1800000" rev="0"/>
            </a:camera>
            <a:lightRig rig="flat" dir="tl">
              <a:rot lat="0" lon="0" rev="6600000"/>
            </a:lightRig>
          </a:scene3d>
          <a:sp3d>
            <a:bevelT w="38100"/>
          </a:sp3d>
        </p:spPr>
        <p:txBody>
          <a:bodyPr wrap="none">
            <a:prstTxWarp prst="textFadeUp">
              <a:avLst>
                <a:gd name="adj" fmla="val 12192"/>
              </a:avLst>
            </a:prstTxWarp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2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Pensamento Linear</a:t>
            </a:r>
          </a:p>
        </p:txBody>
      </p:sp>
      <p:sp>
        <p:nvSpPr>
          <p:cNvPr id="7" name="Seta em curva para baixo 6"/>
          <p:cNvSpPr/>
          <p:nvPr/>
        </p:nvSpPr>
        <p:spPr>
          <a:xfrm flipH="1">
            <a:off x="1143000" y="757238"/>
            <a:ext cx="7072313" cy="1571625"/>
          </a:xfrm>
          <a:prstGeom prst="curvedDown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8" name="Seta em curva para a direita 7"/>
          <p:cNvSpPr/>
          <p:nvPr/>
        </p:nvSpPr>
        <p:spPr>
          <a:xfrm rot="18554329">
            <a:off x="1276350" y="3838575"/>
            <a:ext cx="979488" cy="2840038"/>
          </a:xfrm>
          <a:prstGeom prst="curvedRight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3000375" y="5000625"/>
            <a:ext cx="3143250" cy="150018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accent2">
                    <a:lumMod val="50000"/>
                  </a:schemeClr>
                </a:solidFill>
              </a:rPr>
              <a:t>OUTRAS POSSIBILIDADES</a:t>
            </a:r>
          </a:p>
          <a:p>
            <a:pPr algn="ctr">
              <a:defRPr/>
            </a:pPr>
            <a:r>
              <a:rPr lang="pt-BR" b="1" dirty="0">
                <a:solidFill>
                  <a:schemeClr val="accent2">
                    <a:lumMod val="50000"/>
                  </a:schemeClr>
                </a:solidFill>
              </a:rPr>
              <a:t>RISCO</a:t>
            </a:r>
          </a:p>
          <a:p>
            <a:pPr algn="ctr">
              <a:defRPr/>
            </a:pPr>
            <a:r>
              <a:rPr lang="pt-BR" b="1" dirty="0">
                <a:solidFill>
                  <a:schemeClr val="accent2">
                    <a:lumMod val="50000"/>
                  </a:schemeClr>
                </a:solidFill>
              </a:rPr>
              <a:t>JULGAMENTO ADIADO</a:t>
            </a:r>
          </a:p>
          <a:p>
            <a:pPr algn="ctr">
              <a:defRPr/>
            </a:pPr>
            <a:r>
              <a:rPr lang="pt-BR" b="1" dirty="0">
                <a:solidFill>
                  <a:schemeClr val="accent2">
                    <a:lumMod val="50000"/>
                  </a:schemeClr>
                </a:solidFill>
              </a:rPr>
              <a:t>ABERTURA AO RISCO</a:t>
            </a:r>
          </a:p>
          <a:p>
            <a:pPr algn="ctr">
              <a:defRPr/>
            </a:pPr>
            <a:r>
              <a:rPr lang="pt-BR" b="1" dirty="0">
                <a:solidFill>
                  <a:schemeClr val="accent2">
                    <a:lumMod val="50000"/>
                  </a:schemeClr>
                </a:solidFill>
              </a:rPr>
              <a:t>AVENTURA</a:t>
            </a:r>
          </a:p>
        </p:txBody>
      </p:sp>
      <p:sp>
        <p:nvSpPr>
          <p:cNvPr id="10" name="Seta em curva para a direita 9"/>
          <p:cNvSpPr/>
          <p:nvPr/>
        </p:nvSpPr>
        <p:spPr>
          <a:xfrm rot="13428786">
            <a:off x="6997700" y="3713163"/>
            <a:ext cx="1177925" cy="2940050"/>
          </a:xfrm>
          <a:prstGeom prst="curvedRight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2500299" y="1142984"/>
            <a:ext cx="4643470" cy="1928826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spcFirstLastPara="1" wrap="none">
            <a:prstTxWarp prst="textArchUp">
              <a:avLst>
                <a:gd name="adj" fmla="val 5830508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Pensamento Criativo</a:t>
            </a:r>
          </a:p>
        </p:txBody>
      </p:sp>
      <p:cxnSp>
        <p:nvCxnSpPr>
          <p:cNvPr id="13" name="Conector de seta reta 12"/>
          <p:cNvCxnSpPr/>
          <p:nvPr/>
        </p:nvCxnSpPr>
        <p:spPr>
          <a:xfrm flipV="1">
            <a:off x="2143108" y="4572008"/>
            <a:ext cx="1571636" cy="1000132"/>
          </a:xfrm>
          <a:prstGeom prst="straightConnector1">
            <a:avLst/>
          </a:prstGeom>
          <a:ln w="63500" cap="sq" cmpd="sng">
            <a:solidFill>
              <a:schemeClr val="tx1">
                <a:lumMod val="75000"/>
              </a:schemeClr>
            </a:solidFill>
            <a:prstDash val="lgDash"/>
            <a:miter lim="800000"/>
            <a:tailEnd type="arrow"/>
          </a:ln>
          <a:scene3d>
            <a:camera prst="orthographicFront"/>
            <a:lightRig rig="threePt" dir="t"/>
          </a:scene3d>
          <a:sp3d contourW="12700">
            <a:contourClr>
              <a:schemeClr val="tx1">
                <a:lumMod val="95000"/>
              </a:schemeClr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/>
          <p:cNvCxnSpPr/>
          <p:nvPr/>
        </p:nvCxnSpPr>
        <p:spPr>
          <a:xfrm>
            <a:off x="2143108" y="5857892"/>
            <a:ext cx="1500198" cy="1000132"/>
          </a:xfrm>
          <a:prstGeom prst="straightConnector1">
            <a:avLst/>
          </a:prstGeom>
          <a:ln w="63500" cap="sq" cmpd="sng">
            <a:solidFill>
              <a:schemeClr val="tx1">
                <a:lumMod val="75000"/>
              </a:schemeClr>
            </a:solidFill>
            <a:prstDash val="lgDash"/>
            <a:miter lim="800000"/>
            <a:tailEnd type="arrow"/>
          </a:ln>
          <a:scene3d>
            <a:camera prst="orthographicFront"/>
            <a:lightRig rig="threePt" dir="t"/>
          </a:scene3d>
          <a:sp3d contourW="12700">
            <a:contourClr>
              <a:schemeClr val="tx1">
                <a:lumMod val="95000"/>
              </a:schemeClr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de seta reta 38"/>
          <p:cNvCxnSpPr/>
          <p:nvPr/>
        </p:nvCxnSpPr>
        <p:spPr>
          <a:xfrm flipV="1">
            <a:off x="7500958" y="3429000"/>
            <a:ext cx="1428760" cy="928694"/>
          </a:xfrm>
          <a:prstGeom prst="straightConnector1">
            <a:avLst/>
          </a:prstGeom>
          <a:ln w="63500" cap="sq" cmpd="sng">
            <a:solidFill>
              <a:schemeClr val="tx1">
                <a:lumMod val="75000"/>
              </a:schemeClr>
            </a:solidFill>
            <a:prstDash val="lgDash"/>
            <a:miter lim="800000"/>
            <a:tailEnd type="arrow"/>
          </a:ln>
          <a:scene3d>
            <a:camera prst="orthographicFront"/>
            <a:lightRig rig="threePt" dir="t"/>
          </a:scene3d>
          <a:sp3d contourW="12700">
            <a:contourClr>
              <a:schemeClr val="tx1">
                <a:lumMod val="95000"/>
              </a:schemeClr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de seta reta 39"/>
          <p:cNvCxnSpPr/>
          <p:nvPr/>
        </p:nvCxnSpPr>
        <p:spPr>
          <a:xfrm>
            <a:off x="7572396" y="2214554"/>
            <a:ext cx="1357322" cy="928694"/>
          </a:xfrm>
          <a:prstGeom prst="straightConnector1">
            <a:avLst/>
          </a:prstGeom>
          <a:ln w="63500" cap="sq" cmpd="sng">
            <a:solidFill>
              <a:schemeClr val="tx1">
                <a:lumMod val="75000"/>
              </a:schemeClr>
            </a:solidFill>
            <a:prstDash val="lgDash"/>
            <a:miter lim="800000"/>
            <a:tailEnd type="arrow"/>
          </a:ln>
          <a:scene3d>
            <a:camera prst="orthographicFront"/>
            <a:lightRig rig="threePt" dir="t"/>
          </a:scene3d>
          <a:sp3d contourW="12700">
            <a:contourClr>
              <a:schemeClr val="tx1">
                <a:lumMod val="95000"/>
              </a:schemeClr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  <p:bldP spid="8" grpId="0" animBg="1"/>
      <p:bldP spid="9" grpId="0" animBg="1"/>
      <p:bldP spid="10" grpId="0" animBg="1"/>
      <p:bldP spid="11" grpId="0"/>
      <p:bldP spid="1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3929063"/>
            <a:ext cx="249555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0" y="2714625"/>
            <a:ext cx="328612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428625" y="5929313"/>
            <a:ext cx="2000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>
                <a:latin typeface="Comic Sans MS" pitchFamily="66" charset="0"/>
              </a:rPr>
              <a:t>JULGAMENTO ANTECIPADO</a:t>
            </a:r>
          </a:p>
        </p:txBody>
      </p:sp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3857625" y="4786313"/>
            <a:ext cx="12144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>
                <a:latin typeface="Comic Sans MS" pitchFamily="66" charset="0"/>
              </a:rPr>
              <a:t>HÁBITOS</a:t>
            </a:r>
          </a:p>
        </p:txBody>
      </p:sp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7286625" y="6072188"/>
            <a:ext cx="1285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>
                <a:latin typeface="Comic Sans MS" pitchFamily="66" charset="0"/>
              </a:rPr>
              <a:t>CRENÇAS FIRMES</a:t>
            </a:r>
          </a:p>
        </p:txBody>
      </p:sp>
      <p:sp>
        <p:nvSpPr>
          <p:cNvPr id="9" name="Retângulo 8"/>
          <p:cNvSpPr/>
          <p:nvPr/>
        </p:nvSpPr>
        <p:spPr>
          <a:xfrm>
            <a:off x="2214546" y="214290"/>
            <a:ext cx="4646144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BRAINSTORMING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643042" y="1214422"/>
            <a:ext cx="6176691" cy="10926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O que é ?</a:t>
            </a:r>
          </a:p>
          <a:p>
            <a:pPr algn="ctr">
              <a:defRPr/>
            </a:pPr>
            <a:endParaRPr lang="pt-BR" sz="9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pt-BR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O que impede o processo criativo?</a:t>
            </a:r>
          </a:p>
        </p:txBody>
      </p:sp>
      <p:grpSp>
        <p:nvGrpSpPr>
          <p:cNvPr id="2" name="Grupo 14"/>
          <p:cNvGrpSpPr>
            <a:grpSpLocks/>
          </p:cNvGrpSpPr>
          <p:nvPr/>
        </p:nvGrpSpPr>
        <p:grpSpPr bwMode="auto">
          <a:xfrm>
            <a:off x="7072313" y="3143250"/>
            <a:ext cx="1076325" cy="2790825"/>
            <a:chOff x="7072330" y="3143248"/>
            <a:chExt cx="1076325" cy="2790825"/>
          </a:xfrm>
        </p:grpSpPr>
        <p:pic>
          <p:nvPicPr>
            <p:cNvPr id="31755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72330" y="3143248"/>
              <a:ext cx="1076325" cy="2790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Forma livre 13"/>
            <p:cNvSpPr/>
            <p:nvPr/>
          </p:nvSpPr>
          <p:spPr>
            <a:xfrm>
              <a:off x="7510480" y="3230561"/>
              <a:ext cx="261937" cy="49212"/>
            </a:xfrm>
            <a:custGeom>
              <a:avLst/>
              <a:gdLst>
                <a:gd name="connsiteX0" fmla="*/ 0 w 261257"/>
                <a:gd name="connsiteY0" fmla="*/ 34773 h 48225"/>
                <a:gd name="connsiteX1" fmla="*/ 76200 w 261257"/>
                <a:gd name="connsiteY1" fmla="*/ 23887 h 48225"/>
                <a:gd name="connsiteX2" fmla="*/ 108857 w 261257"/>
                <a:gd name="connsiteY2" fmla="*/ 2116 h 48225"/>
                <a:gd name="connsiteX3" fmla="*/ 152400 w 261257"/>
                <a:gd name="connsiteY3" fmla="*/ 13002 h 48225"/>
                <a:gd name="connsiteX4" fmla="*/ 228600 w 261257"/>
                <a:gd name="connsiteY4" fmla="*/ 23887 h 48225"/>
                <a:gd name="connsiteX5" fmla="*/ 261257 w 261257"/>
                <a:gd name="connsiteY5" fmla="*/ 45659 h 4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257" h="48225">
                  <a:moveTo>
                    <a:pt x="0" y="34773"/>
                  </a:moveTo>
                  <a:cubicBezTo>
                    <a:pt x="25400" y="31144"/>
                    <a:pt x="51624" y="31260"/>
                    <a:pt x="76200" y="23887"/>
                  </a:cubicBezTo>
                  <a:cubicBezTo>
                    <a:pt x="88731" y="20128"/>
                    <a:pt x="95906" y="3966"/>
                    <a:pt x="108857" y="2116"/>
                  </a:cubicBezTo>
                  <a:cubicBezTo>
                    <a:pt x="123668" y="0"/>
                    <a:pt x="137680" y="10326"/>
                    <a:pt x="152400" y="13002"/>
                  </a:cubicBezTo>
                  <a:cubicBezTo>
                    <a:pt x="177644" y="17592"/>
                    <a:pt x="203200" y="20259"/>
                    <a:pt x="228600" y="23887"/>
                  </a:cubicBezTo>
                  <a:cubicBezTo>
                    <a:pt x="252937" y="48225"/>
                    <a:pt x="240108" y="45659"/>
                    <a:pt x="261257" y="45659"/>
                  </a:cubicBezTo>
                </a:path>
              </a:pathLst>
            </a:custGeom>
            <a:ln w="1905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1428750"/>
            <a:ext cx="15843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4189413"/>
            <a:ext cx="31781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63" y="2286000"/>
            <a:ext cx="257175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25" y="1143000"/>
            <a:ext cx="2071688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38" y="3786188"/>
            <a:ext cx="2286000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ixaDeTexto 10"/>
          <p:cNvSpPr txBox="1">
            <a:spLocks noChangeArrowheads="1"/>
          </p:cNvSpPr>
          <p:nvPr/>
        </p:nvSpPr>
        <p:spPr bwMode="auto">
          <a:xfrm>
            <a:off x="214313" y="3286125"/>
            <a:ext cx="20002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>
                <a:latin typeface="Comic Sans MS" pitchFamily="66" charset="0"/>
              </a:rPr>
              <a:t>TEMPO EXIGIDO</a:t>
            </a:r>
          </a:p>
        </p:txBody>
      </p:sp>
      <p:sp>
        <p:nvSpPr>
          <p:cNvPr id="12" name="CaixaDeTexto 11"/>
          <p:cNvSpPr txBox="1">
            <a:spLocks noChangeArrowheads="1"/>
          </p:cNvSpPr>
          <p:nvPr/>
        </p:nvSpPr>
        <p:spPr bwMode="auto">
          <a:xfrm>
            <a:off x="142875" y="6072188"/>
            <a:ext cx="1714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>
                <a:latin typeface="Comic Sans MS" pitchFamily="66" charset="0"/>
              </a:rPr>
              <a:t>RECURSOS</a:t>
            </a:r>
          </a:p>
          <a:p>
            <a:pPr algn="ctr"/>
            <a:r>
              <a:rPr lang="pt-BR" sz="1600" b="1">
                <a:latin typeface="Comic Sans MS" pitchFamily="66" charset="0"/>
              </a:rPr>
              <a:t>MATERIAIS</a:t>
            </a:r>
          </a:p>
        </p:txBody>
      </p:sp>
      <p:sp>
        <p:nvSpPr>
          <p:cNvPr id="13" name="CaixaDeTexto 12"/>
          <p:cNvSpPr txBox="1">
            <a:spLocks noChangeArrowheads="1"/>
          </p:cNvSpPr>
          <p:nvPr/>
        </p:nvSpPr>
        <p:spPr bwMode="auto">
          <a:xfrm>
            <a:off x="3643313" y="4630738"/>
            <a:ext cx="2000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>
                <a:latin typeface="Comic Sans MS" pitchFamily="66" charset="0"/>
              </a:rPr>
              <a:t>AMBIENTE FÍSICO</a:t>
            </a:r>
          </a:p>
        </p:txBody>
      </p:sp>
      <p:sp>
        <p:nvSpPr>
          <p:cNvPr id="14" name="CaixaDeTexto 13"/>
          <p:cNvSpPr txBox="1">
            <a:spLocks noChangeArrowheads="1"/>
          </p:cNvSpPr>
          <p:nvPr/>
        </p:nvSpPr>
        <p:spPr bwMode="auto">
          <a:xfrm>
            <a:off x="7215188" y="3000375"/>
            <a:ext cx="13573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>
                <a:latin typeface="Comic Sans MS" pitchFamily="66" charset="0"/>
              </a:rPr>
              <a:t>MOMENTO</a:t>
            </a:r>
          </a:p>
        </p:txBody>
      </p:sp>
      <p:sp>
        <p:nvSpPr>
          <p:cNvPr id="15" name="CaixaDeTexto 14"/>
          <p:cNvSpPr txBox="1">
            <a:spLocks noChangeArrowheads="1"/>
          </p:cNvSpPr>
          <p:nvPr/>
        </p:nvSpPr>
        <p:spPr bwMode="auto">
          <a:xfrm>
            <a:off x="7000875" y="6143625"/>
            <a:ext cx="15001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>
                <a:latin typeface="Comic Sans MS" pitchFamily="66" charset="0"/>
              </a:rPr>
              <a:t>RECURSOS HUMANOS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2500298" y="1214422"/>
            <a:ext cx="4170181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CONDIÇÕES PARA  APLICAÇÃO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2214546" y="214290"/>
            <a:ext cx="4646144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BRAINSTORMING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806575"/>
            <a:ext cx="2357438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4286250"/>
            <a:ext cx="2513012" cy="151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5"/>
          <p:cNvGrpSpPr>
            <a:grpSpLocks/>
          </p:cNvGrpSpPr>
          <p:nvPr/>
        </p:nvGrpSpPr>
        <p:grpSpPr bwMode="auto">
          <a:xfrm>
            <a:off x="4286250" y="2143125"/>
            <a:ext cx="1357313" cy="3386138"/>
            <a:chOff x="3929058" y="500042"/>
            <a:chExt cx="2162177" cy="5600307"/>
          </a:xfrm>
        </p:grpSpPr>
        <p:pic>
          <p:nvPicPr>
            <p:cNvPr id="3380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29058" y="500042"/>
              <a:ext cx="2162177" cy="3143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8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71934" y="3643314"/>
              <a:ext cx="1785950" cy="2457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upo 8"/>
          <p:cNvGrpSpPr>
            <a:grpSpLocks/>
          </p:cNvGrpSpPr>
          <p:nvPr/>
        </p:nvGrpSpPr>
        <p:grpSpPr bwMode="auto">
          <a:xfrm>
            <a:off x="7072313" y="2214563"/>
            <a:ext cx="1371600" cy="3203575"/>
            <a:chOff x="6429388" y="1500174"/>
            <a:chExt cx="2157413" cy="4347258"/>
          </a:xfrm>
        </p:grpSpPr>
        <p:pic>
          <p:nvPicPr>
            <p:cNvPr id="33805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429388" y="1500174"/>
              <a:ext cx="2157413" cy="328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6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051064" y="4558382"/>
              <a:ext cx="1303337" cy="1289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CaixaDeTexto 10"/>
          <p:cNvSpPr txBox="1">
            <a:spLocks noChangeArrowheads="1"/>
          </p:cNvSpPr>
          <p:nvPr/>
        </p:nvSpPr>
        <p:spPr bwMode="auto">
          <a:xfrm>
            <a:off x="357188" y="3357563"/>
            <a:ext cx="27146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>
                <a:latin typeface="Comic Sans MS" pitchFamily="66" charset="0"/>
              </a:rPr>
              <a:t>ROMPA O ISOLAMENTO</a:t>
            </a:r>
          </a:p>
        </p:txBody>
      </p:sp>
      <p:sp>
        <p:nvSpPr>
          <p:cNvPr id="12" name="CaixaDeTexto 11"/>
          <p:cNvSpPr txBox="1">
            <a:spLocks noChangeArrowheads="1"/>
          </p:cNvSpPr>
          <p:nvPr/>
        </p:nvSpPr>
        <p:spPr bwMode="auto">
          <a:xfrm>
            <a:off x="357188" y="5786438"/>
            <a:ext cx="27146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>
                <a:latin typeface="Comic Sans MS" pitchFamily="66" charset="0"/>
              </a:rPr>
              <a:t>ABRA A COMUNICAÇÃO</a:t>
            </a:r>
          </a:p>
        </p:txBody>
      </p:sp>
      <p:sp>
        <p:nvSpPr>
          <p:cNvPr id="13" name="CaixaDeTexto 12"/>
          <p:cNvSpPr txBox="1">
            <a:spLocks noChangeArrowheads="1"/>
          </p:cNvSpPr>
          <p:nvPr/>
        </p:nvSpPr>
        <p:spPr bwMode="auto">
          <a:xfrm>
            <a:off x="3786188" y="5643563"/>
            <a:ext cx="22145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>
                <a:latin typeface="Comic Sans MS" pitchFamily="66" charset="0"/>
              </a:rPr>
              <a:t>FORME ALIANÇAS CRIATIVAS</a:t>
            </a:r>
          </a:p>
        </p:txBody>
      </p:sp>
      <p:sp>
        <p:nvSpPr>
          <p:cNvPr id="14" name="CaixaDeTexto 13"/>
          <p:cNvSpPr txBox="1">
            <a:spLocks noChangeArrowheads="1"/>
          </p:cNvSpPr>
          <p:nvPr/>
        </p:nvSpPr>
        <p:spPr bwMode="auto">
          <a:xfrm>
            <a:off x="6715125" y="5500688"/>
            <a:ext cx="22145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>
                <a:latin typeface="Comic Sans MS" pitchFamily="66" charset="0"/>
              </a:rPr>
              <a:t>INFLUENCIE PELO EXEMPLO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2500298" y="1214422"/>
            <a:ext cx="4311373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PROMOVA UM CLIMA  AMIGÁVEL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2214546" y="214290"/>
            <a:ext cx="4646144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BRAINSTORMING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63" y="2786063"/>
            <a:ext cx="3079750" cy="224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25" y="2643188"/>
            <a:ext cx="3414713" cy="257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3"/>
          <p:cNvSpPr/>
          <p:nvPr/>
        </p:nvSpPr>
        <p:spPr>
          <a:xfrm>
            <a:off x="3357554" y="1214422"/>
            <a:ext cx="2408032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COMO FUNCIONA</a:t>
            </a:r>
          </a:p>
        </p:txBody>
      </p:sp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785813" y="5357813"/>
            <a:ext cx="2857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>
                <a:latin typeface="Comic Sans MS" pitchFamily="66" charset="0"/>
              </a:rPr>
              <a:t>APRESENTAÇÃO E ANÁLISE DO ASSUNTO</a:t>
            </a:r>
          </a:p>
        </p:txBody>
      </p:sp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6000750" y="5345113"/>
            <a:ext cx="22145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>
                <a:latin typeface="Comic Sans MS" pitchFamily="66" charset="0"/>
              </a:rPr>
              <a:t>BUSCA COLETIVA DE SOLUÇÕES</a:t>
            </a:r>
          </a:p>
        </p:txBody>
      </p:sp>
      <p:sp>
        <p:nvSpPr>
          <p:cNvPr id="9" name="Retângulo 8"/>
          <p:cNvSpPr/>
          <p:nvPr/>
        </p:nvSpPr>
        <p:spPr>
          <a:xfrm>
            <a:off x="2214546" y="214290"/>
            <a:ext cx="4646144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BRAINSTORMING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2513" y="1571625"/>
            <a:ext cx="1590675" cy="217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75" y="4286250"/>
            <a:ext cx="1254125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38" y="1849438"/>
            <a:ext cx="2308225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75" y="4071938"/>
            <a:ext cx="2249488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3857620" y="1285860"/>
            <a:ext cx="1284326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REGRAS</a:t>
            </a:r>
          </a:p>
        </p:txBody>
      </p:sp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2357438" y="2500313"/>
            <a:ext cx="1857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>
                <a:latin typeface="Comic Sans MS" pitchFamily="66" charset="0"/>
              </a:rPr>
              <a:t>ADIAR O</a:t>
            </a:r>
          </a:p>
          <a:p>
            <a:pPr algn="ctr"/>
            <a:r>
              <a:rPr lang="pt-BR" sz="1600" b="1">
                <a:latin typeface="Comic Sans MS" pitchFamily="66" charset="0"/>
              </a:rPr>
              <a:t>JULGAMENTO</a:t>
            </a:r>
          </a:p>
        </p:txBody>
      </p: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2214563" y="5643563"/>
            <a:ext cx="15001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>
                <a:latin typeface="Comic Sans MS" pitchFamily="66" charset="0"/>
              </a:rPr>
              <a:t>TOMAR CARONA</a:t>
            </a:r>
          </a:p>
        </p:txBody>
      </p:sp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5072063" y="3357563"/>
            <a:ext cx="1857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>
                <a:latin typeface="Comic Sans MS" pitchFamily="66" charset="0"/>
              </a:rPr>
              <a:t>BENVINDO SEJA A ZORRA</a:t>
            </a:r>
          </a:p>
        </p:txBody>
      </p:sp>
      <p:sp>
        <p:nvSpPr>
          <p:cNvPr id="11" name="CaixaDeTexto 10"/>
          <p:cNvSpPr txBox="1">
            <a:spLocks noChangeArrowheads="1"/>
          </p:cNvSpPr>
          <p:nvPr/>
        </p:nvSpPr>
        <p:spPr bwMode="auto">
          <a:xfrm>
            <a:off x="7072313" y="6000750"/>
            <a:ext cx="18573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>
                <a:latin typeface="Comic Sans MS" pitchFamily="66" charset="0"/>
              </a:rPr>
              <a:t>QUANTIDADE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2214546" y="214290"/>
            <a:ext cx="4646144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BRAINSTORMING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38" y="1143000"/>
            <a:ext cx="44323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 rot="5400000">
            <a:off x="5098377" y="2974061"/>
            <a:ext cx="5913158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RESULTADO !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9825" y="1143000"/>
            <a:ext cx="200025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2214546" y="214290"/>
            <a:ext cx="4646144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BRAINSTORMING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04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1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142976" y="214290"/>
            <a:ext cx="6803850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MATRIZ DE PRIORIZAÇÃO</a:t>
            </a:r>
          </a:p>
        </p:txBody>
      </p:sp>
      <p:sp>
        <p:nvSpPr>
          <p:cNvPr id="6" name="Retângulo 5"/>
          <p:cNvSpPr/>
          <p:nvPr/>
        </p:nvSpPr>
        <p:spPr>
          <a:xfrm>
            <a:off x="4143372" y="1285860"/>
            <a:ext cx="867546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G U T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1000125" y="2428875"/>
          <a:ext cx="7500990" cy="2690384"/>
        </p:xfrm>
        <a:graphic>
          <a:graphicData uri="http://schemas.openxmlformats.org/drawingml/2006/table">
            <a:tbl>
              <a:tblPr/>
              <a:tblGrid>
                <a:gridCol w="2286016"/>
                <a:gridCol w="1726914"/>
                <a:gridCol w="1702110"/>
                <a:gridCol w="1785950"/>
              </a:tblGrid>
              <a:tr h="41974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CARACTERÍSTICA DA DECISÃO</a:t>
                      </a:r>
                      <a:endParaRPr lang="pt-BR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  O  N  T  U  A  Ç  Ã  O</a:t>
                      </a:r>
                      <a:endParaRPr lang="pt-BR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962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pt-BR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pt-BR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pt-BR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214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O problema é muito grave, grave ou sem grande gravidade?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Muito grave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Grave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Sem muita gravidade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5520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Qual o grau de urgência para solucionar este problema?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Muito urgente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Urgente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Pode esperar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7821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Qual a tendência de evolução deste problema?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O problema tende a piorar rapidamente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O problema vai piorar a médio prazo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O problema não tende piorar ou até tende melhorar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142976" y="214290"/>
            <a:ext cx="6803850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MATRIZ DE PRIORIZAÇÃO</a:t>
            </a:r>
          </a:p>
        </p:txBody>
      </p:sp>
      <p:sp>
        <p:nvSpPr>
          <p:cNvPr id="6" name="Retângulo 5"/>
          <p:cNvSpPr/>
          <p:nvPr/>
        </p:nvSpPr>
        <p:spPr>
          <a:xfrm>
            <a:off x="4143372" y="1285860"/>
            <a:ext cx="864596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R A B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1000125" y="2428875"/>
          <a:ext cx="7500990" cy="2714645"/>
        </p:xfrm>
        <a:graphic>
          <a:graphicData uri="http://schemas.openxmlformats.org/drawingml/2006/table">
            <a:tbl>
              <a:tblPr/>
              <a:tblGrid>
                <a:gridCol w="2680854"/>
                <a:gridCol w="1620214"/>
                <a:gridCol w="1705725"/>
                <a:gridCol w="1494197"/>
              </a:tblGrid>
              <a:tr h="36374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CARACTERÍSTICA DA DECISÃO</a:t>
                      </a:r>
                      <a:endParaRPr lang="pt-BR" sz="1800" dirty="0"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P O N T U A Ç Ã O</a:t>
                      </a:r>
                      <a:endParaRPr lang="pt-BR" sz="1800" dirty="0"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6374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5</a:t>
                      </a:r>
                      <a:endParaRPr lang="pt-BR" sz="1800" dirty="0"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pt-BR" sz="1800" dirty="0"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pt-BR" sz="1800" dirty="0"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666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Em quanto tempo podemos solucionar este problema?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Uma Semana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Até trinta dias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Mais de trinta dias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  <a:tr h="8487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Até quem temos que ir para resolver este problema?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Supervisão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Gerente de Área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Acima do Gerente de Área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  <a:tr h="5717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Que benefício a solução trará? (atingirá até onde)?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Atinge além do setor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Atinge só o setor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Atinge só o grupo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142976" y="214290"/>
            <a:ext cx="6803850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MATRIZ DE PRIORIZAÇÃO</a:t>
            </a:r>
          </a:p>
        </p:txBody>
      </p:sp>
      <p:sp>
        <p:nvSpPr>
          <p:cNvPr id="6" name="Retângulo 5"/>
          <p:cNvSpPr/>
          <p:nvPr/>
        </p:nvSpPr>
        <p:spPr>
          <a:xfrm>
            <a:off x="3714744" y="1285860"/>
            <a:ext cx="1617752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S  E  T  F  I  </a:t>
            </a:r>
          </a:p>
        </p:txBody>
      </p:sp>
      <p:graphicFrame>
        <p:nvGraphicFramePr>
          <p:cNvPr id="12" name="Tabela 11"/>
          <p:cNvGraphicFramePr>
            <a:graphicFrameLocks noGrp="1"/>
          </p:cNvGraphicFramePr>
          <p:nvPr/>
        </p:nvGraphicFramePr>
        <p:xfrm>
          <a:off x="1000125" y="2000250"/>
          <a:ext cx="7500990" cy="4143404"/>
        </p:xfrm>
        <a:graphic>
          <a:graphicData uri="http://schemas.openxmlformats.org/drawingml/2006/table">
            <a:tbl>
              <a:tblPr/>
              <a:tblGrid>
                <a:gridCol w="1857389"/>
                <a:gridCol w="2000264"/>
                <a:gridCol w="1857388"/>
                <a:gridCol w="1785949"/>
              </a:tblGrid>
              <a:tr h="19675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Calibri"/>
                        </a:rPr>
                        <a:t>CARACTERÍSTICA DA DECISÃO</a:t>
                      </a:r>
                      <a:endParaRPr lang="pt-BR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5970" marR="2597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P O N T U A Ç Ã O</a:t>
                      </a:r>
                      <a:endParaRPr lang="pt-BR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5970" marR="25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675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5</a:t>
                      </a:r>
                      <a:endParaRPr lang="pt-BR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5970" marR="25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3</a:t>
                      </a:r>
                      <a:endParaRPr lang="pt-BR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5970" marR="25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</a:t>
                      </a:r>
                      <a:endParaRPr lang="pt-BR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5970" marR="25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8086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Segurança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970" marR="2597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FFCC00"/>
                      </a:fgClr>
                      <a:bgClr>
                        <a:srgbClr val="FFF3DD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Existem sérios riscos de acidente de trabalho com a existência do problema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970" marR="25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O problema tem algum risco de acidente no trabalho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970" marR="25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O problema não implica em nenhum risco de acidente no trabalho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970" marR="25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E5"/>
                    </a:solidFill>
                  </a:tcPr>
                </a:tc>
              </a:tr>
              <a:tr h="714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Emergência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970" marR="2597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FFCC00"/>
                      </a:fgClr>
                      <a:bgClr>
                        <a:srgbClr val="FFF3DD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É necessária ação imediata para solucionar o problema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970" marR="25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Solucionar o problema o mais cedo possível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970" marR="25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Não há pressa para solucionar o problema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970" marR="25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E5"/>
                    </a:solidFill>
                  </a:tcPr>
                </a:tc>
              </a:tr>
              <a:tr h="676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Tendência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970" marR="2597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FFCC00"/>
                      </a:fgClr>
                      <a:bgClr>
                        <a:srgbClr val="FFF3DD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O problema tende piorar rapidamente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970" marR="25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O problema vai piorar a médio prazo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970" marR="25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O problema não vai piorar ou até tende melhorar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970" marR="25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E5"/>
                    </a:solidFill>
                  </a:tcPr>
                </a:tc>
              </a:tr>
              <a:tr h="676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Facilidade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970" marR="2597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FFCC00"/>
                      </a:fgClr>
                      <a:bgClr>
                        <a:srgbClr val="FFF3DD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O problema é muito fácil de ser resolvido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970" marR="25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Existe alguma dificuldade para resolver o problema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970" marR="25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O problema é muito difícil de ser resolvido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970" marR="25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E5"/>
                    </a:solidFill>
                  </a:tcPr>
                </a:tc>
              </a:tr>
              <a:tr h="7195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Investimento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970" marR="2597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FFCC00"/>
                      </a:fgClr>
                      <a:bgClr>
                        <a:srgbClr val="FFF3DD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Não é necessário nenhum investimento para resolver o problema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970" marR="25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É necessário pouco dinheiro para resolver o problema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970" marR="25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É necessário muito dinheiro para resolver o problema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970" marR="25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E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/>
        </p:nvGraphicFramePr>
        <p:xfrm>
          <a:off x="0" y="1052736"/>
          <a:ext cx="9144000" cy="5805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1500166" y="571480"/>
            <a:ext cx="6524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Nível de conhecimento dos problemas operacionais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0000">
            <a:off x="403225" y="1785938"/>
            <a:ext cx="8212138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CaixaDeTexto 2"/>
          <p:cNvSpPr txBox="1">
            <a:spLocks noChangeArrowheads="1"/>
          </p:cNvSpPr>
          <p:nvPr/>
        </p:nvSpPr>
        <p:spPr bwMode="auto">
          <a:xfrm>
            <a:off x="817563" y="2357438"/>
            <a:ext cx="24495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>
                <a:latin typeface="Comic Sans MS" pitchFamily="66" charset="0"/>
              </a:rPr>
              <a:t>Pensei que levaríamos</a:t>
            </a:r>
          </a:p>
          <a:p>
            <a:r>
              <a:rPr lang="pt-BR" sz="1600">
                <a:latin typeface="Comic Sans MS" pitchFamily="66" charset="0"/>
              </a:rPr>
              <a:t>apenas o essencial na </a:t>
            </a:r>
          </a:p>
          <a:p>
            <a:r>
              <a:rPr lang="pt-BR" sz="1600">
                <a:latin typeface="Comic Sans MS" pitchFamily="66" charset="0"/>
              </a:rPr>
              <a:t>nossa viagem de férias !</a:t>
            </a:r>
          </a:p>
        </p:txBody>
      </p:sp>
      <p:sp>
        <p:nvSpPr>
          <p:cNvPr id="40964" name="CaixaDeTexto 3"/>
          <p:cNvSpPr txBox="1">
            <a:spLocks noChangeArrowheads="1"/>
          </p:cNvSpPr>
          <p:nvPr/>
        </p:nvSpPr>
        <p:spPr bwMode="auto">
          <a:xfrm>
            <a:off x="5072063" y="2286000"/>
            <a:ext cx="3429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>
                <a:latin typeface="Comic Sans MS" pitchFamily="66" charset="0"/>
              </a:rPr>
              <a:t>O “essencial” varia de acordo com as necessidades de cada um 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1884363" y="782638"/>
          <a:ext cx="5410200" cy="535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91" name="Foto do Photo Editor" r:id="rId3" imgW="3839111" imgH="3801006" progId="">
                  <p:embed/>
                </p:oleObj>
              </mc:Choice>
              <mc:Fallback>
                <p:oleObj name="Foto do Photo Editor" r:id="rId3" imgW="3839111" imgH="380100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4363" y="782638"/>
                        <a:ext cx="5410200" cy="5356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865563" y="161925"/>
            <a:ext cx="1384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>
                <a:effectLst>
                  <a:outerShdw blurRad="38100" dist="38100" dir="2700000" algn="tl">
                    <a:srgbClr val="C0C0C0"/>
                  </a:outerShdw>
                </a:effectLst>
              </a:rPr>
              <a:t>Exemplos</a:t>
            </a:r>
          </a:p>
        </p:txBody>
      </p:sp>
      <p:sp>
        <p:nvSpPr>
          <p:cNvPr id="4" name="Retângulo 3"/>
          <p:cNvSpPr/>
          <p:nvPr/>
        </p:nvSpPr>
        <p:spPr>
          <a:xfrm>
            <a:off x="3635896" y="764704"/>
            <a:ext cx="72008" cy="540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5477040" y="764704"/>
            <a:ext cx="72008" cy="540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1835696" y="2492896"/>
            <a:ext cx="5544616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1835696" y="4320392"/>
            <a:ext cx="5544616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928794" y="285728"/>
            <a:ext cx="5178597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COLETA DE DADOS</a:t>
            </a:r>
          </a:p>
        </p:txBody>
      </p:sp>
      <p:sp>
        <p:nvSpPr>
          <p:cNvPr id="3" name="CaixaDeTexto 2"/>
          <p:cNvSpPr txBox="1">
            <a:spLocks noChangeArrowheads="1"/>
          </p:cNvSpPr>
          <p:nvPr/>
        </p:nvSpPr>
        <p:spPr bwMode="auto">
          <a:xfrm>
            <a:off x="428625" y="2000250"/>
            <a:ext cx="8278813" cy="437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b="1">
                <a:solidFill>
                  <a:srgbClr val="002060"/>
                </a:solidFill>
                <a:latin typeface="Comic Sans MS" pitchFamily="66" charset="0"/>
              </a:rPr>
              <a:t>Desenvolver novos produtos</a:t>
            </a:r>
          </a:p>
          <a:p>
            <a:r>
              <a:rPr lang="pt-BR" sz="2000">
                <a:latin typeface="Comic Sans MS" pitchFamily="66" charset="0"/>
              </a:rPr>
              <a:t>	Geralmente são utilizados dados de pesquisa de mercado. </a:t>
            </a:r>
          </a:p>
          <a:p>
            <a:endParaRPr lang="pt-BR" sz="2000">
              <a:latin typeface="Comic Sans MS" pitchFamily="66" charset="0"/>
            </a:endParaRPr>
          </a:p>
          <a:p>
            <a:r>
              <a:rPr lang="pt-BR" sz="2000" b="1">
                <a:solidFill>
                  <a:srgbClr val="002060"/>
                </a:solidFill>
                <a:latin typeface="Comic Sans MS" pitchFamily="66" charset="0"/>
              </a:rPr>
              <a:t>Inspecionar</a:t>
            </a:r>
          </a:p>
          <a:p>
            <a:r>
              <a:rPr lang="pt-BR" sz="2000">
                <a:latin typeface="Comic Sans MS" pitchFamily="66" charset="0"/>
              </a:rPr>
              <a:t>	Aprovar ou rejeitar um produto após a inspeção.</a:t>
            </a:r>
          </a:p>
          <a:p>
            <a:r>
              <a:rPr lang="pt-BR" sz="2000">
                <a:latin typeface="Comic Sans MS" pitchFamily="66" charset="0"/>
              </a:rPr>
              <a:t> </a:t>
            </a:r>
          </a:p>
          <a:p>
            <a:r>
              <a:rPr lang="pt-BR" sz="2000" b="1">
                <a:solidFill>
                  <a:srgbClr val="002060"/>
                </a:solidFill>
                <a:latin typeface="Comic Sans MS" pitchFamily="66" charset="0"/>
              </a:rPr>
              <a:t>Controlar e acompanhar processos produtivos para:</a:t>
            </a:r>
          </a:p>
          <a:p>
            <a:r>
              <a:rPr lang="pt-BR" sz="2000">
                <a:latin typeface="Comic Sans MS" pitchFamily="66" charset="0"/>
              </a:rPr>
              <a:t>	Avaliar se está sob controle</a:t>
            </a:r>
          </a:p>
          <a:p>
            <a:r>
              <a:rPr lang="pt-BR" sz="2000">
                <a:latin typeface="Comic Sans MS" pitchFamily="66" charset="0"/>
              </a:rPr>
              <a:t>	Qualificar a variabilidade de algum produto</a:t>
            </a:r>
          </a:p>
          <a:p>
            <a:r>
              <a:rPr lang="pt-BR" sz="2000">
                <a:latin typeface="Comic Sans MS" pitchFamily="66" charset="0"/>
              </a:rPr>
              <a:t>	Verificar se o processo é capaz</a:t>
            </a:r>
          </a:p>
          <a:p>
            <a:endParaRPr lang="pt-BR" sz="2000">
              <a:latin typeface="Comic Sans MS" pitchFamily="66" charset="0"/>
            </a:endParaRPr>
          </a:p>
          <a:p>
            <a:r>
              <a:rPr lang="pt-BR" sz="2000" b="1">
                <a:solidFill>
                  <a:srgbClr val="002060"/>
                </a:solidFill>
                <a:latin typeface="Comic Sans MS" pitchFamily="66" charset="0"/>
              </a:rPr>
              <a:t>Promover melhorias de processo produtivo</a:t>
            </a:r>
          </a:p>
          <a:p>
            <a:r>
              <a:rPr lang="pt-BR" sz="2000">
                <a:latin typeface="Comic Sans MS" pitchFamily="66" charset="0"/>
              </a:rPr>
              <a:t>	Usando dados históricos ou de experimento planejado</a:t>
            </a:r>
          </a:p>
          <a:p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3714744" y="1285860"/>
            <a:ext cx="1653018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OBJETIVOS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928794" y="285728"/>
            <a:ext cx="5178597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COLETA DE DADOS</a:t>
            </a:r>
          </a:p>
        </p:txBody>
      </p:sp>
      <p:sp>
        <p:nvSpPr>
          <p:cNvPr id="4" name="Retângulo 3"/>
          <p:cNvSpPr/>
          <p:nvPr/>
        </p:nvSpPr>
        <p:spPr>
          <a:xfrm>
            <a:off x="1000100" y="1071546"/>
            <a:ext cx="7146508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TIPOS DE DADOS</a:t>
            </a:r>
          </a:p>
          <a:p>
            <a:pPr algn="ctr">
              <a:defRPr/>
            </a:pPr>
            <a:r>
              <a:rPr lang="pt-BR" sz="2000" dirty="0">
                <a:latin typeface="Comic Sans MS" pitchFamily="66" charset="0"/>
              </a:rPr>
              <a:t>Resultantes de uma característica particular de interesse.</a:t>
            </a:r>
            <a:endParaRPr lang="pt-BR" sz="2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60413" y="4000500"/>
            <a:ext cx="8383587" cy="22463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rgbClr val="FF0000"/>
                </a:solidFill>
                <a:latin typeface="Comic Sans MS" pitchFamily="66" charset="0"/>
              </a:rPr>
              <a:t>Dados contínuos</a:t>
            </a:r>
          </a:p>
          <a:p>
            <a:pPr>
              <a:defRPr/>
            </a:pPr>
            <a:r>
              <a:rPr lang="pt-BR" sz="2000" dirty="0">
                <a:latin typeface="Comic Sans MS" pitchFamily="66" charset="0"/>
              </a:rPr>
              <a:t>	Medidos em uma escala contínua</a:t>
            </a:r>
          </a:p>
          <a:p>
            <a:pPr marL="1435100">
              <a:defRPr/>
            </a:pPr>
            <a:r>
              <a:rPr lang="pt-BR" sz="2000" dirty="0">
                <a:latin typeface="Comic Sans MS" pitchFamily="66" charset="0"/>
              </a:rPr>
              <a:t>Teor de uma propriedade química de um lote de minério; </a:t>
            </a:r>
          </a:p>
          <a:p>
            <a:pPr marL="1435100">
              <a:defRPr/>
            </a:pPr>
            <a:r>
              <a:rPr lang="pt-BR" sz="2000" dirty="0">
                <a:latin typeface="Comic Sans MS" pitchFamily="66" charset="0"/>
              </a:rPr>
              <a:t>Temperatura de um fomo; </a:t>
            </a:r>
          </a:p>
          <a:p>
            <a:pPr marL="1435100">
              <a:defRPr/>
            </a:pPr>
            <a:r>
              <a:rPr lang="pt-BR" sz="2000" dirty="0">
                <a:latin typeface="Comic Sans MS" pitchFamily="66" charset="0"/>
              </a:rPr>
              <a:t>Rendimento de uma reação química;</a:t>
            </a:r>
          </a:p>
          <a:p>
            <a:pPr marL="1435100">
              <a:defRPr/>
            </a:pPr>
            <a:r>
              <a:rPr lang="pt-BR" sz="2000" dirty="0">
                <a:latin typeface="Comic Sans MS" pitchFamily="66" charset="0"/>
              </a:rPr>
              <a:t>Espessura de uma peça;</a:t>
            </a:r>
          </a:p>
          <a:p>
            <a:pPr marL="1435100">
              <a:defRPr/>
            </a:pPr>
            <a:r>
              <a:rPr lang="pt-BR" sz="2000" dirty="0">
                <a:latin typeface="Comic Sans MS" pitchFamily="66" charset="0"/>
              </a:rPr>
              <a:t>Tempo de entrega de um produto ao cliente.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85786" y="2071678"/>
            <a:ext cx="6736139" cy="190821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rgbClr val="FF0000"/>
                </a:solidFill>
                <a:latin typeface="Comic Sans MS" pitchFamily="66" charset="0"/>
              </a:rPr>
              <a:t>Dados discretos </a:t>
            </a:r>
          </a:p>
          <a:p>
            <a:pPr>
              <a:defRPr/>
            </a:pPr>
            <a:r>
              <a:rPr lang="pt-BR" sz="2000" dirty="0">
                <a:latin typeface="Comic Sans MS" pitchFamily="66" charset="0"/>
              </a:rPr>
              <a:t>	Sob forma de números inteiros</a:t>
            </a:r>
          </a:p>
          <a:p>
            <a:pPr marL="1435100">
              <a:defRPr/>
            </a:pPr>
            <a:r>
              <a:rPr lang="pt-BR" sz="2000" dirty="0">
                <a:latin typeface="Comic Sans MS" pitchFamily="66" charset="0"/>
              </a:rPr>
              <a:t>Número de arranhões em lentes de vidro; </a:t>
            </a:r>
          </a:p>
          <a:p>
            <a:pPr marL="1435100">
              <a:defRPr/>
            </a:pPr>
            <a:r>
              <a:rPr lang="pt-BR" sz="2000" dirty="0">
                <a:latin typeface="Comic Sans MS" pitchFamily="66" charset="0"/>
              </a:rPr>
              <a:t>Número de acidentes num período;</a:t>
            </a:r>
          </a:p>
          <a:p>
            <a:pPr marL="1435100" lvl="6">
              <a:defRPr/>
            </a:pPr>
            <a:r>
              <a:rPr lang="pt-BR" sz="2000" dirty="0">
                <a:latin typeface="Comic Sans MS" pitchFamily="66" charset="0"/>
              </a:rPr>
              <a:t>Número de não-conformidade num período.</a:t>
            </a:r>
          </a:p>
          <a:p>
            <a:pPr>
              <a:defRPr/>
            </a:pPr>
            <a:endParaRPr lang="pt-BR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928794" y="285728"/>
            <a:ext cx="5178597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COLETA DE DADOS</a:t>
            </a:r>
          </a:p>
        </p:txBody>
      </p:sp>
      <p:sp>
        <p:nvSpPr>
          <p:cNvPr id="3" name="Retângulo 2"/>
          <p:cNvSpPr/>
          <p:nvPr/>
        </p:nvSpPr>
        <p:spPr>
          <a:xfrm>
            <a:off x="2714612" y="1071546"/>
            <a:ext cx="353988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POPULAÇÃO  e  AMOSTRA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71500" y="3286125"/>
            <a:ext cx="804545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58775">
              <a:defRPr/>
            </a:pPr>
            <a:r>
              <a:rPr lang="pt-BR" sz="2000" dirty="0">
                <a:solidFill>
                  <a:srgbClr val="FF0000"/>
                </a:solidFill>
                <a:latin typeface="Comic Sans MS" pitchFamily="66" charset="0"/>
              </a:rPr>
              <a:t>Amostra</a:t>
            </a:r>
            <a:r>
              <a:rPr lang="pt-BR" sz="2000" dirty="0">
                <a:latin typeface="Comic Sans MS" pitchFamily="66" charset="0"/>
              </a:rPr>
              <a:t> </a:t>
            </a:r>
          </a:p>
          <a:p>
            <a:pPr marL="717550">
              <a:defRPr/>
            </a:pPr>
            <a:r>
              <a:rPr lang="pt-BR" sz="2000" dirty="0">
                <a:latin typeface="Comic Sans MS" pitchFamily="66" charset="0"/>
              </a:rPr>
              <a:t>é um subconjunto de elementos extraídos de uma população.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928688" y="2071688"/>
            <a:ext cx="7321550" cy="1292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dirty="0">
                <a:solidFill>
                  <a:srgbClr val="FF0000"/>
                </a:solidFill>
                <a:latin typeface="Comic Sans MS" pitchFamily="66" charset="0"/>
              </a:rPr>
              <a:t>População</a:t>
            </a:r>
          </a:p>
          <a:p>
            <a:pPr marL="358775">
              <a:defRPr/>
            </a:pPr>
            <a:r>
              <a:rPr lang="pt-BR" sz="2000" dirty="0">
                <a:latin typeface="Comic Sans MS" pitchFamily="66" charset="0"/>
              </a:rPr>
              <a:t>é a totalidade dos elementos de um universo sobre o qual</a:t>
            </a:r>
          </a:p>
          <a:p>
            <a:pPr marL="358775">
              <a:defRPr/>
            </a:pPr>
            <a:r>
              <a:rPr lang="pt-BR" sz="2000" dirty="0">
                <a:latin typeface="Comic Sans MS" pitchFamily="66" charset="0"/>
              </a:rPr>
              <a:t>desejamos estabelecer conclusões ou estabelecer ações.</a:t>
            </a:r>
          </a:p>
          <a:p>
            <a:pPr>
              <a:defRPr/>
            </a:pPr>
            <a:endParaRPr lang="pt-BR" dirty="0">
              <a:latin typeface="Arial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857250" y="4357688"/>
            <a:ext cx="7500938" cy="1477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dirty="0">
                <a:latin typeface="Arial" charset="0"/>
              </a:rPr>
              <a:t>É fundamental que a </a:t>
            </a:r>
            <a:r>
              <a:rPr lang="pt-BR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amostra</a:t>
            </a:r>
            <a:r>
              <a:rPr lang="pt-BR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pt-BR" dirty="0">
                <a:latin typeface="Arial" charset="0"/>
              </a:rPr>
              <a:t>seja </a:t>
            </a:r>
            <a:r>
              <a:rPr lang="pt-BR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representativa da população</a:t>
            </a:r>
          </a:p>
          <a:p>
            <a:pPr algn="ctr">
              <a:defRPr/>
            </a:pPr>
            <a:r>
              <a:rPr lang="pt-BR" dirty="0">
                <a:latin typeface="Arial" charset="0"/>
              </a:rPr>
              <a:t>da qual foi extraída e que as </a:t>
            </a:r>
            <a:r>
              <a:rPr lang="pt-BR" u="sng" dirty="0">
                <a:solidFill>
                  <a:srgbClr val="00B050"/>
                </a:solidFill>
                <a:latin typeface="Arial" charset="0"/>
              </a:rPr>
              <a:t>medições</a:t>
            </a:r>
            <a:r>
              <a:rPr lang="pt-BR" dirty="0">
                <a:latin typeface="Arial" charset="0"/>
              </a:rPr>
              <a:t> realizadas para gerar os</a:t>
            </a:r>
          </a:p>
          <a:p>
            <a:pPr algn="ctr">
              <a:defRPr/>
            </a:pPr>
            <a:r>
              <a:rPr lang="pt-BR" dirty="0">
                <a:latin typeface="Arial" charset="0"/>
              </a:rPr>
              <a:t>dados </a:t>
            </a:r>
            <a:r>
              <a:rPr lang="pt-BR" u="sng" dirty="0">
                <a:solidFill>
                  <a:srgbClr val="00B050"/>
                </a:solidFill>
                <a:latin typeface="Arial" charset="0"/>
              </a:rPr>
              <a:t>sejam confiáveis</a:t>
            </a:r>
            <a:r>
              <a:rPr lang="pt-BR" dirty="0">
                <a:latin typeface="Arial" charset="0"/>
              </a:rPr>
              <a:t>,</a:t>
            </a:r>
            <a:r>
              <a:rPr lang="pt-BR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pt-BR" dirty="0">
                <a:latin typeface="Arial" charset="0"/>
              </a:rPr>
              <a:t>objetivando garantir que as ações que</a:t>
            </a:r>
          </a:p>
          <a:p>
            <a:pPr algn="ctr">
              <a:defRPr/>
            </a:pPr>
            <a:r>
              <a:rPr lang="pt-BR" dirty="0">
                <a:latin typeface="Arial" charset="0"/>
              </a:rPr>
              <a:t>serão tomadas a partir da análise dos dados coletadas sejam</a:t>
            </a:r>
          </a:p>
          <a:p>
            <a:pPr algn="ctr">
              <a:defRPr/>
            </a:pPr>
            <a:r>
              <a:rPr lang="pt-BR" dirty="0">
                <a:latin typeface="Arial" charset="0"/>
              </a:rPr>
              <a:t>realmente apropriadas.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786050" y="1214422"/>
            <a:ext cx="3531929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NESSE PLANEJAMENTO ...</a:t>
            </a:r>
          </a:p>
        </p:txBody>
      </p:sp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293688" y="1928813"/>
            <a:ext cx="7088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Comic Sans MS" pitchFamily="66" charset="0"/>
              </a:rPr>
              <a:t>1. DETERMINE </a:t>
            </a:r>
            <a:r>
              <a:rPr lang="pt-BR" b="1">
                <a:solidFill>
                  <a:srgbClr val="FF0000"/>
                </a:solidFill>
                <a:latin typeface="Comic Sans MS" pitchFamily="66" charset="0"/>
              </a:rPr>
              <a:t>EXATAMENTE</a:t>
            </a:r>
            <a:r>
              <a:rPr lang="pt-BR">
                <a:latin typeface="Comic Sans MS" pitchFamily="66" charset="0"/>
              </a:rPr>
              <a:t> O QUE DEVE SER OBSERVADO.</a:t>
            </a:r>
          </a:p>
        </p:txBody>
      </p:sp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293688" y="2500313"/>
            <a:ext cx="8636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Comic Sans MS" pitchFamily="66" charset="0"/>
              </a:rPr>
              <a:t>2. ESTABELEÇA O </a:t>
            </a:r>
            <a:r>
              <a:rPr lang="pt-BR" b="1">
                <a:solidFill>
                  <a:srgbClr val="FF0000"/>
                </a:solidFill>
                <a:latin typeface="Comic Sans MS" pitchFamily="66" charset="0"/>
              </a:rPr>
              <a:t>PERÍODO</a:t>
            </a:r>
            <a:r>
              <a:rPr lang="pt-BR">
                <a:latin typeface="Comic Sans MS" pitchFamily="66" charset="0"/>
              </a:rPr>
              <a:t> EM QUE OS DADOS DEVEM SER COLETADOS.</a:t>
            </a:r>
          </a:p>
        </p:txBody>
      </p:sp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285750" y="5886450"/>
            <a:ext cx="83931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>
                <a:latin typeface="Comic Sans MS" pitchFamily="66" charset="0"/>
              </a:rPr>
              <a:t>FAÇA UMA </a:t>
            </a:r>
            <a:r>
              <a:rPr lang="pt-BR" sz="2000" b="1">
                <a:solidFill>
                  <a:srgbClr val="FF0000"/>
                </a:solidFill>
                <a:latin typeface="Comic Sans MS" pitchFamily="66" charset="0"/>
              </a:rPr>
              <a:t>FOLHA DE VERIFICAÇÃO</a:t>
            </a:r>
            <a:r>
              <a:rPr lang="pt-BR" sz="2000">
                <a:latin typeface="Comic Sans MS" pitchFamily="66" charset="0"/>
              </a:rPr>
              <a:t> PARA ANOTAR OS DADOS</a:t>
            </a:r>
          </a:p>
        </p:txBody>
      </p:sp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285750" y="3000375"/>
            <a:ext cx="7477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Comic Sans MS" pitchFamily="66" charset="0"/>
              </a:rPr>
              <a:t>3. VERIFIQUE SE EXISTE </a:t>
            </a:r>
            <a:r>
              <a:rPr lang="pt-BR" b="1">
                <a:solidFill>
                  <a:srgbClr val="FF0000"/>
                </a:solidFill>
                <a:latin typeface="Comic Sans MS" pitchFamily="66" charset="0"/>
              </a:rPr>
              <a:t>TEMPO</a:t>
            </a:r>
            <a:r>
              <a:rPr lang="pt-BR">
                <a:latin typeface="Comic Sans MS" pitchFamily="66" charset="0"/>
              </a:rPr>
              <a:t> PARA A COLETA DOS DADOS.</a:t>
            </a:r>
          </a:p>
        </p:txBody>
      </p:sp>
      <p:sp>
        <p:nvSpPr>
          <p:cNvPr id="9" name="Retângulo 8"/>
          <p:cNvSpPr/>
          <p:nvPr/>
        </p:nvSpPr>
        <p:spPr>
          <a:xfrm>
            <a:off x="1214414" y="214290"/>
            <a:ext cx="6587251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FOLHA DE VERIFICAÇÃO</a:t>
            </a:r>
          </a:p>
        </p:txBody>
      </p:sp>
      <p:sp>
        <p:nvSpPr>
          <p:cNvPr id="12" name="CaixaDeTexto 11"/>
          <p:cNvSpPr txBox="1">
            <a:spLocks noChangeArrowheads="1"/>
          </p:cNvSpPr>
          <p:nvPr/>
        </p:nvSpPr>
        <p:spPr bwMode="auto">
          <a:xfrm>
            <a:off x="285750" y="3500438"/>
            <a:ext cx="780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Comic Sans MS" pitchFamily="66" charset="0"/>
              </a:rPr>
              <a:t>4. CONSIDERE SE  EXISTEM DIFERENTES </a:t>
            </a:r>
            <a:r>
              <a:rPr lang="pt-BR" b="1">
                <a:solidFill>
                  <a:srgbClr val="FF0000"/>
                </a:solidFill>
                <a:latin typeface="Comic Sans MS" pitchFamily="66" charset="0"/>
              </a:rPr>
              <a:t>LOCAIS</a:t>
            </a:r>
            <a:r>
              <a:rPr lang="pt-BR">
                <a:latin typeface="Comic Sans MS" pitchFamily="66" charset="0"/>
              </a:rPr>
              <a:t> DE PRODUÇÃO.</a:t>
            </a:r>
          </a:p>
        </p:txBody>
      </p:sp>
      <p:sp>
        <p:nvSpPr>
          <p:cNvPr id="13" name="CaixaDeTexto 12"/>
          <p:cNvSpPr txBox="1">
            <a:spLocks noChangeArrowheads="1"/>
          </p:cNvSpPr>
          <p:nvPr/>
        </p:nvSpPr>
        <p:spPr bwMode="auto">
          <a:xfrm>
            <a:off x="285750" y="4000500"/>
            <a:ext cx="8131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Comic Sans MS" pitchFamily="66" charset="0"/>
              </a:rPr>
              <a:t>5. LEVANTE RESULTADOS DE </a:t>
            </a:r>
            <a:r>
              <a:rPr lang="pt-BR">
                <a:solidFill>
                  <a:srgbClr val="FF0000"/>
                </a:solidFill>
                <a:latin typeface="Comic Sans MS" pitchFamily="66" charset="0"/>
              </a:rPr>
              <a:t>MATÉRIA PRIMA </a:t>
            </a:r>
            <a:r>
              <a:rPr lang="pt-BR">
                <a:latin typeface="Comic Sans MS" pitchFamily="66" charset="0"/>
              </a:rPr>
              <a:t>DOS FORNECEDORES</a:t>
            </a:r>
          </a:p>
        </p:txBody>
      </p:sp>
      <p:grpSp>
        <p:nvGrpSpPr>
          <p:cNvPr id="2" name="Grupo 23"/>
          <p:cNvGrpSpPr>
            <a:grpSpLocks/>
          </p:cNvGrpSpPr>
          <p:nvPr/>
        </p:nvGrpSpPr>
        <p:grpSpPr bwMode="auto">
          <a:xfrm>
            <a:off x="285750" y="4475163"/>
            <a:ext cx="8212138" cy="369887"/>
            <a:chOff x="285720" y="4475164"/>
            <a:chExt cx="8212569" cy="369332"/>
          </a:xfrm>
        </p:grpSpPr>
        <p:sp>
          <p:nvSpPr>
            <p:cNvPr id="14" name="CaixaDeTexto 13"/>
            <p:cNvSpPr txBox="1">
              <a:spLocks noChangeArrowheads="1"/>
            </p:cNvSpPr>
            <p:nvPr/>
          </p:nvSpPr>
          <p:spPr bwMode="auto">
            <a:xfrm>
              <a:off x="285720" y="4475164"/>
              <a:ext cx="821256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dirty="0">
                  <a:latin typeface="Comic Sans MS" pitchFamily="66" charset="0"/>
                </a:rPr>
                <a:t>6. VERIFIQUE </a:t>
              </a:r>
              <a:r>
                <a:rPr lang="pt-BR" dirty="0">
                  <a:solidFill>
                    <a:srgbClr val="FF0000"/>
                  </a:solidFill>
                  <a:latin typeface="Comic Sans MS" pitchFamily="66" charset="0"/>
                </a:rPr>
                <a:t>SINTOMAS </a:t>
              </a:r>
              <a:r>
                <a:rPr lang="pt-BR" dirty="0">
                  <a:latin typeface="Comic Sans MS" pitchFamily="66" charset="0"/>
                </a:rPr>
                <a:t>- </a:t>
              </a:r>
              <a:r>
                <a:rPr lang="pt-BR" cap="all" dirty="0">
                  <a:latin typeface="Arial" charset="0"/>
                </a:rPr>
                <a:t>resultados diferem em       defeitos </a:t>
              </a:r>
              <a:r>
                <a:rPr lang="pt-BR" dirty="0">
                  <a:latin typeface="Comic Sans MS" pitchFamily="66" charset="0"/>
                </a:rPr>
                <a:t>.</a:t>
              </a:r>
            </a:p>
          </p:txBody>
        </p:sp>
        <p:grpSp>
          <p:nvGrpSpPr>
            <p:cNvPr id="45070" name="Grupo 21"/>
            <p:cNvGrpSpPr>
              <a:grpSpLocks/>
            </p:cNvGrpSpPr>
            <p:nvPr/>
          </p:nvGrpSpPr>
          <p:grpSpPr bwMode="auto">
            <a:xfrm>
              <a:off x="6690002" y="4547724"/>
              <a:ext cx="287677" cy="225889"/>
              <a:chOff x="6832878" y="4631871"/>
              <a:chExt cx="287677" cy="225889"/>
            </a:xfrm>
          </p:grpSpPr>
          <p:cxnSp>
            <p:nvCxnSpPr>
              <p:cNvPr id="16" name="Conector reto 15"/>
              <p:cNvCxnSpPr/>
              <p:nvPr/>
            </p:nvCxnSpPr>
            <p:spPr>
              <a:xfrm>
                <a:off x="6832907" y="4714653"/>
                <a:ext cx="285765" cy="158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ector reto 17"/>
              <p:cNvCxnSpPr/>
              <p:nvPr/>
            </p:nvCxnSpPr>
            <p:spPr>
              <a:xfrm>
                <a:off x="6834495" y="4774887"/>
                <a:ext cx="285765" cy="158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ector reto 19"/>
              <p:cNvCxnSpPr/>
              <p:nvPr/>
            </p:nvCxnSpPr>
            <p:spPr>
              <a:xfrm rot="5400000">
                <a:off x="6870390" y="4667773"/>
                <a:ext cx="225087" cy="15399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CaixaDeTexto 22"/>
          <p:cNvSpPr txBox="1">
            <a:spLocks noChangeArrowheads="1"/>
          </p:cNvSpPr>
          <p:nvPr/>
        </p:nvSpPr>
        <p:spPr bwMode="auto">
          <a:xfrm>
            <a:off x="285750" y="4987925"/>
            <a:ext cx="89677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Comic Sans MS" pitchFamily="66" charset="0"/>
              </a:rPr>
              <a:t>7. CONSIDERE SE DIFERENTES </a:t>
            </a:r>
            <a:r>
              <a:rPr lang="pt-BR" b="1">
                <a:solidFill>
                  <a:srgbClr val="FF0000"/>
                </a:solidFill>
                <a:latin typeface="Comic Sans MS" pitchFamily="66" charset="0"/>
              </a:rPr>
              <a:t>OPERADORES</a:t>
            </a:r>
            <a:r>
              <a:rPr lang="pt-BR">
                <a:latin typeface="Comic Sans MS" pitchFamily="66" charset="0"/>
              </a:rPr>
              <a:t> INFLUENCIAM O RESULTADO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3" presetClass="emph" presetSubtype="0" fill="remove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3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50"/>
                            </p:stCondLst>
                            <p:childTnLst>
                              <p:par>
                                <p:cTn id="3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5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50"/>
                            </p:stCondLst>
                            <p:childTnLst>
                              <p:par>
                                <p:cTn id="58" presetID="33" presetClass="emph" presetSubtype="0" fill="remove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9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63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50"/>
                            </p:stCondLst>
                            <p:childTnLst>
                              <p:par>
                                <p:cTn id="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8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/>
      <p:bldP spid="5" grpId="1"/>
      <p:bldP spid="6" grpId="0"/>
      <p:bldP spid="6" grpId="1"/>
      <p:bldP spid="7" grpId="0"/>
      <p:bldP spid="7" grpId="1"/>
      <p:bldP spid="12" grpId="0" build="allAtOnce"/>
      <p:bldP spid="13" grpId="0"/>
      <p:bldP spid="13" grpId="1"/>
      <p:bldP spid="23" grpId="0" build="allAtOnce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928662" y="1214422"/>
            <a:ext cx="7395743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PASSOS PARA ELABORAR UMA FOLHA DE VERIFICAÇÃO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1214414" y="214290"/>
            <a:ext cx="6587251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FOLHA DE VERIFICAÇÃO</a:t>
            </a:r>
          </a:p>
        </p:txBody>
      </p:sp>
      <p:sp>
        <p:nvSpPr>
          <p:cNvPr id="4" name="Retângulo 3"/>
          <p:cNvSpPr/>
          <p:nvPr/>
        </p:nvSpPr>
        <p:spPr>
          <a:xfrm>
            <a:off x="928662" y="3174872"/>
            <a:ext cx="1435008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5 W</a:t>
            </a:r>
          </a:p>
          <a:p>
            <a:pPr algn="ctr">
              <a:defRPr/>
            </a:pPr>
            <a:r>
              <a:rPr lang="pt-BR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2 H</a:t>
            </a:r>
          </a:p>
        </p:txBody>
      </p:sp>
      <p:sp>
        <p:nvSpPr>
          <p:cNvPr id="5" name="Chave esquerda 4"/>
          <p:cNvSpPr/>
          <p:nvPr/>
        </p:nvSpPr>
        <p:spPr>
          <a:xfrm>
            <a:off x="2577098" y="1928802"/>
            <a:ext cx="714380" cy="4143404"/>
          </a:xfrm>
          <a:prstGeom prst="leftBrace">
            <a:avLst>
              <a:gd name="adj1" fmla="val 56940"/>
              <a:gd name="adj2" fmla="val 50558"/>
            </a:avLst>
          </a:prstGeom>
          <a:solidFill>
            <a:schemeClr val="bg1"/>
          </a:solidFill>
          <a:ln w="38100"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3076575" y="2214563"/>
            <a:ext cx="3008313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3200"/>
              <a:t>O que?</a:t>
            </a:r>
          </a:p>
          <a:p>
            <a:pPr algn="ctr"/>
            <a:r>
              <a:rPr lang="pt-BR" sz="3200"/>
              <a:t>Quem? </a:t>
            </a:r>
          </a:p>
          <a:p>
            <a:pPr algn="ctr"/>
            <a:r>
              <a:rPr lang="pt-BR" sz="3200"/>
              <a:t>Onde?</a:t>
            </a:r>
          </a:p>
          <a:p>
            <a:pPr algn="ctr"/>
            <a:r>
              <a:rPr lang="pt-BR" sz="3200"/>
              <a:t>Como?</a:t>
            </a:r>
          </a:p>
          <a:p>
            <a:pPr algn="ctr"/>
            <a:r>
              <a:rPr lang="pt-BR" sz="3200"/>
              <a:t>Porquê</a:t>
            </a:r>
          </a:p>
          <a:p>
            <a:pPr algn="ctr"/>
            <a:r>
              <a:rPr lang="pt-BR" sz="3200"/>
              <a:t>Quando?</a:t>
            </a:r>
          </a:p>
          <a:p>
            <a:pPr algn="ctr"/>
            <a:r>
              <a:rPr lang="pt-BR" sz="3200"/>
              <a:t>Quanto tempo?</a:t>
            </a:r>
          </a:p>
        </p:txBody>
      </p:sp>
      <p:sp>
        <p:nvSpPr>
          <p:cNvPr id="7" name="Chave esquerda 6"/>
          <p:cNvSpPr/>
          <p:nvPr/>
        </p:nvSpPr>
        <p:spPr>
          <a:xfrm rot="10800000">
            <a:off x="6000760" y="1928802"/>
            <a:ext cx="714380" cy="4143404"/>
          </a:xfrm>
          <a:prstGeom prst="leftBrace">
            <a:avLst>
              <a:gd name="adj1" fmla="val 56940"/>
              <a:gd name="adj2" fmla="val 50558"/>
            </a:avLst>
          </a:prstGeom>
          <a:solidFill>
            <a:schemeClr val="bg1"/>
          </a:solidFill>
          <a:ln w="38100"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 rot="16200000">
            <a:off x="5438254" y="3568241"/>
            <a:ext cx="391645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</a:rPr>
              <a:t>VERIFICAR</a:t>
            </a:r>
          </a:p>
        </p:txBody>
      </p:sp>
      <p:sp>
        <p:nvSpPr>
          <p:cNvPr id="9" name="Retângulo 8"/>
          <p:cNvSpPr/>
          <p:nvPr/>
        </p:nvSpPr>
        <p:spPr>
          <a:xfrm>
            <a:off x="3500430" y="1785926"/>
            <a:ext cx="2324675" cy="47089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30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600"/>
                            </p:stCondLst>
                            <p:childTnLst>
                              <p:par>
                                <p:cTn id="18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928662" y="1214422"/>
            <a:ext cx="7395743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PASSOS PARA ELABORAR UMA FOLHA DE VERIFICAÇÃO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1214414" y="214290"/>
            <a:ext cx="6587251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FOLHA DE VERIFICAÇÃO</a:t>
            </a:r>
          </a:p>
        </p:txBody>
      </p:sp>
      <p:sp>
        <p:nvSpPr>
          <p:cNvPr id="4" name="Retângulo 3"/>
          <p:cNvSpPr/>
          <p:nvPr/>
        </p:nvSpPr>
        <p:spPr>
          <a:xfrm>
            <a:off x="3500430" y="1785926"/>
            <a:ext cx="2324675" cy="47089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30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charset="0"/>
              </a:rPr>
              <a:t>2</a:t>
            </a:r>
          </a:p>
        </p:txBody>
      </p:sp>
      <p:grpSp>
        <p:nvGrpSpPr>
          <p:cNvPr id="13" name="Grupo 134"/>
          <p:cNvGrpSpPr>
            <a:grpSpLocks/>
          </p:cNvGrpSpPr>
          <p:nvPr/>
        </p:nvGrpSpPr>
        <p:grpSpPr bwMode="auto">
          <a:xfrm>
            <a:off x="428625" y="2714625"/>
            <a:ext cx="3286125" cy="3071813"/>
            <a:chOff x="428596" y="2714620"/>
            <a:chExt cx="3286148" cy="3071834"/>
          </a:xfrm>
        </p:grpSpPr>
        <p:sp>
          <p:nvSpPr>
            <p:cNvPr id="5" name="Retângulo 4"/>
            <p:cNvSpPr/>
            <p:nvPr/>
          </p:nvSpPr>
          <p:spPr>
            <a:xfrm>
              <a:off x="428596" y="2714620"/>
              <a:ext cx="642943" cy="21431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600" dirty="0">
                  <a:solidFill>
                    <a:srgbClr val="FF0000"/>
                  </a:solidFill>
                </a:rPr>
                <a:t>Item</a:t>
              </a:r>
            </a:p>
          </p:txBody>
        </p:sp>
        <p:sp>
          <p:nvSpPr>
            <p:cNvPr id="9" name="Retângulo 8"/>
            <p:cNvSpPr/>
            <p:nvPr/>
          </p:nvSpPr>
          <p:spPr>
            <a:xfrm>
              <a:off x="428596" y="3214686"/>
              <a:ext cx="642943" cy="107156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dirty="0">
                  <a:solidFill>
                    <a:srgbClr val="FF0000"/>
                  </a:solidFill>
                </a:rPr>
                <a:t>A</a:t>
              </a:r>
              <a:endParaRPr lang="pt-BR" dirty="0"/>
            </a:p>
          </p:txBody>
        </p:sp>
        <p:sp>
          <p:nvSpPr>
            <p:cNvPr id="30" name="Retângulo 29"/>
            <p:cNvSpPr/>
            <p:nvPr/>
          </p:nvSpPr>
          <p:spPr>
            <a:xfrm>
              <a:off x="428596" y="4286256"/>
              <a:ext cx="642943" cy="85725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dirty="0">
                  <a:solidFill>
                    <a:srgbClr val="FF0000"/>
                  </a:solidFill>
                </a:rPr>
                <a:t>B</a:t>
              </a:r>
              <a:endParaRPr lang="pt-BR" dirty="0"/>
            </a:p>
          </p:txBody>
        </p:sp>
        <p:sp>
          <p:nvSpPr>
            <p:cNvPr id="42" name="Retângulo 41"/>
            <p:cNvSpPr/>
            <p:nvPr/>
          </p:nvSpPr>
          <p:spPr>
            <a:xfrm>
              <a:off x="428596" y="5143512"/>
              <a:ext cx="642943" cy="42862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dirty="0">
                  <a:solidFill>
                    <a:srgbClr val="FF0000"/>
                  </a:solidFill>
                </a:rPr>
                <a:t>C</a:t>
              </a:r>
              <a:endParaRPr lang="pt-BR" dirty="0"/>
            </a:p>
          </p:txBody>
        </p:sp>
        <p:sp>
          <p:nvSpPr>
            <p:cNvPr id="54" name="Retângulo 53"/>
            <p:cNvSpPr/>
            <p:nvPr/>
          </p:nvSpPr>
          <p:spPr>
            <a:xfrm>
              <a:off x="428596" y="5572140"/>
              <a:ext cx="642943" cy="21431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dirty="0">
                  <a:solidFill>
                    <a:srgbClr val="FF0000"/>
                  </a:solidFill>
                </a:rPr>
                <a:t>D</a:t>
              </a:r>
              <a:endParaRPr lang="pt-BR" dirty="0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1071539" y="2714620"/>
              <a:ext cx="881068" cy="21431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200" dirty="0">
                  <a:solidFill>
                    <a:srgbClr val="FF0000"/>
                  </a:solidFill>
                </a:rPr>
                <a:t>Sub item</a:t>
              </a:r>
            </a:p>
          </p:txBody>
        </p:sp>
        <p:sp>
          <p:nvSpPr>
            <p:cNvPr id="7" name="Retângulo 6"/>
            <p:cNvSpPr/>
            <p:nvPr/>
          </p:nvSpPr>
          <p:spPr>
            <a:xfrm>
              <a:off x="1952607" y="2714620"/>
              <a:ext cx="881069" cy="21431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2833676" y="2714620"/>
              <a:ext cx="881068" cy="21431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1071539" y="3214686"/>
              <a:ext cx="881068" cy="2143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400" dirty="0">
                  <a:solidFill>
                    <a:srgbClr val="FF0000"/>
                  </a:solidFill>
                </a:rPr>
                <a:t>A</a:t>
              </a:r>
              <a:r>
                <a:rPr lang="pt-BR" sz="1000" dirty="0">
                  <a:solidFill>
                    <a:srgbClr val="FF0000"/>
                  </a:solidFill>
                </a:rPr>
                <a:t>1</a:t>
              </a:r>
              <a:endParaRPr lang="pt-BR" sz="1000" dirty="0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1952607" y="3214686"/>
              <a:ext cx="881069" cy="2143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2833676" y="3214686"/>
              <a:ext cx="881068" cy="2143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6" name="Retângulo 15"/>
            <p:cNvSpPr/>
            <p:nvPr/>
          </p:nvSpPr>
          <p:spPr>
            <a:xfrm>
              <a:off x="1952607" y="3429000"/>
              <a:ext cx="881069" cy="21431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2833676" y="3429000"/>
              <a:ext cx="881068" cy="21431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9" name="Retângulo 18"/>
            <p:cNvSpPr/>
            <p:nvPr/>
          </p:nvSpPr>
          <p:spPr>
            <a:xfrm>
              <a:off x="1071539" y="3643314"/>
              <a:ext cx="881068" cy="2143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400" dirty="0">
                  <a:solidFill>
                    <a:srgbClr val="FF0000"/>
                  </a:solidFill>
                </a:rPr>
                <a:t>A</a:t>
              </a:r>
              <a:r>
                <a:rPr lang="pt-BR" sz="1000" dirty="0">
                  <a:solidFill>
                    <a:srgbClr val="FF0000"/>
                  </a:solidFill>
                </a:rPr>
                <a:t>3</a:t>
              </a:r>
              <a:endParaRPr lang="pt-BR" sz="1000" dirty="0"/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1952607" y="3643314"/>
              <a:ext cx="881069" cy="2143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21" name="Retângulo 20"/>
            <p:cNvSpPr/>
            <p:nvPr/>
          </p:nvSpPr>
          <p:spPr>
            <a:xfrm>
              <a:off x="2833676" y="3643314"/>
              <a:ext cx="881068" cy="2143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23" name="Retângulo 22"/>
            <p:cNvSpPr/>
            <p:nvPr/>
          </p:nvSpPr>
          <p:spPr>
            <a:xfrm>
              <a:off x="1071539" y="3857628"/>
              <a:ext cx="881068" cy="21431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24" name="Retângulo 23"/>
            <p:cNvSpPr/>
            <p:nvPr/>
          </p:nvSpPr>
          <p:spPr>
            <a:xfrm>
              <a:off x="1952607" y="3857628"/>
              <a:ext cx="881069" cy="21431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25" name="Retângulo 24"/>
            <p:cNvSpPr/>
            <p:nvPr/>
          </p:nvSpPr>
          <p:spPr>
            <a:xfrm>
              <a:off x="2833676" y="3857628"/>
              <a:ext cx="881068" cy="21431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27" name="Retângulo 26"/>
            <p:cNvSpPr/>
            <p:nvPr/>
          </p:nvSpPr>
          <p:spPr>
            <a:xfrm>
              <a:off x="1071539" y="4071942"/>
              <a:ext cx="881068" cy="2143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28" name="Retângulo 27"/>
            <p:cNvSpPr/>
            <p:nvPr/>
          </p:nvSpPr>
          <p:spPr>
            <a:xfrm>
              <a:off x="1952607" y="4071942"/>
              <a:ext cx="881069" cy="2143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29" name="Retângulo 28"/>
            <p:cNvSpPr/>
            <p:nvPr/>
          </p:nvSpPr>
          <p:spPr>
            <a:xfrm>
              <a:off x="2833676" y="4071942"/>
              <a:ext cx="881068" cy="2143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1" name="Retângulo 30"/>
            <p:cNvSpPr/>
            <p:nvPr/>
          </p:nvSpPr>
          <p:spPr>
            <a:xfrm>
              <a:off x="1071539" y="4286256"/>
              <a:ext cx="881068" cy="21431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2" name="Retângulo 31"/>
            <p:cNvSpPr/>
            <p:nvPr/>
          </p:nvSpPr>
          <p:spPr>
            <a:xfrm>
              <a:off x="1952607" y="4286256"/>
              <a:ext cx="881069" cy="21431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3" name="Retângulo 32"/>
            <p:cNvSpPr/>
            <p:nvPr/>
          </p:nvSpPr>
          <p:spPr>
            <a:xfrm>
              <a:off x="2833676" y="4286256"/>
              <a:ext cx="881068" cy="21431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5" name="Retângulo 34"/>
            <p:cNvSpPr/>
            <p:nvPr/>
          </p:nvSpPr>
          <p:spPr>
            <a:xfrm>
              <a:off x="1071539" y="4500570"/>
              <a:ext cx="881068" cy="2143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6" name="Retângulo 35"/>
            <p:cNvSpPr/>
            <p:nvPr/>
          </p:nvSpPr>
          <p:spPr>
            <a:xfrm>
              <a:off x="1952607" y="4500570"/>
              <a:ext cx="881069" cy="2143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7" name="Retângulo 36"/>
            <p:cNvSpPr/>
            <p:nvPr/>
          </p:nvSpPr>
          <p:spPr>
            <a:xfrm>
              <a:off x="2833676" y="4500570"/>
              <a:ext cx="881068" cy="2143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9" name="Retângulo 38"/>
            <p:cNvSpPr/>
            <p:nvPr/>
          </p:nvSpPr>
          <p:spPr>
            <a:xfrm>
              <a:off x="1071539" y="4714884"/>
              <a:ext cx="881068" cy="21431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40" name="Retângulo 39"/>
            <p:cNvSpPr/>
            <p:nvPr/>
          </p:nvSpPr>
          <p:spPr>
            <a:xfrm>
              <a:off x="1952607" y="4714884"/>
              <a:ext cx="881069" cy="21431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41" name="Retângulo 40"/>
            <p:cNvSpPr/>
            <p:nvPr/>
          </p:nvSpPr>
          <p:spPr>
            <a:xfrm>
              <a:off x="2833676" y="4714884"/>
              <a:ext cx="881068" cy="21431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43" name="Retângulo 42"/>
            <p:cNvSpPr/>
            <p:nvPr/>
          </p:nvSpPr>
          <p:spPr>
            <a:xfrm>
              <a:off x="1071539" y="4929198"/>
              <a:ext cx="881068" cy="2143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44" name="Retângulo 43"/>
            <p:cNvSpPr/>
            <p:nvPr/>
          </p:nvSpPr>
          <p:spPr>
            <a:xfrm>
              <a:off x="1952607" y="4929198"/>
              <a:ext cx="881069" cy="2143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45" name="Retângulo 44"/>
            <p:cNvSpPr/>
            <p:nvPr/>
          </p:nvSpPr>
          <p:spPr>
            <a:xfrm>
              <a:off x="2833676" y="4929198"/>
              <a:ext cx="881068" cy="2143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47" name="Retângulo 46"/>
            <p:cNvSpPr/>
            <p:nvPr/>
          </p:nvSpPr>
          <p:spPr>
            <a:xfrm>
              <a:off x="1071539" y="5143512"/>
              <a:ext cx="881068" cy="21431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48" name="Retângulo 47"/>
            <p:cNvSpPr/>
            <p:nvPr/>
          </p:nvSpPr>
          <p:spPr>
            <a:xfrm>
              <a:off x="1952607" y="5143512"/>
              <a:ext cx="881069" cy="21431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49" name="Retângulo 48"/>
            <p:cNvSpPr/>
            <p:nvPr/>
          </p:nvSpPr>
          <p:spPr>
            <a:xfrm>
              <a:off x="2833676" y="5143512"/>
              <a:ext cx="881068" cy="21431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51" name="Retângulo 50"/>
            <p:cNvSpPr/>
            <p:nvPr/>
          </p:nvSpPr>
          <p:spPr>
            <a:xfrm>
              <a:off x="1071539" y="5357826"/>
              <a:ext cx="881068" cy="2143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52" name="Retângulo 51"/>
            <p:cNvSpPr/>
            <p:nvPr/>
          </p:nvSpPr>
          <p:spPr>
            <a:xfrm>
              <a:off x="1952607" y="5357826"/>
              <a:ext cx="881069" cy="2143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53" name="Retângulo 52"/>
            <p:cNvSpPr/>
            <p:nvPr/>
          </p:nvSpPr>
          <p:spPr>
            <a:xfrm>
              <a:off x="2833676" y="5357826"/>
              <a:ext cx="881068" cy="2143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55" name="Retângulo 54"/>
            <p:cNvSpPr/>
            <p:nvPr/>
          </p:nvSpPr>
          <p:spPr>
            <a:xfrm>
              <a:off x="1071539" y="5572140"/>
              <a:ext cx="881068" cy="21431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56" name="Retângulo 55"/>
            <p:cNvSpPr/>
            <p:nvPr/>
          </p:nvSpPr>
          <p:spPr>
            <a:xfrm>
              <a:off x="1952607" y="5572140"/>
              <a:ext cx="881069" cy="21431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57" name="Retângulo 56"/>
            <p:cNvSpPr/>
            <p:nvPr/>
          </p:nvSpPr>
          <p:spPr>
            <a:xfrm>
              <a:off x="2833676" y="5572140"/>
              <a:ext cx="881068" cy="21431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76" name="Retângulo 75"/>
            <p:cNvSpPr/>
            <p:nvPr/>
          </p:nvSpPr>
          <p:spPr>
            <a:xfrm>
              <a:off x="1071539" y="3429000"/>
              <a:ext cx="881068" cy="21431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400" dirty="0">
                  <a:solidFill>
                    <a:srgbClr val="FF0000"/>
                  </a:solidFill>
                </a:rPr>
                <a:t>A</a:t>
              </a:r>
              <a:r>
                <a:rPr lang="pt-BR" sz="1000" dirty="0">
                  <a:solidFill>
                    <a:srgbClr val="FF0000"/>
                  </a:solidFill>
                </a:rPr>
                <a:t>2</a:t>
              </a:r>
              <a:endParaRPr lang="pt-BR" sz="1000" dirty="0"/>
            </a:p>
          </p:txBody>
        </p:sp>
        <p:sp>
          <p:nvSpPr>
            <p:cNvPr id="77" name="Retângulo 76"/>
            <p:cNvSpPr/>
            <p:nvPr/>
          </p:nvSpPr>
          <p:spPr>
            <a:xfrm>
              <a:off x="1071539" y="3857628"/>
              <a:ext cx="881068" cy="21431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400" dirty="0">
                  <a:solidFill>
                    <a:srgbClr val="FF0000"/>
                  </a:solidFill>
                </a:rPr>
                <a:t>A</a:t>
              </a:r>
              <a:r>
                <a:rPr lang="pt-BR" sz="1000" dirty="0">
                  <a:solidFill>
                    <a:srgbClr val="FF0000"/>
                  </a:solidFill>
                </a:rPr>
                <a:t>4</a:t>
              </a:r>
              <a:endParaRPr lang="pt-BR" sz="1000" dirty="0"/>
            </a:p>
          </p:txBody>
        </p:sp>
        <p:sp>
          <p:nvSpPr>
            <p:cNvPr id="78" name="Retângulo 77"/>
            <p:cNvSpPr/>
            <p:nvPr/>
          </p:nvSpPr>
          <p:spPr>
            <a:xfrm>
              <a:off x="1071539" y="4071942"/>
              <a:ext cx="881068" cy="2143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400" dirty="0">
                  <a:solidFill>
                    <a:srgbClr val="FF0000"/>
                  </a:solidFill>
                </a:rPr>
                <a:t>A</a:t>
              </a:r>
              <a:r>
                <a:rPr lang="pt-BR" sz="1000" dirty="0">
                  <a:solidFill>
                    <a:srgbClr val="FF0000"/>
                  </a:solidFill>
                </a:rPr>
                <a:t>5</a:t>
              </a:r>
              <a:endParaRPr lang="pt-BR" sz="1000" dirty="0"/>
            </a:p>
          </p:txBody>
        </p:sp>
        <p:sp>
          <p:nvSpPr>
            <p:cNvPr id="79" name="Retângulo 78"/>
            <p:cNvSpPr/>
            <p:nvPr/>
          </p:nvSpPr>
          <p:spPr>
            <a:xfrm>
              <a:off x="1071539" y="4286256"/>
              <a:ext cx="881068" cy="21431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400" dirty="0">
                  <a:solidFill>
                    <a:srgbClr val="FF0000"/>
                  </a:solidFill>
                </a:rPr>
                <a:t>B</a:t>
              </a:r>
              <a:r>
                <a:rPr lang="pt-BR" sz="1000" dirty="0">
                  <a:solidFill>
                    <a:srgbClr val="FF0000"/>
                  </a:solidFill>
                </a:rPr>
                <a:t>1</a:t>
              </a:r>
              <a:endParaRPr lang="pt-BR" sz="1000" dirty="0"/>
            </a:p>
          </p:txBody>
        </p:sp>
        <p:sp>
          <p:nvSpPr>
            <p:cNvPr id="80" name="Retângulo 79"/>
            <p:cNvSpPr/>
            <p:nvPr/>
          </p:nvSpPr>
          <p:spPr>
            <a:xfrm>
              <a:off x="1071539" y="4500570"/>
              <a:ext cx="881068" cy="2143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400" dirty="0">
                  <a:solidFill>
                    <a:srgbClr val="FF0000"/>
                  </a:solidFill>
                </a:rPr>
                <a:t>B</a:t>
              </a:r>
              <a:r>
                <a:rPr lang="pt-BR" sz="1000" dirty="0">
                  <a:solidFill>
                    <a:srgbClr val="FF0000"/>
                  </a:solidFill>
                </a:rPr>
                <a:t>2</a:t>
              </a:r>
              <a:endParaRPr lang="pt-BR" sz="1000" dirty="0"/>
            </a:p>
          </p:txBody>
        </p:sp>
        <p:sp>
          <p:nvSpPr>
            <p:cNvPr id="81" name="Retângulo 80"/>
            <p:cNvSpPr/>
            <p:nvPr/>
          </p:nvSpPr>
          <p:spPr>
            <a:xfrm>
              <a:off x="1071539" y="4714884"/>
              <a:ext cx="881068" cy="21431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400" dirty="0">
                  <a:solidFill>
                    <a:srgbClr val="FF0000"/>
                  </a:solidFill>
                </a:rPr>
                <a:t>B</a:t>
              </a:r>
              <a:r>
                <a:rPr lang="pt-BR" sz="1000" dirty="0">
                  <a:solidFill>
                    <a:srgbClr val="FF0000"/>
                  </a:solidFill>
                </a:rPr>
                <a:t>3</a:t>
              </a:r>
              <a:endParaRPr lang="pt-BR" sz="1000" dirty="0"/>
            </a:p>
          </p:txBody>
        </p:sp>
        <p:sp>
          <p:nvSpPr>
            <p:cNvPr id="82" name="Retângulo 81"/>
            <p:cNvSpPr/>
            <p:nvPr/>
          </p:nvSpPr>
          <p:spPr>
            <a:xfrm>
              <a:off x="1071539" y="4929198"/>
              <a:ext cx="881068" cy="2143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400" dirty="0">
                  <a:solidFill>
                    <a:srgbClr val="FF0000"/>
                  </a:solidFill>
                </a:rPr>
                <a:t>B</a:t>
              </a:r>
              <a:r>
                <a:rPr lang="pt-BR" sz="1000" dirty="0">
                  <a:solidFill>
                    <a:srgbClr val="FF0000"/>
                  </a:solidFill>
                </a:rPr>
                <a:t>4</a:t>
              </a:r>
              <a:endParaRPr lang="pt-BR" sz="1000" dirty="0"/>
            </a:p>
          </p:txBody>
        </p:sp>
        <p:sp>
          <p:nvSpPr>
            <p:cNvPr id="83" name="Retângulo 82"/>
            <p:cNvSpPr/>
            <p:nvPr/>
          </p:nvSpPr>
          <p:spPr>
            <a:xfrm>
              <a:off x="1071539" y="5143512"/>
              <a:ext cx="881068" cy="21431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400" dirty="0">
                  <a:solidFill>
                    <a:srgbClr val="FF0000"/>
                  </a:solidFill>
                </a:rPr>
                <a:t>C</a:t>
              </a:r>
              <a:r>
                <a:rPr lang="pt-BR" sz="1000" dirty="0">
                  <a:solidFill>
                    <a:srgbClr val="FF0000"/>
                  </a:solidFill>
                </a:rPr>
                <a:t>1</a:t>
              </a:r>
              <a:endParaRPr lang="pt-BR" sz="1000" dirty="0"/>
            </a:p>
          </p:txBody>
        </p:sp>
        <p:sp>
          <p:nvSpPr>
            <p:cNvPr id="84" name="Retângulo 83"/>
            <p:cNvSpPr/>
            <p:nvPr/>
          </p:nvSpPr>
          <p:spPr>
            <a:xfrm>
              <a:off x="1071539" y="5357826"/>
              <a:ext cx="881068" cy="2143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400" dirty="0">
                  <a:solidFill>
                    <a:srgbClr val="FF0000"/>
                  </a:solidFill>
                </a:rPr>
                <a:t>C</a:t>
              </a:r>
              <a:r>
                <a:rPr lang="pt-BR" sz="1000" dirty="0">
                  <a:solidFill>
                    <a:srgbClr val="FF0000"/>
                  </a:solidFill>
                </a:rPr>
                <a:t>2</a:t>
              </a:r>
              <a:endParaRPr lang="pt-BR" sz="1000" dirty="0"/>
            </a:p>
          </p:txBody>
        </p:sp>
        <p:sp>
          <p:nvSpPr>
            <p:cNvPr id="85" name="Retângulo 84"/>
            <p:cNvSpPr/>
            <p:nvPr/>
          </p:nvSpPr>
          <p:spPr>
            <a:xfrm>
              <a:off x="1071539" y="5572140"/>
              <a:ext cx="881068" cy="21431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400" dirty="0">
                  <a:solidFill>
                    <a:srgbClr val="FF0000"/>
                  </a:solidFill>
                </a:rPr>
                <a:t>D</a:t>
              </a:r>
              <a:r>
                <a:rPr lang="pt-BR" sz="1000" dirty="0">
                  <a:solidFill>
                    <a:srgbClr val="FF0000"/>
                  </a:solidFill>
                </a:rPr>
                <a:t>1</a:t>
              </a:r>
              <a:endParaRPr lang="pt-BR" sz="1000" dirty="0"/>
            </a:p>
          </p:txBody>
        </p:sp>
      </p:grpSp>
      <p:grpSp>
        <p:nvGrpSpPr>
          <p:cNvPr id="14" name="Grupo 135"/>
          <p:cNvGrpSpPr>
            <a:grpSpLocks/>
          </p:cNvGrpSpPr>
          <p:nvPr/>
        </p:nvGrpSpPr>
        <p:grpSpPr bwMode="auto">
          <a:xfrm>
            <a:off x="5143500" y="2714625"/>
            <a:ext cx="3571875" cy="3071813"/>
            <a:chOff x="5143504" y="2714620"/>
            <a:chExt cx="3571900" cy="3071834"/>
          </a:xfrm>
        </p:grpSpPr>
        <p:sp>
          <p:nvSpPr>
            <p:cNvPr id="86" name="Retângulo 85"/>
            <p:cNvSpPr/>
            <p:nvPr/>
          </p:nvSpPr>
          <p:spPr>
            <a:xfrm>
              <a:off x="5143504" y="2714620"/>
              <a:ext cx="3571900" cy="307183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cxnSp>
          <p:nvCxnSpPr>
            <p:cNvPr id="88" name="Conector de seta reta 87"/>
            <p:cNvCxnSpPr/>
            <p:nvPr/>
          </p:nvCxnSpPr>
          <p:spPr>
            <a:xfrm>
              <a:off x="5357819" y="4286256"/>
              <a:ext cx="2357453" cy="1588"/>
            </a:xfrm>
            <a:prstGeom prst="straightConnector1">
              <a:avLst/>
            </a:prstGeom>
            <a:ln w="317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CaixaDeTexto 88"/>
            <p:cNvSpPr txBox="1"/>
            <p:nvPr/>
          </p:nvSpPr>
          <p:spPr>
            <a:xfrm>
              <a:off x="7643835" y="4000504"/>
              <a:ext cx="950919" cy="5238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t-BR" sz="1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charset="0"/>
                </a:rPr>
                <a:t>Efeito</a:t>
              </a:r>
            </a:p>
            <a:p>
              <a:pPr algn="ctr">
                <a:defRPr/>
              </a:pPr>
              <a:r>
                <a:rPr lang="pt-BR" sz="1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charset="0"/>
                </a:rPr>
                <a:t>analisado</a:t>
              </a:r>
            </a:p>
          </p:txBody>
        </p:sp>
        <p:cxnSp>
          <p:nvCxnSpPr>
            <p:cNvPr id="91" name="Conector de seta reta 90"/>
            <p:cNvCxnSpPr/>
            <p:nvPr/>
          </p:nvCxnSpPr>
          <p:spPr>
            <a:xfrm rot="16200000" flipH="1">
              <a:off x="6286512" y="3500438"/>
              <a:ext cx="1000132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de seta reta 91"/>
            <p:cNvCxnSpPr/>
            <p:nvPr/>
          </p:nvCxnSpPr>
          <p:spPr>
            <a:xfrm rot="16200000" flipH="1">
              <a:off x="5500694" y="3500438"/>
              <a:ext cx="1000132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ector de seta reta 93"/>
            <p:cNvCxnSpPr/>
            <p:nvPr/>
          </p:nvCxnSpPr>
          <p:spPr>
            <a:xfrm rot="5400000">
              <a:off x="6572264" y="4429132"/>
              <a:ext cx="928694" cy="642943"/>
            </a:xfrm>
            <a:prstGeom prst="straightConnector1">
              <a:avLst/>
            </a:prstGeom>
            <a:ln w="19050"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ector de seta reta 95"/>
            <p:cNvCxnSpPr/>
            <p:nvPr/>
          </p:nvCxnSpPr>
          <p:spPr>
            <a:xfrm rot="5400000">
              <a:off x="5857884" y="4429132"/>
              <a:ext cx="928694" cy="642943"/>
            </a:xfrm>
            <a:prstGeom prst="straightConnector1">
              <a:avLst/>
            </a:prstGeom>
            <a:ln w="19050"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118" name="Retângulo 96"/>
            <p:cNvSpPr>
              <a:spLocks noChangeArrowheads="1"/>
            </p:cNvSpPr>
            <p:nvPr/>
          </p:nvSpPr>
          <p:spPr bwMode="auto">
            <a:xfrm>
              <a:off x="5560557" y="3013935"/>
              <a:ext cx="33855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>
                  <a:solidFill>
                    <a:srgbClr val="FF0000"/>
                  </a:solidFill>
                </a:rPr>
                <a:t>A</a:t>
              </a:r>
              <a:endParaRPr lang="pt-BR"/>
            </a:p>
          </p:txBody>
        </p:sp>
        <p:sp>
          <p:nvSpPr>
            <p:cNvPr id="47119" name="Retângulo 97"/>
            <p:cNvSpPr>
              <a:spLocks noChangeArrowheads="1"/>
            </p:cNvSpPr>
            <p:nvPr/>
          </p:nvSpPr>
          <p:spPr bwMode="auto">
            <a:xfrm>
              <a:off x="6309662" y="3000372"/>
              <a:ext cx="33855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>
                  <a:solidFill>
                    <a:srgbClr val="FF0000"/>
                  </a:solidFill>
                </a:rPr>
                <a:t>B</a:t>
              </a:r>
              <a:endParaRPr lang="pt-BR"/>
            </a:p>
          </p:txBody>
        </p:sp>
        <p:sp>
          <p:nvSpPr>
            <p:cNvPr id="47120" name="Retângulo 98"/>
            <p:cNvSpPr>
              <a:spLocks noChangeArrowheads="1"/>
            </p:cNvSpPr>
            <p:nvPr/>
          </p:nvSpPr>
          <p:spPr bwMode="auto">
            <a:xfrm>
              <a:off x="5784458" y="5156508"/>
              <a:ext cx="35137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>
                  <a:solidFill>
                    <a:srgbClr val="FF0000"/>
                  </a:solidFill>
                </a:rPr>
                <a:t>C</a:t>
              </a:r>
              <a:endParaRPr lang="pt-BR"/>
            </a:p>
          </p:txBody>
        </p:sp>
        <p:sp>
          <p:nvSpPr>
            <p:cNvPr id="47121" name="Retângulo 99"/>
            <p:cNvSpPr>
              <a:spLocks noChangeArrowheads="1"/>
            </p:cNvSpPr>
            <p:nvPr/>
          </p:nvSpPr>
          <p:spPr bwMode="auto">
            <a:xfrm>
              <a:off x="6500826" y="5143512"/>
              <a:ext cx="35137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>
                  <a:solidFill>
                    <a:srgbClr val="FF0000"/>
                  </a:solidFill>
                </a:rPr>
                <a:t>D</a:t>
              </a:r>
              <a:endParaRPr lang="pt-BR"/>
            </a:p>
          </p:txBody>
        </p:sp>
        <p:cxnSp>
          <p:nvCxnSpPr>
            <p:cNvPr id="102" name="Conector de seta reta 101"/>
            <p:cNvCxnSpPr/>
            <p:nvPr/>
          </p:nvCxnSpPr>
          <p:spPr>
            <a:xfrm>
              <a:off x="5500695" y="3714752"/>
              <a:ext cx="428628" cy="1588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ector de seta reta 102"/>
            <p:cNvCxnSpPr/>
            <p:nvPr/>
          </p:nvCxnSpPr>
          <p:spPr>
            <a:xfrm>
              <a:off x="5653096" y="3998917"/>
              <a:ext cx="428628" cy="1587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ector de seta reta 103"/>
            <p:cNvCxnSpPr/>
            <p:nvPr/>
          </p:nvCxnSpPr>
          <p:spPr>
            <a:xfrm>
              <a:off x="5357819" y="3429000"/>
              <a:ext cx="428628" cy="1588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ctor de seta reta 104"/>
            <p:cNvCxnSpPr/>
            <p:nvPr/>
          </p:nvCxnSpPr>
          <p:spPr>
            <a:xfrm rot="10800000" flipV="1">
              <a:off x="6035685" y="3786190"/>
              <a:ext cx="347665" cy="11112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ector de seta reta 106"/>
            <p:cNvCxnSpPr/>
            <p:nvPr/>
          </p:nvCxnSpPr>
          <p:spPr>
            <a:xfrm rot="10800000" flipV="1">
              <a:off x="5857884" y="3500438"/>
              <a:ext cx="347665" cy="11112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ector de seta reta 107"/>
            <p:cNvCxnSpPr/>
            <p:nvPr/>
          </p:nvCxnSpPr>
          <p:spPr>
            <a:xfrm>
              <a:off x="6572264" y="4035429"/>
              <a:ext cx="366716" cy="1588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de seta reta 113"/>
            <p:cNvCxnSpPr/>
            <p:nvPr/>
          </p:nvCxnSpPr>
          <p:spPr>
            <a:xfrm rot="10800000" flipV="1">
              <a:off x="6786579" y="3786190"/>
              <a:ext cx="347664" cy="11112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de seta reta 114"/>
            <p:cNvCxnSpPr/>
            <p:nvPr/>
          </p:nvCxnSpPr>
          <p:spPr>
            <a:xfrm rot="10800000" flipV="1">
              <a:off x="6691328" y="3571876"/>
              <a:ext cx="347664" cy="11113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de seta reta 115"/>
            <p:cNvCxnSpPr/>
            <p:nvPr/>
          </p:nvCxnSpPr>
          <p:spPr>
            <a:xfrm rot="10800000" flipV="1">
              <a:off x="6557977" y="3357562"/>
              <a:ext cx="347664" cy="11112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de seta reta 116"/>
            <p:cNvCxnSpPr/>
            <p:nvPr/>
          </p:nvCxnSpPr>
          <p:spPr>
            <a:xfrm>
              <a:off x="5715008" y="4929198"/>
              <a:ext cx="428628" cy="1587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de seta reta 117"/>
            <p:cNvCxnSpPr/>
            <p:nvPr/>
          </p:nvCxnSpPr>
          <p:spPr>
            <a:xfrm>
              <a:off x="5929323" y="4643446"/>
              <a:ext cx="428628" cy="1587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de seta reta 118"/>
            <p:cNvCxnSpPr/>
            <p:nvPr/>
          </p:nvCxnSpPr>
          <p:spPr>
            <a:xfrm rot="10800000" flipV="1">
              <a:off x="7000892" y="4857760"/>
              <a:ext cx="428628" cy="1588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134" name="Retângulo 122"/>
            <p:cNvSpPr>
              <a:spLocks noChangeArrowheads="1"/>
            </p:cNvSpPr>
            <p:nvPr/>
          </p:nvSpPr>
          <p:spPr bwMode="auto">
            <a:xfrm>
              <a:off x="7349467" y="4714884"/>
              <a:ext cx="36580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200">
                  <a:solidFill>
                    <a:srgbClr val="FF0000"/>
                  </a:solidFill>
                </a:rPr>
                <a:t>D</a:t>
              </a:r>
              <a:r>
                <a:rPr lang="pt-BR" sz="1000">
                  <a:solidFill>
                    <a:srgbClr val="FF0000"/>
                  </a:solidFill>
                </a:rPr>
                <a:t>1</a:t>
              </a:r>
              <a:endParaRPr lang="pt-BR" sz="1000"/>
            </a:p>
          </p:txBody>
        </p:sp>
        <p:sp>
          <p:nvSpPr>
            <p:cNvPr id="47135" name="Retângulo 123"/>
            <p:cNvSpPr>
              <a:spLocks noChangeArrowheads="1"/>
            </p:cNvSpPr>
            <p:nvPr/>
          </p:nvSpPr>
          <p:spPr bwMode="auto">
            <a:xfrm>
              <a:off x="5643570" y="4500570"/>
              <a:ext cx="36580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200">
                  <a:solidFill>
                    <a:srgbClr val="FF0000"/>
                  </a:solidFill>
                </a:rPr>
                <a:t>C</a:t>
              </a:r>
              <a:r>
                <a:rPr lang="pt-BR" sz="1000">
                  <a:solidFill>
                    <a:srgbClr val="FF0000"/>
                  </a:solidFill>
                </a:rPr>
                <a:t>1</a:t>
              </a:r>
              <a:endParaRPr lang="pt-BR" sz="1000"/>
            </a:p>
          </p:txBody>
        </p:sp>
        <p:sp>
          <p:nvSpPr>
            <p:cNvPr id="47136" name="Retângulo 124"/>
            <p:cNvSpPr>
              <a:spLocks noChangeArrowheads="1"/>
            </p:cNvSpPr>
            <p:nvPr/>
          </p:nvSpPr>
          <p:spPr bwMode="auto">
            <a:xfrm>
              <a:off x="5429256" y="4786322"/>
              <a:ext cx="36580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200">
                  <a:solidFill>
                    <a:srgbClr val="FF0000"/>
                  </a:solidFill>
                </a:rPr>
                <a:t>C</a:t>
              </a:r>
              <a:r>
                <a:rPr lang="pt-BR" sz="1000">
                  <a:solidFill>
                    <a:srgbClr val="FF0000"/>
                  </a:solidFill>
                </a:rPr>
                <a:t>2</a:t>
              </a:r>
              <a:endParaRPr lang="pt-BR" sz="1000"/>
            </a:p>
          </p:txBody>
        </p:sp>
        <p:sp>
          <p:nvSpPr>
            <p:cNvPr id="47137" name="Retângulo 125"/>
            <p:cNvSpPr>
              <a:spLocks noChangeArrowheads="1"/>
            </p:cNvSpPr>
            <p:nvPr/>
          </p:nvSpPr>
          <p:spPr bwMode="auto">
            <a:xfrm>
              <a:off x="6849401" y="3214686"/>
              <a:ext cx="36580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200">
                  <a:solidFill>
                    <a:srgbClr val="FF0000"/>
                  </a:solidFill>
                </a:rPr>
                <a:t>B</a:t>
              </a:r>
              <a:r>
                <a:rPr lang="pt-BR" sz="1000">
                  <a:solidFill>
                    <a:srgbClr val="FF0000"/>
                  </a:solidFill>
                </a:rPr>
                <a:t>1</a:t>
              </a:r>
              <a:endParaRPr lang="pt-BR" sz="1000"/>
            </a:p>
          </p:txBody>
        </p:sp>
        <p:sp>
          <p:nvSpPr>
            <p:cNvPr id="47138" name="Retângulo 126"/>
            <p:cNvSpPr>
              <a:spLocks noChangeArrowheads="1"/>
            </p:cNvSpPr>
            <p:nvPr/>
          </p:nvSpPr>
          <p:spPr bwMode="auto">
            <a:xfrm>
              <a:off x="6967076" y="3436536"/>
              <a:ext cx="36580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200">
                  <a:solidFill>
                    <a:srgbClr val="FF0000"/>
                  </a:solidFill>
                </a:rPr>
                <a:t>B</a:t>
              </a:r>
              <a:r>
                <a:rPr lang="pt-BR" sz="1000">
                  <a:solidFill>
                    <a:srgbClr val="FF0000"/>
                  </a:solidFill>
                </a:rPr>
                <a:t>2</a:t>
              </a:r>
              <a:endParaRPr lang="pt-BR" sz="1000"/>
            </a:p>
          </p:txBody>
        </p:sp>
        <p:sp>
          <p:nvSpPr>
            <p:cNvPr id="47139" name="Retângulo 127"/>
            <p:cNvSpPr>
              <a:spLocks noChangeArrowheads="1"/>
            </p:cNvSpPr>
            <p:nvPr/>
          </p:nvSpPr>
          <p:spPr bwMode="auto">
            <a:xfrm>
              <a:off x="7096326" y="3629751"/>
              <a:ext cx="36580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200">
                  <a:solidFill>
                    <a:srgbClr val="FF0000"/>
                  </a:solidFill>
                </a:rPr>
                <a:t>B</a:t>
              </a:r>
              <a:r>
                <a:rPr lang="pt-BR" sz="1000">
                  <a:solidFill>
                    <a:srgbClr val="FF0000"/>
                  </a:solidFill>
                </a:rPr>
                <a:t>3</a:t>
              </a:r>
              <a:endParaRPr lang="pt-BR" sz="1000"/>
            </a:p>
          </p:txBody>
        </p:sp>
        <p:sp>
          <p:nvSpPr>
            <p:cNvPr id="47140" name="Retângulo 128"/>
            <p:cNvSpPr>
              <a:spLocks noChangeArrowheads="1"/>
            </p:cNvSpPr>
            <p:nvPr/>
          </p:nvSpPr>
          <p:spPr bwMode="auto">
            <a:xfrm>
              <a:off x="6323225" y="3894341"/>
              <a:ext cx="36580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200">
                  <a:solidFill>
                    <a:srgbClr val="FF0000"/>
                  </a:solidFill>
                </a:rPr>
                <a:t>B</a:t>
              </a:r>
              <a:r>
                <a:rPr lang="pt-BR" sz="1000">
                  <a:solidFill>
                    <a:srgbClr val="FF0000"/>
                  </a:solidFill>
                </a:rPr>
                <a:t>4</a:t>
              </a:r>
              <a:endParaRPr lang="pt-BR" sz="1000"/>
            </a:p>
          </p:txBody>
        </p:sp>
        <p:sp>
          <p:nvSpPr>
            <p:cNvPr id="47141" name="Retângulo 129"/>
            <p:cNvSpPr>
              <a:spLocks noChangeArrowheads="1"/>
            </p:cNvSpPr>
            <p:nvPr/>
          </p:nvSpPr>
          <p:spPr bwMode="auto">
            <a:xfrm>
              <a:off x="6072198" y="3357562"/>
              <a:ext cx="35779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200">
                  <a:solidFill>
                    <a:srgbClr val="FF0000"/>
                  </a:solidFill>
                </a:rPr>
                <a:t>A</a:t>
              </a:r>
              <a:r>
                <a:rPr lang="pt-BR" sz="1000">
                  <a:solidFill>
                    <a:srgbClr val="FF0000"/>
                  </a:solidFill>
                </a:rPr>
                <a:t>2</a:t>
              </a:r>
              <a:endParaRPr lang="pt-BR" sz="1000"/>
            </a:p>
          </p:txBody>
        </p:sp>
        <p:sp>
          <p:nvSpPr>
            <p:cNvPr id="47142" name="Retângulo 130"/>
            <p:cNvSpPr>
              <a:spLocks noChangeArrowheads="1"/>
            </p:cNvSpPr>
            <p:nvPr/>
          </p:nvSpPr>
          <p:spPr bwMode="auto">
            <a:xfrm>
              <a:off x="6259323" y="3628917"/>
              <a:ext cx="35779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200">
                  <a:solidFill>
                    <a:srgbClr val="FF0000"/>
                  </a:solidFill>
                </a:rPr>
                <a:t>A</a:t>
              </a:r>
              <a:r>
                <a:rPr lang="pt-BR" sz="1000">
                  <a:solidFill>
                    <a:srgbClr val="FF0000"/>
                  </a:solidFill>
                </a:rPr>
                <a:t>3</a:t>
              </a:r>
              <a:endParaRPr lang="pt-BR" sz="1000"/>
            </a:p>
          </p:txBody>
        </p:sp>
        <p:sp>
          <p:nvSpPr>
            <p:cNvPr id="47143" name="Retângulo 131"/>
            <p:cNvSpPr>
              <a:spLocks noChangeArrowheads="1"/>
            </p:cNvSpPr>
            <p:nvPr/>
          </p:nvSpPr>
          <p:spPr bwMode="auto">
            <a:xfrm>
              <a:off x="5143504" y="3286124"/>
              <a:ext cx="35779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200">
                  <a:solidFill>
                    <a:srgbClr val="FF0000"/>
                  </a:solidFill>
                </a:rPr>
                <a:t>A</a:t>
              </a:r>
              <a:r>
                <a:rPr lang="pt-BR" sz="1000">
                  <a:solidFill>
                    <a:srgbClr val="FF0000"/>
                  </a:solidFill>
                </a:rPr>
                <a:t>1</a:t>
              </a:r>
              <a:endParaRPr lang="pt-BR" sz="1000"/>
            </a:p>
          </p:txBody>
        </p:sp>
        <p:sp>
          <p:nvSpPr>
            <p:cNvPr id="47144" name="Retângulo 132"/>
            <p:cNvSpPr>
              <a:spLocks noChangeArrowheads="1"/>
            </p:cNvSpPr>
            <p:nvPr/>
          </p:nvSpPr>
          <p:spPr bwMode="auto">
            <a:xfrm>
              <a:off x="5214942" y="3571876"/>
              <a:ext cx="35779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200">
                  <a:solidFill>
                    <a:srgbClr val="FF0000"/>
                  </a:solidFill>
                </a:rPr>
                <a:t>A</a:t>
              </a:r>
              <a:r>
                <a:rPr lang="pt-BR" sz="1000">
                  <a:solidFill>
                    <a:srgbClr val="FF0000"/>
                  </a:solidFill>
                </a:rPr>
                <a:t>3</a:t>
              </a:r>
              <a:endParaRPr lang="pt-BR" sz="1000"/>
            </a:p>
          </p:txBody>
        </p:sp>
        <p:sp>
          <p:nvSpPr>
            <p:cNvPr id="47145" name="Retângulo 133"/>
            <p:cNvSpPr>
              <a:spLocks noChangeArrowheads="1"/>
            </p:cNvSpPr>
            <p:nvPr/>
          </p:nvSpPr>
          <p:spPr bwMode="auto">
            <a:xfrm>
              <a:off x="5367342" y="3866381"/>
              <a:ext cx="35779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200">
                  <a:solidFill>
                    <a:srgbClr val="FF0000"/>
                  </a:solidFill>
                </a:rPr>
                <a:t>A</a:t>
              </a:r>
              <a:r>
                <a:rPr lang="pt-BR" sz="1000">
                  <a:solidFill>
                    <a:srgbClr val="FF0000"/>
                  </a:solidFill>
                </a:rPr>
                <a:t>5</a:t>
              </a:r>
              <a:endParaRPr lang="pt-BR"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600"/>
                            </p:stCondLst>
                            <p:childTnLst>
                              <p:par>
                                <p:cTn id="18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9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928662" y="1214422"/>
            <a:ext cx="7395743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PASSOS PARA ELABORAR UMA FOLHA DE VERIFICAÇÃO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1214414" y="214290"/>
            <a:ext cx="6587251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FOLHA DE VERIFICAÇÃO</a:t>
            </a:r>
          </a:p>
        </p:txBody>
      </p:sp>
      <p:sp>
        <p:nvSpPr>
          <p:cNvPr id="4" name="Retângulo 3"/>
          <p:cNvSpPr/>
          <p:nvPr/>
        </p:nvSpPr>
        <p:spPr>
          <a:xfrm>
            <a:off x="3500430" y="1785926"/>
            <a:ext cx="2324675" cy="47089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30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charset="0"/>
              </a:rPr>
              <a:t>3</a:t>
            </a:r>
          </a:p>
        </p:txBody>
      </p:sp>
      <p:sp>
        <p:nvSpPr>
          <p:cNvPr id="101" name="Retângulo 100"/>
          <p:cNvSpPr/>
          <p:nvPr/>
        </p:nvSpPr>
        <p:spPr>
          <a:xfrm>
            <a:off x="1142976" y="2571744"/>
            <a:ext cx="7365991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COLETAR OS DADOS</a:t>
            </a:r>
          </a:p>
          <a:p>
            <a:pPr algn="ctr">
              <a:defRPr/>
            </a:pPr>
            <a:r>
              <a:rPr lang="pt-BR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E</a:t>
            </a:r>
          </a:p>
          <a:p>
            <a:pPr algn="ctr">
              <a:defRPr/>
            </a:pPr>
            <a:r>
              <a:rPr lang="pt-BR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ANOTAR NA TABELA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600"/>
                            </p:stCondLst>
                            <p:childTnLst>
                              <p:par>
                                <p:cTn id="18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9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600"/>
                            </p:stCondLst>
                            <p:childTnLst>
                              <p:par>
                                <p:cTn id="2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928794" y="1214422"/>
            <a:ext cx="525349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EXEMPLOS DE FOLHA DE VERIFICAÇÃO</a:t>
            </a:r>
          </a:p>
        </p:txBody>
      </p:sp>
      <p:graphicFrame>
        <p:nvGraphicFramePr>
          <p:cNvPr id="23557" name="Object 5"/>
          <p:cNvGraphicFramePr>
            <a:graphicFrameLocks noChangeAspect="1"/>
          </p:cNvGraphicFramePr>
          <p:nvPr/>
        </p:nvGraphicFramePr>
        <p:xfrm>
          <a:off x="857250" y="1857375"/>
          <a:ext cx="7181850" cy="203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Planilha" r:id="rId4" imgW="7181148" imgH="2032987" progId="Excel.Sheet.12">
                  <p:embed/>
                </p:oleObj>
              </mc:Choice>
              <mc:Fallback>
                <p:oleObj name="Planilha" r:id="rId4" imgW="7181148" imgH="2032987" progId="Excel.Sheet.1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50" y="1857375"/>
                        <a:ext cx="7181850" cy="203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8" name="Object 6"/>
          <p:cNvGraphicFramePr>
            <a:graphicFrameLocks noChangeAspect="1"/>
          </p:cNvGraphicFramePr>
          <p:nvPr/>
        </p:nvGraphicFramePr>
        <p:xfrm>
          <a:off x="857250" y="4429125"/>
          <a:ext cx="7181850" cy="203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Planilha" r:id="rId7" imgW="7181148" imgH="2032987" progId="Excel.Sheet.12">
                  <p:embed/>
                </p:oleObj>
              </mc:Choice>
              <mc:Fallback>
                <p:oleObj name="Planilha" r:id="rId7" imgW="7181148" imgH="2032987" progId="Excel.Sheet.12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50" y="4429125"/>
                        <a:ext cx="7181850" cy="203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Conector reto 11"/>
          <p:cNvCxnSpPr/>
          <p:nvPr/>
        </p:nvCxnSpPr>
        <p:spPr>
          <a:xfrm>
            <a:off x="857250" y="4429125"/>
            <a:ext cx="1285875" cy="3571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>
            <a:spLocks noChangeArrowheads="1"/>
          </p:cNvSpPr>
          <p:nvPr/>
        </p:nvSpPr>
        <p:spPr bwMode="auto">
          <a:xfrm>
            <a:off x="1458913" y="4429125"/>
            <a:ext cx="70961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000"/>
              <a:t>Soluções</a:t>
            </a:r>
          </a:p>
        </p:txBody>
      </p:sp>
      <p:sp>
        <p:nvSpPr>
          <p:cNvPr id="14" name="CaixaDeTexto 13"/>
          <p:cNvSpPr txBox="1">
            <a:spLocks noChangeArrowheads="1"/>
          </p:cNvSpPr>
          <p:nvPr/>
        </p:nvSpPr>
        <p:spPr bwMode="auto">
          <a:xfrm>
            <a:off x="823913" y="4572000"/>
            <a:ext cx="79533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000"/>
              <a:t>Problemas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214414" y="214290"/>
            <a:ext cx="6587251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FOLHA DE VERIFICAÇÃO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tângulo 85"/>
          <p:cNvSpPr/>
          <p:nvPr/>
        </p:nvSpPr>
        <p:spPr>
          <a:xfrm>
            <a:off x="3589671" y="870220"/>
            <a:ext cx="2428892" cy="114300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  <a:alpha val="92000"/>
                </a:schemeClr>
              </a:gs>
            </a:gsLst>
            <a:lin ang="4200000" scaled="0"/>
            <a:tileRect/>
          </a:gradFill>
          <a:ln w="3175"/>
          <a:scene3d>
            <a:camera prst="orthographicFront"/>
            <a:lightRig rig="threePt" dir="t"/>
          </a:scene3d>
          <a:sp3d extrusionH="76200">
            <a:bevelT/>
            <a:extrusionClr>
              <a:srgbClr val="92D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8" name="Pergaminho vertical 87"/>
          <p:cNvSpPr/>
          <p:nvPr/>
        </p:nvSpPr>
        <p:spPr>
          <a:xfrm>
            <a:off x="4161175" y="1257227"/>
            <a:ext cx="1357322" cy="642942"/>
          </a:xfrm>
          <a:prstGeom prst="verticalScroll">
            <a:avLst/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scene3d>
            <a:camera prst="orthographicFront"/>
            <a:lightRig rig="threePt" dir="t"/>
          </a:scene3d>
          <a:sp3d prstMaterial="powder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50" b="1" dirty="0">
                <a:solidFill>
                  <a:schemeClr val="tx1"/>
                </a:solidFill>
              </a:rPr>
              <a:t>COMPROMISSOS</a:t>
            </a:r>
          </a:p>
        </p:txBody>
      </p:sp>
      <p:sp>
        <p:nvSpPr>
          <p:cNvPr id="92" name="CaixaDeTexto 91"/>
          <p:cNvSpPr txBox="1"/>
          <p:nvPr/>
        </p:nvSpPr>
        <p:spPr>
          <a:xfrm>
            <a:off x="1071538" y="3584864"/>
            <a:ext cx="2446695" cy="1815882"/>
          </a:xfrm>
          <a:prstGeom prst="rect">
            <a:avLst/>
          </a:prstGeom>
          <a:gradFill>
            <a:gsLst>
              <a:gs pos="0">
                <a:srgbClr val="03D4A8">
                  <a:alpha val="11000"/>
                </a:srgb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>
                <a:latin typeface="+mn-lt"/>
                <a:cs typeface="+mn-cs"/>
              </a:rPr>
              <a:t>4.6  </a:t>
            </a:r>
            <a:r>
              <a:rPr lang="pt-BR" sz="1400" b="1" dirty="0">
                <a:latin typeface="+mn-lt"/>
                <a:cs typeface="+mn-cs"/>
              </a:rPr>
              <a:t>ANÁLISE CRÍTICA</a:t>
            </a:r>
            <a:endParaRPr lang="pt-BR" sz="1200" b="1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400" b="1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400" b="1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400" b="1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400" b="1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400" b="1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400" b="1" dirty="0">
              <a:latin typeface="+mn-lt"/>
              <a:cs typeface="+mn-cs"/>
            </a:endParaRPr>
          </a:p>
        </p:txBody>
      </p:sp>
      <p:sp>
        <p:nvSpPr>
          <p:cNvPr id="83" name="Retângulo 82"/>
          <p:cNvSpPr/>
          <p:nvPr/>
        </p:nvSpPr>
        <p:spPr>
          <a:xfrm>
            <a:off x="3589671" y="2301343"/>
            <a:ext cx="2428892" cy="1285884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2400000" scaled="0"/>
          </a:gradFill>
          <a:ln>
            <a:noFill/>
          </a:ln>
          <a:scene3d>
            <a:camera prst="orthographicFront"/>
            <a:lightRig rig="brightRoom" dir="t">
              <a:rot lat="0" lon="0" rev="0"/>
            </a:lightRig>
          </a:scene3d>
          <a:sp3d extrusionH="127000" contourW="12700" prstMaterial="powder">
            <a:bevelT w="101600" h="101600" prst="angle"/>
            <a:bevelB w="0"/>
            <a:extrusionClr>
              <a:schemeClr val="accent5">
                <a:lumMod val="75000"/>
              </a:schemeClr>
            </a:extrusionClr>
            <a:contourClr>
              <a:schemeClr val="accent5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28" name="Picture 63" descr="PE01561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9088" y="4013200"/>
            <a:ext cx="145415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6"/>
          <p:cNvGrpSpPr>
            <a:grpSpLocks/>
          </p:cNvGrpSpPr>
          <p:nvPr/>
        </p:nvGrpSpPr>
        <p:grpSpPr bwMode="auto">
          <a:xfrm>
            <a:off x="6161088" y="1655763"/>
            <a:ext cx="2357437" cy="928687"/>
            <a:chOff x="3825" y="464"/>
            <a:chExt cx="1641" cy="750"/>
          </a:xfrm>
        </p:grpSpPr>
        <p:sp>
          <p:nvSpPr>
            <p:cNvPr id="47143" name="AutoShape 67"/>
            <p:cNvSpPr>
              <a:spLocks noChangeArrowheads="1"/>
            </p:cNvSpPr>
            <p:nvPr/>
          </p:nvSpPr>
          <p:spPr bwMode="auto">
            <a:xfrm>
              <a:off x="3825" y="466"/>
              <a:ext cx="1631" cy="748"/>
            </a:xfrm>
            <a:prstGeom prst="foldedCorner">
              <a:avLst>
                <a:gd name="adj" fmla="val 12500"/>
              </a:avLst>
            </a:prstGeom>
            <a:solidFill>
              <a:srgbClr val="FFFF66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pt-BR" sz="2400">
                <a:latin typeface="Times New Roman" pitchFamily="18" charset="0"/>
              </a:endParaRPr>
            </a:p>
          </p:txBody>
        </p:sp>
        <p:sp>
          <p:nvSpPr>
            <p:cNvPr id="47144" name="Text Box 68"/>
            <p:cNvSpPr txBox="1">
              <a:spLocks noChangeArrowheads="1"/>
            </p:cNvSpPr>
            <p:nvPr/>
          </p:nvSpPr>
          <p:spPr bwMode="auto">
            <a:xfrm>
              <a:off x="3850" y="464"/>
              <a:ext cx="1616" cy="72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buFontTx/>
                <a:buChar char="-"/>
              </a:pPr>
              <a:r>
                <a:rPr lang="pt-BR" sz="800" b="1">
                  <a:solidFill>
                    <a:srgbClr val="663300"/>
                  </a:solidFill>
                  <a:latin typeface="Calibri" pitchFamily="34" charset="0"/>
                </a:rPr>
                <a:t>Adequada à natureza e escala dos</a:t>
              </a:r>
            </a:p>
            <a:p>
              <a:r>
                <a:rPr lang="pt-BR" sz="800" b="1">
                  <a:solidFill>
                    <a:srgbClr val="663300"/>
                  </a:solidFill>
                  <a:latin typeface="Calibri" pitchFamily="34" charset="0"/>
                </a:rPr>
                <a:t>  impactos ambientais.</a:t>
              </a:r>
            </a:p>
            <a:p>
              <a:pPr>
                <a:buFontTx/>
                <a:buChar char="-"/>
              </a:pPr>
              <a:r>
                <a:rPr lang="pt-BR" sz="800" b="1">
                  <a:solidFill>
                    <a:srgbClr val="663300"/>
                  </a:solidFill>
                  <a:latin typeface="Calibri" pitchFamily="34" charset="0"/>
                </a:rPr>
                <a:t>Fornecer estrutura para estabelecimento</a:t>
              </a:r>
            </a:p>
            <a:p>
              <a:r>
                <a:rPr lang="pt-BR" sz="800" b="1">
                  <a:solidFill>
                    <a:srgbClr val="663300"/>
                  </a:solidFill>
                  <a:latin typeface="Calibri" pitchFamily="34" charset="0"/>
                </a:rPr>
                <a:t>  e  revisão de objetivos e metas.</a:t>
              </a:r>
            </a:p>
            <a:p>
              <a:pPr>
                <a:buFontTx/>
                <a:buChar char="-"/>
              </a:pPr>
              <a:r>
                <a:rPr lang="pt-BR" sz="800" b="1">
                  <a:solidFill>
                    <a:srgbClr val="663300"/>
                  </a:solidFill>
                  <a:latin typeface="Calibri" pitchFamily="34" charset="0"/>
                </a:rPr>
                <a:t>Ser documentada, implementada e mantida</a:t>
              </a:r>
            </a:p>
            <a:p>
              <a:r>
                <a:rPr lang="pt-BR" sz="800" b="1">
                  <a:solidFill>
                    <a:srgbClr val="663300"/>
                  </a:solidFill>
                  <a:latin typeface="Calibri" pitchFamily="34" charset="0"/>
                </a:rPr>
                <a:t>- </a:t>
              </a:r>
              <a:r>
                <a:rPr lang="pt-BR" sz="800" b="1" u="sng">
                  <a:solidFill>
                    <a:srgbClr val="990000"/>
                  </a:solidFill>
                  <a:latin typeface="Calibri" pitchFamily="34" charset="0"/>
                </a:rPr>
                <a:t>Ser comunicada a todos</a:t>
              </a:r>
              <a:r>
                <a:rPr lang="pt-BR" sz="800" b="1">
                  <a:solidFill>
                    <a:srgbClr val="663300"/>
                  </a:solidFill>
                  <a:latin typeface="Calibri" pitchFamily="34" charset="0"/>
                </a:rPr>
                <a:t>.</a:t>
              </a:r>
            </a:p>
            <a:p>
              <a:r>
                <a:rPr lang="pt-BR" sz="800" b="1">
                  <a:solidFill>
                    <a:srgbClr val="663300"/>
                  </a:solidFill>
                  <a:latin typeface="Calibri" pitchFamily="34" charset="0"/>
                </a:rPr>
                <a:t>- Estar disponível para o  público.</a:t>
              </a:r>
            </a:p>
          </p:txBody>
        </p:sp>
      </p:grpSp>
      <p:grpSp>
        <p:nvGrpSpPr>
          <p:cNvPr id="3" name="Group 69"/>
          <p:cNvGrpSpPr>
            <a:grpSpLocks/>
          </p:cNvGrpSpPr>
          <p:nvPr/>
        </p:nvGrpSpPr>
        <p:grpSpPr bwMode="auto">
          <a:xfrm>
            <a:off x="3535363" y="3587750"/>
            <a:ext cx="2482850" cy="1782763"/>
            <a:chOff x="2072" y="2304"/>
            <a:chExt cx="1688" cy="960"/>
          </a:xfrm>
        </p:grpSpPr>
        <p:sp>
          <p:nvSpPr>
            <p:cNvPr id="47141" name="AutoShape 70"/>
            <p:cNvSpPr>
              <a:spLocks noChangeArrowheads="1"/>
            </p:cNvSpPr>
            <p:nvPr/>
          </p:nvSpPr>
          <p:spPr bwMode="auto">
            <a:xfrm>
              <a:off x="2072" y="2304"/>
              <a:ext cx="1688" cy="960"/>
            </a:xfrm>
            <a:prstGeom prst="bevel">
              <a:avLst>
                <a:gd name="adj" fmla="val 12500"/>
              </a:avLst>
            </a:prstGeom>
            <a:solidFill>
              <a:srgbClr val="FF3300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pt-BR" sz="2400">
                <a:latin typeface="Times New Roman" pitchFamily="18" charset="0"/>
              </a:endParaRPr>
            </a:p>
          </p:txBody>
        </p:sp>
        <p:sp>
          <p:nvSpPr>
            <p:cNvPr id="47142" name="Text Box 71"/>
            <p:cNvSpPr txBox="1">
              <a:spLocks noChangeArrowheads="1"/>
            </p:cNvSpPr>
            <p:nvPr/>
          </p:nvSpPr>
          <p:spPr bwMode="auto">
            <a:xfrm>
              <a:off x="2104" y="2478"/>
              <a:ext cx="116" cy="16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endParaRPr lang="pt-BR" sz="1100">
                <a:latin typeface="Calibri" pitchFamily="34" charset="0"/>
              </a:endParaRPr>
            </a:p>
          </p:txBody>
        </p:sp>
      </p:grpSp>
      <p:sp>
        <p:nvSpPr>
          <p:cNvPr id="85" name="Retângulo 84"/>
          <p:cNvSpPr/>
          <p:nvPr/>
        </p:nvSpPr>
        <p:spPr>
          <a:xfrm>
            <a:off x="3803985" y="3991571"/>
            <a:ext cx="1988045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ln/>
                <a:solidFill>
                  <a:schemeClr val="accent3"/>
                </a:solidFill>
                <a:latin typeface="+mn-lt"/>
                <a:cs typeface="+mn-cs"/>
              </a:rPr>
              <a:t>A ISO 14001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+mn-cs"/>
              </a:rPr>
              <a:t>2004</a:t>
            </a:r>
          </a:p>
        </p:txBody>
      </p:sp>
      <p:sp>
        <p:nvSpPr>
          <p:cNvPr id="87" name="CaixaDeTexto 86"/>
          <p:cNvSpPr txBox="1">
            <a:spLocks noChangeArrowheads="1"/>
          </p:cNvSpPr>
          <p:nvPr/>
        </p:nvSpPr>
        <p:spPr bwMode="auto">
          <a:xfrm>
            <a:off x="3589338" y="941388"/>
            <a:ext cx="18557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>
                <a:latin typeface="Calibri" pitchFamily="34" charset="0"/>
              </a:rPr>
              <a:t>4.2  </a:t>
            </a:r>
            <a:r>
              <a:rPr lang="pt-BR" sz="1400" b="1">
                <a:latin typeface="Calibri" pitchFamily="34" charset="0"/>
              </a:rPr>
              <a:t>Política Ambiental</a:t>
            </a:r>
          </a:p>
        </p:txBody>
      </p:sp>
      <p:sp>
        <p:nvSpPr>
          <p:cNvPr id="89" name="Retângulo 88"/>
          <p:cNvSpPr/>
          <p:nvPr/>
        </p:nvSpPr>
        <p:spPr>
          <a:xfrm>
            <a:off x="6018563" y="3587227"/>
            <a:ext cx="2428892" cy="1714512"/>
          </a:xfrm>
          <a:prstGeom prst="rect">
            <a:avLst/>
          </a:prstGeom>
          <a:gradFill>
            <a:gsLst>
              <a:gs pos="0">
                <a:srgbClr val="FC9FCB">
                  <a:alpha val="50000"/>
                </a:srgbClr>
              </a:gs>
              <a:gs pos="13000">
                <a:schemeClr val="accent2">
                  <a:lumMod val="20000"/>
                  <a:lumOff val="80000"/>
                </a:schemeClr>
              </a:gs>
              <a:gs pos="21001">
                <a:schemeClr val="accent2">
                  <a:lumMod val="40000"/>
                  <a:lumOff val="60000"/>
                </a:schemeClr>
              </a:gs>
              <a:gs pos="63000">
                <a:schemeClr val="accent2">
                  <a:lumMod val="60000"/>
                  <a:lumOff val="40000"/>
                </a:schemeClr>
              </a:gs>
              <a:gs pos="69000">
                <a:schemeClr val="accent2">
                  <a:lumMod val="60000"/>
                  <a:lumOff val="40000"/>
                </a:schemeClr>
              </a:gs>
              <a:gs pos="82001">
                <a:schemeClr val="accent2">
                  <a:lumMod val="75000"/>
                  <a:alpha val="68000"/>
                </a:schemeClr>
              </a:gs>
              <a:gs pos="100000">
                <a:srgbClr val="F8B049"/>
              </a:gs>
            </a:gsLst>
            <a:lin ang="2400000" scaled="0"/>
          </a:gradFill>
          <a:ln>
            <a:noFill/>
          </a:ln>
          <a:scene3d>
            <a:camera prst="orthographicFront"/>
            <a:lightRig rig="brightRoom" dir="t">
              <a:rot lat="0" lon="0" rev="0"/>
            </a:lightRig>
          </a:scene3d>
          <a:sp3d extrusionH="127000" contourW="12700" prstMaterial="powder">
            <a:bevelT w="101600" h="101600"/>
            <a:bevelB w="0"/>
            <a:extrusionClr>
              <a:schemeClr val="accent5">
                <a:lumMod val="75000"/>
              </a:schemeClr>
            </a:extrusionClr>
            <a:contourClr>
              <a:schemeClr val="accent5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84" name="CaixaDeTexto 83"/>
          <p:cNvSpPr txBox="1"/>
          <p:nvPr/>
        </p:nvSpPr>
        <p:spPr>
          <a:xfrm>
            <a:off x="6018563" y="3587227"/>
            <a:ext cx="2446695" cy="1785104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>
                  <a:alpha val="22000"/>
                </a:srgbClr>
              </a:gs>
              <a:gs pos="70000">
                <a:srgbClr val="FF0300">
                  <a:alpha val="0"/>
                </a:srgbClr>
              </a:gs>
              <a:gs pos="100000">
                <a:srgbClr val="FF00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>
                <a:latin typeface="+mn-lt"/>
                <a:cs typeface="+mn-cs"/>
              </a:rPr>
              <a:t>4.4  </a:t>
            </a:r>
            <a:r>
              <a:rPr lang="pt-BR" sz="1400" b="1" dirty="0">
                <a:latin typeface="+mn-lt"/>
                <a:cs typeface="+mn-cs"/>
              </a:rPr>
              <a:t>Implementação/Operação</a:t>
            </a:r>
            <a:endParaRPr lang="pt-BR" sz="8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atin typeface="+mn-lt"/>
                <a:cs typeface="+mn-cs"/>
              </a:rPr>
              <a:t>4.4.1 Estrutura/Responsabilidades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atin typeface="+mn-lt"/>
                <a:cs typeface="+mn-cs"/>
              </a:rPr>
              <a:t>4.4.2 Competência/Treinamento/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atin typeface="+mn-lt"/>
                <a:cs typeface="+mn-cs"/>
              </a:rPr>
              <a:t>          Conscientização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atin typeface="+mn-lt"/>
                <a:cs typeface="+mn-cs"/>
              </a:rPr>
              <a:t>4.4.3 Comunicação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atin typeface="+mn-lt"/>
                <a:cs typeface="+mn-cs"/>
              </a:rPr>
              <a:t>4.4.4 Documentação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atin typeface="+mn-lt"/>
                <a:cs typeface="+mn-cs"/>
              </a:rPr>
              <a:t>4.4.5 Controle de Documentos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atin typeface="+mn-lt"/>
                <a:cs typeface="+mn-cs"/>
              </a:rPr>
              <a:t>4.4.6 Controle Operacional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atin typeface="+mn-lt"/>
                <a:cs typeface="+mn-cs"/>
              </a:rPr>
              <a:t>4.4.7 Tratamento de Emergências</a:t>
            </a:r>
          </a:p>
        </p:txBody>
      </p:sp>
      <p:sp>
        <p:nvSpPr>
          <p:cNvPr id="90" name="Retângulo 89"/>
          <p:cNvSpPr>
            <a:spLocks noChangeArrowheads="1"/>
          </p:cNvSpPr>
          <p:nvPr/>
        </p:nvSpPr>
        <p:spPr bwMode="auto">
          <a:xfrm>
            <a:off x="3660775" y="2373313"/>
            <a:ext cx="2286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>
                <a:latin typeface="Calibri" pitchFamily="34" charset="0"/>
              </a:rPr>
              <a:t>4.3    </a:t>
            </a:r>
            <a:r>
              <a:rPr lang="pt-BR" sz="1200" b="1">
                <a:latin typeface="Calibri" pitchFamily="34" charset="0"/>
              </a:rPr>
              <a:t>PLANEJAMENTO</a:t>
            </a:r>
          </a:p>
          <a:p>
            <a:r>
              <a:rPr lang="pt-BR" sz="1200">
                <a:latin typeface="Calibri" pitchFamily="34" charset="0"/>
              </a:rPr>
              <a:t>4.3.1 Aspectos Ambientais</a:t>
            </a:r>
          </a:p>
          <a:p>
            <a:r>
              <a:rPr lang="pt-BR" sz="1200">
                <a:latin typeface="Calibri" pitchFamily="34" charset="0"/>
              </a:rPr>
              <a:t>4.3.2 Requisitos legais/Outros</a:t>
            </a:r>
          </a:p>
          <a:p>
            <a:r>
              <a:rPr lang="pt-BR" sz="1200">
                <a:latin typeface="Calibri" pitchFamily="34" charset="0"/>
              </a:rPr>
              <a:t>4.3.3 Objetivos/Metas/Programas</a:t>
            </a:r>
          </a:p>
        </p:txBody>
      </p:sp>
      <p:sp>
        <p:nvSpPr>
          <p:cNvPr id="91" name="CaixaDeTexto 90"/>
          <p:cNvSpPr txBox="1"/>
          <p:nvPr/>
        </p:nvSpPr>
        <p:spPr>
          <a:xfrm>
            <a:off x="3518233" y="5370814"/>
            <a:ext cx="2470163" cy="1415772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>
                <a:latin typeface="+mn-lt"/>
                <a:cs typeface="+mn-cs"/>
              </a:rPr>
              <a:t>4.5  </a:t>
            </a:r>
            <a:r>
              <a:rPr lang="pt-BR" sz="1400" b="1" dirty="0">
                <a:latin typeface="+mn-lt"/>
                <a:cs typeface="+mn-cs"/>
              </a:rPr>
              <a:t>Verificação/Ação Corretiva</a:t>
            </a:r>
            <a:endParaRPr lang="pt-BR" sz="8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atin typeface="+mn-lt"/>
                <a:cs typeface="+mn-cs"/>
              </a:rPr>
              <a:t>4.5.1 Medição e Monitoramento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atin typeface="+mn-lt"/>
                <a:cs typeface="+mn-cs"/>
              </a:rPr>
              <a:t>4.5.2 Avaliação de Atendimento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atin typeface="+mn-lt"/>
                <a:cs typeface="+mn-cs"/>
              </a:rPr>
              <a:t>4.5.3 Não Conformidade e Ações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atin typeface="+mn-lt"/>
                <a:cs typeface="+mn-cs"/>
              </a:rPr>
              <a:t>           Corretivas e Preventivas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atin typeface="+mn-lt"/>
                <a:cs typeface="+mn-cs"/>
              </a:rPr>
              <a:t>4.5.4 Controle de Registro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atin typeface="+mn-lt"/>
                <a:cs typeface="+mn-cs"/>
              </a:rPr>
              <a:t>4.5.5 Auditoria Interna</a:t>
            </a:r>
          </a:p>
        </p:txBody>
      </p:sp>
      <p:cxnSp>
        <p:nvCxnSpPr>
          <p:cNvPr id="97" name="Conector angulado 96"/>
          <p:cNvCxnSpPr>
            <a:stCxn id="0" idx="2"/>
          </p:cNvCxnSpPr>
          <p:nvPr/>
        </p:nvCxnSpPr>
        <p:spPr>
          <a:xfrm rot="5400000">
            <a:off x="4661694" y="2156619"/>
            <a:ext cx="285750" cy="1588"/>
          </a:xfrm>
          <a:prstGeom prst="bentConnector3">
            <a:avLst>
              <a:gd name="adj1" fmla="val 50000"/>
            </a:avLst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Forma 98"/>
          <p:cNvCxnSpPr>
            <a:endCxn id="0" idx="0"/>
          </p:cNvCxnSpPr>
          <p:nvPr/>
        </p:nvCxnSpPr>
        <p:spPr>
          <a:xfrm>
            <a:off x="6018213" y="2941638"/>
            <a:ext cx="1223962" cy="646112"/>
          </a:xfrm>
          <a:prstGeom prst="bentConnector2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ector angulado 102"/>
          <p:cNvCxnSpPr>
            <a:endCxn id="0" idx="3"/>
          </p:cNvCxnSpPr>
          <p:nvPr/>
        </p:nvCxnSpPr>
        <p:spPr>
          <a:xfrm rot="10800000" flipV="1">
            <a:off x="5988050" y="5370513"/>
            <a:ext cx="1244600" cy="708025"/>
          </a:xfrm>
          <a:prstGeom prst="bentConnector3">
            <a:avLst>
              <a:gd name="adj1" fmla="val 256"/>
            </a:avLst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Forma 105"/>
          <p:cNvCxnSpPr>
            <a:endCxn id="0" idx="2"/>
          </p:cNvCxnSpPr>
          <p:nvPr/>
        </p:nvCxnSpPr>
        <p:spPr>
          <a:xfrm rot="10800000">
            <a:off x="2295525" y="5400675"/>
            <a:ext cx="1222375" cy="684213"/>
          </a:xfrm>
          <a:prstGeom prst="bentConnector2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Forma 107"/>
          <p:cNvCxnSpPr>
            <a:endCxn id="0" idx="1"/>
          </p:cNvCxnSpPr>
          <p:nvPr/>
        </p:nvCxnSpPr>
        <p:spPr>
          <a:xfrm rot="5400000" flipH="1" flipV="1">
            <a:off x="1874838" y="1870075"/>
            <a:ext cx="2143125" cy="1285875"/>
          </a:xfrm>
          <a:prstGeom prst="bentConnector2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66"/>
          <p:cNvGrpSpPr>
            <a:grpSpLocks/>
          </p:cNvGrpSpPr>
          <p:nvPr/>
        </p:nvGrpSpPr>
        <p:grpSpPr bwMode="auto">
          <a:xfrm rot="10800000">
            <a:off x="1589088" y="1655763"/>
            <a:ext cx="2193925" cy="928687"/>
            <a:chOff x="6069" y="466"/>
            <a:chExt cx="1616" cy="801"/>
          </a:xfrm>
        </p:grpSpPr>
        <p:sp>
          <p:nvSpPr>
            <p:cNvPr id="47139" name="AutoShape 67"/>
            <p:cNvSpPr>
              <a:spLocks noChangeArrowheads="1"/>
            </p:cNvSpPr>
            <p:nvPr/>
          </p:nvSpPr>
          <p:spPr bwMode="auto">
            <a:xfrm>
              <a:off x="6317" y="466"/>
              <a:ext cx="1368" cy="801"/>
            </a:xfrm>
            <a:prstGeom prst="foldedCorner">
              <a:avLst>
                <a:gd name="adj" fmla="val 12500"/>
              </a:avLst>
            </a:prstGeom>
            <a:solidFill>
              <a:srgbClr val="FFFF66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pt-BR" sz="2400">
                <a:latin typeface="Times New Roman" pitchFamily="18" charset="0"/>
              </a:endParaRPr>
            </a:p>
          </p:txBody>
        </p:sp>
        <p:sp>
          <p:nvSpPr>
            <p:cNvPr id="47140" name="Text Box 68"/>
            <p:cNvSpPr txBox="1">
              <a:spLocks noChangeArrowheads="1"/>
            </p:cNvSpPr>
            <p:nvPr/>
          </p:nvSpPr>
          <p:spPr bwMode="auto">
            <a:xfrm rot="10800000">
              <a:off x="6069" y="517"/>
              <a:ext cx="1616" cy="689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buFontTx/>
                <a:buChar char="-"/>
              </a:pPr>
              <a:r>
                <a:rPr lang="pt-BR" sz="800" b="1">
                  <a:solidFill>
                    <a:srgbClr val="663300"/>
                  </a:solidFill>
                  <a:latin typeface="Calibri" pitchFamily="34" charset="0"/>
                </a:rPr>
                <a:t> Melhoria Contínua</a:t>
              </a:r>
            </a:p>
            <a:p>
              <a:pPr>
                <a:buFontTx/>
                <a:buChar char="-"/>
              </a:pPr>
              <a:r>
                <a:rPr lang="pt-BR" sz="800" b="1">
                  <a:solidFill>
                    <a:srgbClr val="663300"/>
                  </a:solidFill>
                  <a:latin typeface="Calibri" pitchFamily="34" charset="0"/>
                </a:rPr>
                <a:t> Prevenção da Poluição</a:t>
              </a:r>
            </a:p>
            <a:p>
              <a:pPr>
                <a:buFontTx/>
                <a:buChar char="-"/>
              </a:pPr>
              <a:r>
                <a:rPr lang="pt-BR" sz="800" b="1">
                  <a:solidFill>
                    <a:srgbClr val="663300"/>
                  </a:solidFill>
                  <a:latin typeface="Calibri" pitchFamily="34" charset="0"/>
                </a:rPr>
                <a:t>Atendimento a Diplomas Legais</a:t>
              </a:r>
            </a:p>
            <a:p>
              <a:r>
                <a:rPr lang="pt-BR" sz="800" b="1">
                  <a:solidFill>
                    <a:srgbClr val="663300"/>
                  </a:solidFill>
                  <a:latin typeface="Calibri" pitchFamily="34" charset="0"/>
                </a:rPr>
                <a:t>   aplicáveis e outros compromissos</a:t>
              </a:r>
            </a:p>
            <a:p>
              <a:r>
                <a:rPr lang="pt-BR" sz="800" b="1">
                  <a:solidFill>
                    <a:srgbClr val="663300"/>
                  </a:solidFill>
                  <a:latin typeface="Calibri" pitchFamily="34" charset="0"/>
                </a:rPr>
                <a:t>    subscritos</a:t>
              </a:r>
            </a:p>
            <a:p>
              <a:r>
                <a:rPr lang="pt-BR" sz="800" b="1">
                  <a:solidFill>
                    <a:srgbClr val="663300"/>
                  </a:solidFill>
                  <a:latin typeface="Calibri" pitchFamily="34" charset="0"/>
                </a:rPr>
                <a:t> </a:t>
              </a:r>
            </a:p>
          </p:txBody>
        </p:sp>
      </p:grpSp>
      <p:cxnSp>
        <p:nvCxnSpPr>
          <p:cNvPr id="110" name="Conector angulado 109"/>
          <p:cNvCxnSpPr/>
          <p:nvPr/>
        </p:nvCxnSpPr>
        <p:spPr>
          <a:xfrm flipV="1">
            <a:off x="3446463" y="1584325"/>
            <a:ext cx="714375" cy="571500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ector angulado 111"/>
          <p:cNvCxnSpPr>
            <a:stCxn id="0" idx="3"/>
          </p:cNvCxnSpPr>
          <p:nvPr/>
        </p:nvCxnSpPr>
        <p:spPr>
          <a:xfrm rot="10800000" flipH="1" flipV="1">
            <a:off x="5438775" y="1577975"/>
            <a:ext cx="722313" cy="544513"/>
          </a:xfrm>
          <a:prstGeom prst="bentConnector3">
            <a:avLst>
              <a:gd name="adj1" fmla="val 46620"/>
            </a:avLst>
          </a:prstGeom>
          <a:ln w="19050"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tângulo 119"/>
          <p:cNvSpPr/>
          <p:nvPr/>
        </p:nvSpPr>
        <p:spPr>
          <a:xfrm>
            <a:off x="1482503" y="214290"/>
            <a:ext cx="615982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NORMA ISO 14001 E O CICLO PDCA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0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9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214414" y="214290"/>
            <a:ext cx="6587251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FOLHA DE VERIFICAÇÃO</a:t>
            </a:r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1871663"/>
            <a:ext cx="3357563" cy="470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4150" y="1800225"/>
            <a:ext cx="3094038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4150" y="4224338"/>
            <a:ext cx="3094038" cy="229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gitalizar00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0000">
            <a:off x="5214938" y="2273300"/>
            <a:ext cx="3000375" cy="423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 descr="Digitalizar00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3" y="2286000"/>
            <a:ext cx="3349625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3522980" y="1214422"/>
            <a:ext cx="2049152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ESTRATIFIQUE</a:t>
            </a:r>
          </a:p>
        </p:txBody>
      </p:sp>
      <p:sp>
        <p:nvSpPr>
          <p:cNvPr id="7" name="Retângulo 6"/>
          <p:cNvSpPr/>
          <p:nvPr/>
        </p:nvSpPr>
        <p:spPr>
          <a:xfrm>
            <a:off x="1214414" y="214290"/>
            <a:ext cx="6587251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FOLHA DE VERIFICAÇÃO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800" y="2484438"/>
            <a:ext cx="3070225" cy="182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4278313"/>
            <a:ext cx="1503363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88" y="4291013"/>
            <a:ext cx="1550987" cy="21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21"/>
          <p:cNvGrpSpPr>
            <a:grpSpLocks/>
          </p:cNvGrpSpPr>
          <p:nvPr/>
        </p:nvGrpSpPr>
        <p:grpSpPr bwMode="auto">
          <a:xfrm>
            <a:off x="4714875" y="1571625"/>
            <a:ext cx="3929063" cy="4929188"/>
            <a:chOff x="4214810" y="1571612"/>
            <a:chExt cx="4000528" cy="5129204"/>
          </a:xfrm>
        </p:grpSpPr>
        <p:grpSp>
          <p:nvGrpSpPr>
            <p:cNvPr id="51218" name="Grupo 6"/>
            <p:cNvGrpSpPr>
              <a:grpSpLocks/>
            </p:cNvGrpSpPr>
            <p:nvPr/>
          </p:nvGrpSpPr>
          <p:grpSpPr bwMode="auto">
            <a:xfrm rot="-60000">
              <a:off x="4352759" y="1710616"/>
              <a:ext cx="3793602" cy="4990200"/>
              <a:chOff x="4214812" y="-117500"/>
              <a:chExt cx="4697428" cy="6318250"/>
            </a:xfrm>
          </p:grpSpPr>
          <p:pic>
            <p:nvPicPr>
              <p:cNvPr id="51224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-5400000">
                <a:off x="2374899" y="1839912"/>
                <a:ext cx="6162675" cy="2482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225" name="Picture 6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-5400000">
                <a:off x="4612497" y="1901006"/>
                <a:ext cx="6318250" cy="22812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51219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5400000">
              <a:off x="6220640" y="46930"/>
              <a:ext cx="57841" cy="36556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tângulo 8"/>
            <p:cNvSpPr/>
            <p:nvPr/>
          </p:nvSpPr>
          <p:spPr>
            <a:xfrm>
              <a:off x="4214810" y="1571612"/>
              <a:ext cx="4000528" cy="2775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pic>
          <p:nvPicPr>
            <p:cNvPr id="51221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077389" y="1919122"/>
              <a:ext cx="57402" cy="3683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22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52759" y="2961652"/>
              <a:ext cx="57402" cy="3683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tângulo 11"/>
            <p:cNvSpPr/>
            <p:nvPr/>
          </p:nvSpPr>
          <p:spPr>
            <a:xfrm>
              <a:off x="4292396" y="1809488"/>
              <a:ext cx="69505" cy="20153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</p:grpSp>
      <p:sp>
        <p:nvSpPr>
          <p:cNvPr id="15" name="Retângulo 14"/>
          <p:cNvSpPr/>
          <p:nvPr/>
        </p:nvSpPr>
        <p:spPr>
          <a:xfrm>
            <a:off x="3522980" y="1214422"/>
            <a:ext cx="2049152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ESTRATIFIQUE</a:t>
            </a:r>
          </a:p>
        </p:txBody>
      </p:sp>
      <p:grpSp>
        <p:nvGrpSpPr>
          <p:cNvPr id="4" name="Grupo 28"/>
          <p:cNvGrpSpPr>
            <a:grpSpLocks/>
          </p:cNvGrpSpPr>
          <p:nvPr/>
        </p:nvGrpSpPr>
        <p:grpSpPr bwMode="auto">
          <a:xfrm>
            <a:off x="558800" y="1785938"/>
            <a:ext cx="3084513" cy="766762"/>
            <a:chOff x="558770" y="1785924"/>
            <a:chExt cx="3084535" cy="767208"/>
          </a:xfrm>
        </p:grpSpPr>
        <p:grpSp>
          <p:nvGrpSpPr>
            <p:cNvPr id="51210" name="Grupo 24"/>
            <p:cNvGrpSpPr>
              <a:grpSpLocks/>
            </p:cNvGrpSpPr>
            <p:nvPr/>
          </p:nvGrpSpPr>
          <p:grpSpPr bwMode="auto">
            <a:xfrm>
              <a:off x="558770" y="1785924"/>
              <a:ext cx="3084535" cy="767208"/>
              <a:chOff x="558770" y="1785924"/>
              <a:chExt cx="3084535" cy="767208"/>
            </a:xfrm>
          </p:grpSpPr>
          <p:pic>
            <p:nvPicPr>
              <p:cNvPr id="51213" name="Picture 7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 rot="5400000" flipH="1">
                <a:off x="2070386" y="966614"/>
                <a:ext cx="48604" cy="30718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51214" name="Grupo 22"/>
              <p:cNvGrpSpPr>
                <a:grpSpLocks/>
              </p:cNvGrpSpPr>
              <p:nvPr/>
            </p:nvGrpSpPr>
            <p:grpSpPr bwMode="auto">
              <a:xfrm>
                <a:off x="571470" y="1785924"/>
                <a:ext cx="3071835" cy="767208"/>
                <a:chOff x="571470" y="1785924"/>
                <a:chExt cx="3071835" cy="767208"/>
              </a:xfrm>
            </p:grpSpPr>
            <p:pic>
              <p:nvPicPr>
                <p:cNvPr id="51216" name="Picture 8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 rot="-5400000">
                  <a:off x="1712301" y="645096"/>
                  <a:ext cx="718741" cy="30003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1217" name="Picture 7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 rot="5400000" flipH="1">
                  <a:off x="2083086" y="992912"/>
                  <a:ext cx="48604" cy="30718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51215" name="Picture 9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71472" y="1785926"/>
                <a:ext cx="26987" cy="6588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51211" name="Picture 1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571868" y="1785926"/>
              <a:ext cx="5715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12" name="Picture 1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571868" y="2000240"/>
              <a:ext cx="5715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" name="Retângulo 25"/>
          <p:cNvSpPr/>
          <p:nvPr/>
        </p:nvSpPr>
        <p:spPr>
          <a:xfrm>
            <a:off x="1214414" y="214290"/>
            <a:ext cx="6587251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FOLHA DE VERIFICAÇÃO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2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125" y="1785938"/>
            <a:ext cx="3508375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4500563"/>
            <a:ext cx="349408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5" y="1800225"/>
            <a:ext cx="371475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5" y="2286000"/>
            <a:ext cx="1839913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63" y="2286000"/>
            <a:ext cx="191928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9188" y="4429125"/>
            <a:ext cx="182880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57988" y="4572000"/>
            <a:ext cx="1928812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9"/>
          <p:cNvSpPr/>
          <p:nvPr/>
        </p:nvSpPr>
        <p:spPr>
          <a:xfrm>
            <a:off x="3522980" y="1214422"/>
            <a:ext cx="2049152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ESTRATIFIQUE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1214414" y="214290"/>
            <a:ext cx="6587251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FOLHA DE VERIFICAÇÃO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1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" dur="1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1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1884363" y="782638"/>
          <a:ext cx="5410200" cy="535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15" name="Foto do Photo Editor" r:id="rId3" imgW="3839111" imgH="3801006" progId="">
                  <p:embed/>
                </p:oleObj>
              </mc:Choice>
              <mc:Fallback>
                <p:oleObj name="Foto do Photo Editor" r:id="rId3" imgW="3839111" imgH="380100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4363" y="782638"/>
                        <a:ext cx="5410200" cy="5356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865563" y="161925"/>
            <a:ext cx="1384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>
                <a:effectLst>
                  <a:outerShdw blurRad="38100" dist="38100" dir="2700000" algn="tl">
                    <a:srgbClr val="C0C0C0"/>
                  </a:outerShdw>
                </a:effectLst>
              </a:rPr>
              <a:t>Exemplos</a:t>
            </a:r>
          </a:p>
        </p:txBody>
      </p:sp>
      <p:sp>
        <p:nvSpPr>
          <p:cNvPr id="4" name="Retângulo 3"/>
          <p:cNvSpPr/>
          <p:nvPr/>
        </p:nvSpPr>
        <p:spPr>
          <a:xfrm>
            <a:off x="3635896" y="764704"/>
            <a:ext cx="72008" cy="540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5477040" y="764704"/>
            <a:ext cx="72008" cy="540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1835696" y="2492896"/>
            <a:ext cx="5544616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1835696" y="4320392"/>
            <a:ext cx="5544616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Imagem 2" descr="teste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268413"/>
            <a:ext cx="4748213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3857620" y="714356"/>
            <a:ext cx="155523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UTILIDADE</a:t>
            </a:r>
          </a:p>
        </p:txBody>
      </p:sp>
      <p:sp>
        <p:nvSpPr>
          <p:cNvPr id="7" name="Retângulo 6"/>
          <p:cNvSpPr/>
          <p:nvPr/>
        </p:nvSpPr>
        <p:spPr>
          <a:xfrm>
            <a:off x="714348" y="0"/>
            <a:ext cx="7618496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DIAGRAMA DE CAUSA E EFEITO</a:t>
            </a:r>
          </a:p>
        </p:txBody>
      </p:sp>
      <p:pic>
        <p:nvPicPr>
          <p:cNvPr id="15" name="Imagem 14" descr="Interrogaçã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813" y="5786438"/>
            <a:ext cx="2571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10" descr="http://imagens.kboing.com.br/emoticons/14954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88" y="1643063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Picture 12" descr="http://imagens.kboing.com.br/emoticons/1659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50" y="4143375"/>
            <a:ext cx="48736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0" name="Picture 18" descr="http://imagens.kboing.com.br/emoticons/16090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5" y="3214688"/>
            <a:ext cx="50006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4" name="Picture 22" descr="http://imagens.kboing.com.br/emoticons/9477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85938" y="371475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6" name="Picture 24" descr="http://imagens.kboing.com.br/emoticons/10523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25" y="1285875"/>
            <a:ext cx="5778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8" name="Picture 26" descr="http://imagens.kboing.com.br/emoticons/16636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14625" y="2857500"/>
            <a:ext cx="50006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22" name="Picture 30" descr="http://imagens.kboing.com.br/emoticons/10293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4262810">
            <a:off x="1793081" y="5474494"/>
            <a:ext cx="125413" cy="7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30" descr="http://imagens.kboing.com.br/emoticons/10293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7624171">
            <a:off x="2063751" y="4438650"/>
            <a:ext cx="125412" cy="7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0" descr="http://imagens.kboing.com.br/emoticons/10293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6844054">
            <a:off x="1481932" y="4679156"/>
            <a:ext cx="125412" cy="7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0" descr="http://imagens.kboing.com.br/emoticons/10293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>
            <a:off x="1044576" y="4313237"/>
            <a:ext cx="127000" cy="7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0" descr="http://imagens.kboing.com.br/emoticons/10293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8113641">
            <a:off x="2116138" y="5118100"/>
            <a:ext cx="127000" cy="7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0" descr="http://imagens.kboing.com.br/emoticons/10293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6618949">
            <a:off x="2676526" y="4445000"/>
            <a:ext cx="127000" cy="7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36" name="Picture 44" descr="http://imagens.kboing.com.br/emoticons/15622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28813" y="5786438"/>
            <a:ext cx="357187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0" descr="http://imagens.kboing.com.br/emoticons/10293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397568">
            <a:off x="1146175" y="5318125"/>
            <a:ext cx="127000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30" descr="http://imagens.kboing.com.br/emoticons/10293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6759322">
            <a:off x="2424112" y="4037013"/>
            <a:ext cx="125413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30" descr="http://imagens.kboing.com.br/emoticons/10293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4830287">
            <a:off x="2495550" y="3179763"/>
            <a:ext cx="125413" cy="7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30" descr="http://imagens.kboing.com.br/emoticons/10293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3742544">
            <a:off x="2212182" y="3537744"/>
            <a:ext cx="127000" cy="7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30" descr="http://imagens.kboing.com.br/emoticons/10293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6241462">
            <a:off x="2600326" y="2393950"/>
            <a:ext cx="127000" cy="7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30" descr="http://imagens.kboing.com.br/emoticons/10293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6241462">
            <a:off x="2772569" y="1962944"/>
            <a:ext cx="127000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30" descr="http://imagens.kboing.com.br/emoticons/10293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4098863">
            <a:off x="2629694" y="1677194"/>
            <a:ext cx="127000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30" descr="http://imagens.kboing.com.br/emoticons/10293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7764874">
            <a:off x="3076576" y="1749425"/>
            <a:ext cx="127000" cy="7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30" descr="http://imagens.kboing.com.br/emoticons/10293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64145">
            <a:off x="1863725" y="1898650"/>
            <a:ext cx="127000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30" descr="http://imagens.kboing.com.br/emoticons/10293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64145">
            <a:off x="652463" y="1387475"/>
            <a:ext cx="127000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33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1000"/>
                                        <p:tgtEl>
                                          <p:spTgt spid="33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0" fill="hold"/>
                                        <p:tgtEl>
                                          <p:spTgt spid="33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0" fill="hold"/>
                                        <p:tgtEl>
                                          <p:spTgt spid="33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3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3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3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3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38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38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786182" y="785794"/>
            <a:ext cx="159691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DEFINIÇÃO</a:t>
            </a:r>
          </a:p>
        </p:txBody>
      </p:sp>
      <p:sp>
        <p:nvSpPr>
          <p:cNvPr id="8" name="Retângulo 7"/>
          <p:cNvSpPr/>
          <p:nvPr/>
        </p:nvSpPr>
        <p:spPr>
          <a:xfrm>
            <a:off x="714348" y="1428736"/>
            <a:ext cx="7786742" cy="4929222"/>
          </a:xfrm>
          <a:prstGeom prst="rect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cxnSp>
        <p:nvCxnSpPr>
          <p:cNvPr id="9" name="Conector de seta reta 8"/>
          <p:cNvCxnSpPr/>
          <p:nvPr/>
        </p:nvCxnSpPr>
        <p:spPr>
          <a:xfrm>
            <a:off x="1357313" y="4071938"/>
            <a:ext cx="5643562" cy="1587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6786578" y="3786190"/>
            <a:ext cx="1556836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EFEITO</a:t>
            </a:r>
          </a:p>
          <a:p>
            <a:pPr algn="ctr">
              <a:defRPr/>
            </a:pPr>
            <a:r>
              <a:rPr lang="pt-BR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ANALISADO</a:t>
            </a:r>
          </a:p>
        </p:txBody>
      </p:sp>
      <p:cxnSp>
        <p:nvCxnSpPr>
          <p:cNvPr id="11" name="Conector de seta reta 10"/>
          <p:cNvCxnSpPr/>
          <p:nvPr/>
        </p:nvCxnSpPr>
        <p:spPr>
          <a:xfrm rot="5400000">
            <a:off x="3857625" y="4286250"/>
            <a:ext cx="1714500" cy="142875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 rot="10800000">
            <a:off x="4071938" y="2357438"/>
            <a:ext cx="2000250" cy="1643062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 rot="10800000">
            <a:off x="1714500" y="2357438"/>
            <a:ext cx="2000250" cy="1643062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83" name="CaixaDeTexto 53"/>
          <p:cNvSpPr txBox="1">
            <a:spLocks noChangeArrowheads="1"/>
          </p:cNvSpPr>
          <p:nvPr/>
        </p:nvSpPr>
        <p:spPr bwMode="auto">
          <a:xfrm>
            <a:off x="3786188" y="5786438"/>
            <a:ext cx="312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2</a:t>
            </a:r>
          </a:p>
        </p:txBody>
      </p:sp>
      <p:sp>
        <p:nvSpPr>
          <p:cNvPr id="58" name="Retângulo 57"/>
          <p:cNvSpPr/>
          <p:nvPr/>
        </p:nvSpPr>
        <p:spPr>
          <a:xfrm>
            <a:off x="714348" y="0"/>
            <a:ext cx="7618496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DIAGRAMA DE CAUSA E EFEITO</a:t>
            </a:r>
          </a:p>
        </p:txBody>
      </p:sp>
      <p:sp>
        <p:nvSpPr>
          <p:cNvPr id="39" name="CaixaDeTexto 53"/>
          <p:cNvSpPr txBox="1">
            <a:spLocks noChangeArrowheads="1"/>
          </p:cNvSpPr>
          <p:nvPr/>
        </p:nvSpPr>
        <p:spPr bwMode="auto">
          <a:xfrm>
            <a:off x="3857625" y="2071688"/>
            <a:ext cx="312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2</a:t>
            </a:r>
          </a:p>
        </p:txBody>
      </p:sp>
      <p:sp>
        <p:nvSpPr>
          <p:cNvPr id="40" name="CaixaDeTexto 53"/>
          <p:cNvSpPr txBox="1">
            <a:spLocks noChangeArrowheads="1"/>
          </p:cNvSpPr>
          <p:nvPr/>
        </p:nvSpPr>
        <p:spPr bwMode="auto">
          <a:xfrm>
            <a:off x="1473200" y="2071688"/>
            <a:ext cx="312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2</a:t>
            </a:r>
          </a:p>
        </p:txBody>
      </p:sp>
      <p:sp>
        <p:nvSpPr>
          <p:cNvPr id="50" name="CaixaDeTexto 53"/>
          <p:cNvSpPr txBox="1">
            <a:spLocks noChangeArrowheads="1"/>
          </p:cNvSpPr>
          <p:nvPr/>
        </p:nvSpPr>
        <p:spPr bwMode="auto">
          <a:xfrm>
            <a:off x="1382713" y="5727700"/>
            <a:ext cx="312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2</a:t>
            </a:r>
          </a:p>
        </p:txBody>
      </p:sp>
      <p:cxnSp>
        <p:nvCxnSpPr>
          <p:cNvPr id="54" name="Conector de seta reta 53"/>
          <p:cNvCxnSpPr/>
          <p:nvPr/>
        </p:nvCxnSpPr>
        <p:spPr>
          <a:xfrm rot="5400000">
            <a:off x="1428750" y="4214813"/>
            <a:ext cx="1714500" cy="142875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de seta reta 54"/>
          <p:cNvCxnSpPr/>
          <p:nvPr/>
        </p:nvCxnSpPr>
        <p:spPr>
          <a:xfrm rot="10800000">
            <a:off x="4857750" y="4857750"/>
            <a:ext cx="928688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de seta reta 55"/>
          <p:cNvCxnSpPr/>
          <p:nvPr/>
        </p:nvCxnSpPr>
        <p:spPr>
          <a:xfrm rot="10800000">
            <a:off x="3786188" y="5072063"/>
            <a:ext cx="857250" cy="1587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de seta reta 56"/>
          <p:cNvCxnSpPr/>
          <p:nvPr/>
        </p:nvCxnSpPr>
        <p:spPr>
          <a:xfrm rot="10800000">
            <a:off x="5189538" y="3284538"/>
            <a:ext cx="928687" cy="15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de seta reta 58"/>
          <p:cNvCxnSpPr/>
          <p:nvPr/>
        </p:nvCxnSpPr>
        <p:spPr>
          <a:xfrm rot="10800000">
            <a:off x="4511675" y="2713038"/>
            <a:ext cx="714375" cy="15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de seta reta 59"/>
          <p:cNvCxnSpPr/>
          <p:nvPr/>
        </p:nvCxnSpPr>
        <p:spPr>
          <a:xfrm rot="10800000">
            <a:off x="2714625" y="3214688"/>
            <a:ext cx="785813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de seta reta 60"/>
          <p:cNvCxnSpPr/>
          <p:nvPr/>
        </p:nvCxnSpPr>
        <p:spPr>
          <a:xfrm rot="10800000">
            <a:off x="1857375" y="2500313"/>
            <a:ext cx="785813" cy="15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de seta reta 61"/>
          <p:cNvCxnSpPr/>
          <p:nvPr/>
        </p:nvCxnSpPr>
        <p:spPr>
          <a:xfrm>
            <a:off x="2405063" y="3571875"/>
            <a:ext cx="78581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de seta reta 62"/>
          <p:cNvCxnSpPr/>
          <p:nvPr/>
        </p:nvCxnSpPr>
        <p:spPr>
          <a:xfrm>
            <a:off x="1690688" y="3000375"/>
            <a:ext cx="785812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de seta reta 63"/>
          <p:cNvCxnSpPr/>
          <p:nvPr/>
        </p:nvCxnSpPr>
        <p:spPr>
          <a:xfrm>
            <a:off x="1143000" y="5357813"/>
            <a:ext cx="785813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de seta reta 64"/>
          <p:cNvCxnSpPr/>
          <p:nvPr/>
        </p:nvCxnSpPr>
        <p:spPr>
          <a:xfrm>
            <a:off x="1666875" y="4714875"/>
            <a:ext cx="785813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de seta reta 65"/>
          <p:cNvCxnSpPr/>
          <p:nvPr/>
        </p:nvCxnSpPr>
        <p:spPr>
          <a:xfrm rot="10800000">
            <a:off x="2047875" y="5214938"/>
            <a:ext cx="928688" cy="15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CaixaDeTexto 53"/>
          <p:cNvSpPr txBox="1">
            <a:spLocks noChangeArrowheads="1"/>
          </p:cNvSpPr>
          <p:nvPr/>
        </p:nvSpPr>
        <p:spPr bwMode="auto">
          <a:xfrm>
            <a:off x="6051550" y="3117850"/>
            <a:ext cx="2825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/>
              <a:t>3</a:t>
            </a:r>
          </a:p>
        </p:txBody>
      </p:sp>
      <p:sp>
        <p:nvSpPr>
          <p:cNvPr id="68" name="CaixaDeTexto 53"/>
          <p:cNvSpPr txBox="1">
            <a:spLocks noChangeArrowheads="1"/>
          </p:cNvSpPr>
          <p:nvPr/>
        </p:nvSpPr>
        <p:spPr bwMode="auto">
          <a:xfrm>
            <a:off x="5214938" y="2500313"/>
            <a:ext cx="298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/>
              <a:t>3</a:t>
            </a:r>
          </a:p>
        </p:txBody>
      </p:sp>
      <p:sp>
        <p:nvSpPr>
          <p:cNvPr id="69" name="CaixaDeTexto 53"/>
          <p:cNvSpPr txBox="1">
            <a:spLocks noChangeArrowheads="1"/>
          </p:cNvSpPr>
          <p:nvPr/>
        </p:nvSpPr>
        <p:spPr bwMode="auto">
          <a:xfrm>
            <a:off x="3463925" y="3048000"/>
            <a:ext cx="2984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/>
              <a:t>3</a:t>
            </a:r>
          </a:p>
        </p:txBody>
      </p:sp>
      <p:sp>
        <p:nvSpPr>
          <p:cNvPr id="70" name="CaixaDeTexto 53"/>
          <p:cNvSpPr txBox="1">
            <a:spLocks noChangeArrowheads="1"/>
          </p:cNvSpPr>
          <p:nvPr/>
        </p:nvSpPr>
        <p:spPr bwMode="auto">
          <a:xfrm>
            <a:off x="2582863" y="2322513"/>
            <a:ext cx="298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/>
              <a:t>3</a:t>
            </a:r>
          </a:p>
        </p:txBody>
      </p:sp>
      <p:sp>
        <p:nvSpPr>
          <p:cNvPr id="71" name="CaixaDeTexto 53"/>
          <p:cNvSpPr txBox="1">
            <a:spLocks noChangeArrowheads="1"/>
          </p:cNvSpPr>
          <p:nvPr/>
        </p:nvSpPr>
        <p:spPr bwMode="auto">
          <a:xfrm>
            <a:off x="1428750" y="2820988"/>
            <a:ext cx="298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/>
              <a:t>3</a:t>
            </a:r>
          </a:p>
        </p:txBody>
      </p:sp>
      <p:sp>
        <p:nvSpPr>
          <p:cNvPr id="72" name="CaixaDeTexto 53"/>
          <p:cNvSpPr txBox="1">
            <a:spLocks noChangeArrowheads="1"/>
          </p:cNvSpPr>
          <p:nvPr/>
        </p:nvSpPr>
        <p:spPr bwMode="auto">
          <a:xfrm>
            <a:off x="2187575" y="3398838"/>
            <a:ext cx="2984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/>
              <a:t>3</a:t>
            </a:r>
          </a:p>
        </p:txBody>
      </p:sp>
      <p:sp>
        <p:nvSpPr>
          <p:cNvPr id="73" name="CaixaDeTexto 53"/>
          <p:cNvSpPr txBox="1">
            <a:spLocks noChangeArrowheads="1"/>
          </p:cNvSpPr>
          <p:nvPr/>
        </p:nvSpPr>
        <p:spPr bwMode="auto">
          <a:xfrm>
            <a:off x="1428750" y="4524375"/>
            <a:ext cx="2984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/>
              <a:t>3</a:t>
            </a:r>
          </a:p>
        </p:txBody>
      </p:sp>
      <p:sp>
        <p:nvSpPr>
          <p:cNvPr id="74" name="CaixaDeTexto 53"/>
          <p:cNvSpPr txBox="1">
            <a:spLocks noChangeArrowheads="1"/>
          </p:cNvSpPr>
          <p:nvPr/>
        </p:nvSpPr>
        <p:spPr bwMode="auto">
          <a:xfrm>
            <a:off x="2892425" y="5048250"/>
            <a:ext cx="2984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/>
              <a:t>3</a:t>
            </a:r>
          </a:p>
        </p:txBody>
      </p:sp>
      <p:sp>
        <p:nvSpPr>
          <p:cNvPr id="75" name="CaixaDeTexto 53"/>
          <p:cNvSpPr txBox="1">
            <a:spLocks noChangeArrowheads="1"/>
          </p:cNvSpPr>
          <p:nvPr/>
        </p:nvSpPr>
        <p:spPr bwMode="auto">
          <a:xfrm>
            <a:off x="904875" y="5178425"/>
            <a:ext cx="2984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/>
              <a:t>3</a:t>
            </a:r>
          </a:p>
        </p:txBody>
      </p:sp>
      <p:sp>
        <p:nvSpPr>
          <p:cNvPr id="76" name="CaixaDeTexto 53"/>
          <p:cNvSpPr txBox="1">
            <a:spLocks noChangeArrowheads="1"/>
          </p:cNvSpPr>
          <p:nvPr/>
        </p:nvSpPr>
        <p:spPr bwMode="auto">
          <a:xfrm>
            <a:off x="5762625" y="4691063"/>
            <a:ext cx="2984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/>
              <a:t>3</a:t>
            </a:r>
          </a:p>
        </p:txBody>
      </p:sp>
      <p:sp>
        <p:nvSpPr>
          <p:cNvPr id="77" name="CaixaDeTexto 53"/>
          <p:cNvSpPr txBox="1">
            <a:spLocks noChangeArrowheads="1"/>
          </p:cNvSpPr>
          <p:nvPr/>
        </p:nvSpPr>
        <p:spPr bwMode="auto">
          <a:xfrm>
            <a:off x="3548063" y="4913313"/>
            <a:ext cx="298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/>
              <a:t>3</a:t>
            </a:r>
          </a:p>
        </p:txBody>
      </p:sp>
      <p:sp>
        <p:nvSpPr>
          <p:cNvPr id="78" name="CaixaDeTexto 53"/>
          <p:cNvSpPr txBox="1">
            <a:spLocks noChangeArrowheads="1"/>
          </p:cNvSpPr>
          <p:nvPr/>
        </p:nvSpPr>
        <p:spPr bwMode="auto">
          <a:xfrm>
            <a:off x="976313" y="3813175"/>
            <a:ext cx="3571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 b="1"/>
              <a:t>1</a:t>
            </a:r>
          </a:p>
        </p:txBody>
      </p:sp>
      <p:cxnSp>
        <p:nvCxnSpPr>
          <p:cNvPr id="80" name="Conector de seta reta 79"/>
          <p:cNvCxnSpPr/>
          <p:nvPr/>
        </p:nvCxnSpPr>
        <p:spPr>
          <a:xfrm rot="5400000" flipH="1" flipV="1">
            <a:off x="1703899" y="3107529"/>
            <a:ext cx="357190" cy="285752"/>
          </a:xfrm>
          <a:prstGeom prst="straightConnector1">
            <a:avLst/>
          </a:prstGeom>
          <a:ln w="19050"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de seta reta 80"/>
          <p:cNvCxnSpPr/>
          <p:nvPr/>
        </p:nvCxnSpPr>
        <p:spPr>
          <a:xfrm rot="5400000" flipH="1" flipV="1">
            <a:off x="1989651" y="3107529"/>
            <a:ext cx="357190" cy="285752"/>
          </a:xfrm>
          <a:prstGeom prst="straightConnector1">
            <a:avLst/>
          </a:prstGeom>
          <a:ln w="19050"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de seta reta 81"/>
          <p:cNvCxnSpPr/>
          <p:nvPr/>
        </p:nvCxnSpPr>
        <p:spPr>
          <a:xfrm rot="5400000" flipH="1" flipV="1">
            <a:off x="1132395" y="5393545"/>
            <a:ext cx="357190" cy="285752"/>
          </a:xfrm>
          <a:prstGeom prst="straightConnector1">
            <a:avLst/>
          </a:prstGeom>
          <a:ln w="19050"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 de seta reta 82"/>
          <p:cNvCxnSpPr/>
          <p:nvPr/>
        </p:nvCxnSpPr>
        <p:spPr>
          <a:xfrm rot="5400000" flipH="1" flipV="1">
            <a:off x="2561155" y="3679033"/>
            <a:ext cx="357190" cy="285752"/>
          </a:xfrm>
          <a:prstGeom prst="straightConnector1">
            <a:avLst/>
          </a:prstGeom>
          <a:ln w="19050"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de seta reta 83"/>
          <p:cNvCxnSpPr/>
          <p:nvPr/>
        </p:nvCxnSpPr>
        <p:spPr>
          <a:xfrm flipH="1" flipV="1">
            <a:off x="2643174" y="5214950"/>
            <a:ext cx="357190" cy="285752"/>
          </a:xfrm>
          <a:prstGeom prst="straightConnector1">
            <a:avLst/>
          </a:prstGeom>
          <a:ln w="19050"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ctor de seta reta 84"/>
          <p:cNvCxnSpPr/>
          <p:nvPr/>
        </p:nvCxnSpPr>
        <p:spPr>
          <a:xfrm flipH="1" flipV="1">
            <a:off x="5214942" y="4857760"/>
            <a:ext cx="357190" cy="285752"/>
          </a:xfrm>
          <a:prstGeom prst="straightConnector1">
            <a:avLst/>
          </a:prstGeom>
          <a:ln w="19050"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 de seta reta 85"/>
          <p:cNvCxnSpPr/>
          <p:nvPr/>
        </p:nvCxnSpPr>
        <p:spPr>
          <a:xfrm rot="5400000" flipH="1" flipV="1">
            <a:off x="5404728" y="2964653"/>
            <a:ext cx="357190" cy="285752"/>
          </a:xfrm>
          <a:prstGeom prst="straightConnector1">
            <a:avLst/>
          </a:prstGeom>
          <a:ln w="19050"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de seta reta 86"/>
          <p:cNvCxnSpPr/>
          <p:nvPr/>
        </p:nvCxnSpPr>
        <p:spPr>
          <a:xfrm rot="5400000" flipH="1" flipV="1">
            <a:off x="4847171" y="2393149"/>
            <a:ext cx="357190" cy="285752"/>
          </a:xfrm>
          <a:prstGeom prst="straightConnector1">
            <a:avLst/>
          </a:prstGeom>
          <a:ln w="19050"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de seta reta 87"/>
          <p:cNvCxnSpPr/>
          <p:nvPr/>
        </p:nvCxnSpPr>
        <p:spPr>
          <a:xfrm rot="5400000" flipH="1" flipV="1">
            <a:off x="5750727" y="2964653"/>
            <a:ext cx="357190" cy="285752"/>
          </a:xfrm>
          <a:prstGeom prst="straightConnector1">
            <a:avLst/>
          </a:prstGeom>
          <a:ln w="19050"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ector de seta reta 88"/>
          <p:cNvCxnSpPr/>
          <p:nvPr/>
        </p:nvCxnSpPr>
        <p:spPr>
          <a:xfrm rot="5400000" flipH="1" flipV="1">
            <a:off x="2275403" y="2250273"/>
            <a:ext cx="357190" cy="285752"/>
          </a:xfrm>
          <a:prstGeom prst="straightConnector1">
            <a:avLst/>
          </a:prstGeom>
          <a:ln w="19050"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CaixaDeTexto 53"/>
          <p:cNvSpPr txBox="1">
            <a:spLocks noChangeArrowheads="1"/>
          </p:cNvSpPr>
          <p:nvPr/>
        </p:nvSpPr>
        <p:spPr bwMode="auto">
          <a:xfrm>
            <a:off x="5526088" y="5072063"/>
            <a:ext cx="269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/>
              <a:t>4</a:t>
            </a:r>
          </a:p>
        </p:txBody>
      </p:sp>
      <p:sp>
        <p:nvSpPr>
          <p:cNvPr id="91" name="CaixaDeTexto 53"/>
          <p:cNvSpPr txBox="1">
            <a:spLocks noChangeArrowheads="1"/>
          </p:cNvSpPr>
          <p:nvPr/>
        </p:nvSpPr>
        <p:spPr bwMode="auto">
          <a:xfrm>
            <a:off x="5986463" y="2716213"/>
            <a:ext cx="2698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/>
              <a:t>4</a:t>
            </a:r>
          </a:p>
        </p:txBody>
      </p:sp>
      <p:sp>
        <p:nvSpPr>
          <p:cNvPr id="92" name="CaixaDeTexto 53"/>
          <p:cNvSpPr txBox="1">
            <a:spLocks noChangeArrowheads="1"/>
          </p:cNvSpPr>
          <p:nvPr/>
        </p:nvSpPr>
        <p:spPr bwMode="auto">
          <a:xfrm>
            <a:off x="5668963" y="2714625"/>
            <a:ext cx="269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/>
              <a:t>4</a:t>
            </a:r>
          </a:p>
        </p:txBody>
      </p:sp>
      <p:sp>
        <p:nvSpPr>
          <p:cNvPr id="93" name="CaixaDeTexto 53"/>
          <p:cNvSpPr txBox="1">
            <a:spLocks noChangeArrowheads="1"/>
          </p:cNvSpPr>
          <p:nvPr/>
        </p:nvSpPr>
        <p:spPr bwMode="auto">
          <a:xfrm>
            <a:off x="5097463" y="2143125"/>
            <a:ext cx="269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/>
              <a:t>4</a:t>
            </a:r>
          </a:p>
        </p:txBody>
      </p:sp>
      <p:sp>
        <p:nvSpPr>
          <p:cNvPr id="94" name="CaixaDeTexto 53"/>
          <p:cNvSpPr txBox="1">
            <a:spLocks noChangeArrowheads="1"/>
          </p:cNvSpPr>
          <p:nvPr/>
        </p:nvSpPr>
        <p:spPr bwMode="auto">
          <a:xfrm>
            <a:off x="2514600" y="2001838"/>
            <a:ext cx="26828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/>
              <a:t>4</a:t>
            </a:r>
          </a:p>
        </p:txBody>
      </p:sp>
      <p:sp>
        <p:nvSpPr>
          <p:cNvPr id="95" name="CaixaDeTexto 53"/>
          <p:cNvSpPr txBox="1">
            <a:spLocks noChangeArrowheads="1"/>
          </p:cNvSpPr>
          <p:nvPr/>
        </p:nvSpPr>
        <p:spPr bwMode="auto">
          <a:xfrm>
            <a:off x="1525588" y="3357563"/>
            <a:ext cx="269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/>
              <a:t>4</a:t>
            </a:r>
          </a:p>
        </p:txBody>
      </p:sp>
      <p:sp>
        <p:nvSpPr>
          <p:cNvPr id="96" name="CaixaDeTexto 53"/>
          <p:cNvSpPr txBox="1">
            <a:spLocks noChangeArrowheads="1"/>
          </p:cNvSpPr>
          <p:nvPr/>
        </p:nvSpPr>
        <p:spPr bwMode="auto">
          <a:xfrm>
            <a:off x="1827213" y="3382963"/>
            <a:ext cx="269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/>
              <a:t>4</a:t>
            </a:r>
          </a:p>
        </p:txBody>
      </p:sp>
      <p:sp>
        <p:nvSpPr>
          <p:cNvPr id="97" name="CaixaDeTexto 53"/>
          <p:cNvSpPr txBox="1">
            <a:spLocks noChangeArrowheads="1"/>
          </p:cNvSpPr>
          <p:nvPr/>
        </p:nvSpPr>
        <p:spPr bwMode="auto">
          <a:xfrm>
            <a:off x="2382838" y="3857625"/>
            <a:ext cx="269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/>
              <a:t>4</a:t>
            </a:r>
          </a:p>
        </p:txBody>
      </p:sp>
      <p:sp>
        <p:nvSpPr>
          <p:cNvPr id="98" name="CaixaDeTexto 53"/>
          <p:cNvSpPr txBox="1">
            <a:spLocks noChangeArrowheads="1"/>
          </p:cNvSpPr>
          <p:nvPr/>
        </p:nvSpPr>
        <p:spPr bwMode="auto">
          <a:xfrm>
            <a:off x="882650" y="5643563"/>
            <a:ext cx="269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/>
              <a:t>4</a:t>
            </a:r>
          </a:p>
        </p:txBody>
      </p:sp>
      <p:sp>
        <p:nvSpPr>
          <p:cNvPr id="99" name="CaixaDeTexto 53"/>
          <p:cNvSpPr txBox="1">
            <a:spLocks noChangeArrowheads="1"/>
          </p:cNvSpPr>
          <p:nvPr/>
        </p:nvSpPr>
        <p:spPr bwMode="auto">
          <a:xfrm>
            <a:off x="2928938" y="5429250"/>
            <a:ext cx="269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5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5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8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9000"/>
                            </p:stCondLst>
                            <p:childTnLst>
                              <p:par>
                                <p:cTn id="1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5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10" grpId="0"/>
      <p:bldP spid="27683" grpId="0"/>
      <p:bldP spid="39" grpId="0"/>
      <p:bldP spid="40" grpId="0"/>
      <p:bldP spid="50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786182" y="785794"/>
            <a:ext cx="159691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DEFINIÇÃO</a:t>
            </a:r>
          </a:p>
        </p:txBody>
      </p:sp>
      <p:sp>
        <p:nvSpPr>
          <p:cNvPr id="8" name="Retângulo 7"/>
          <p:cNvSpPr/>
          <p:nvPr/>
        </p:nvSpPr>
        <p:spPr>
          <a:xfrm>
            <a:off x="714348" y="1571612"/>
            <a:ext cx="7786742" cy="4929222"/>
          </a:xfrm>
          <a:prstGeom prst="rect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cxnSp>
        <p:nvCxnSpPr>
          <p:cNvPr id="9" name="Conector de seta reta 8"/>
          <p:cNvCxnSpPr/>
          <p:nvPr/>
        </p:nvCxnSpPr>
        <p:spPr>
          <a:xfrm>
            <a:off x="1357313" y="4071938"/>
            <a:ext cx="5643562" cy="1587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6786578" y="3786190"/>
            <a:ext cx="1556836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EFEITO</a:t>
            </a:r>
          </a:p>
          <a:p>
            <a:pPr algn="ctr">
              <a:defRPr/>
            </a:pPr>
            <a:r>
              <a:rPr lang="pt-BR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ANALISADO</a:t>
            </a:r>
          </a:p>
        </p:txBody>
      </p:sp>
      <p:cxnSp>
        <p:nvCxnSpPr>
          <p:cNvPr id="11" name="Conector de seta reta 10"/>
          <p:cNvCxnSpPr/>
          <p:nvPr/>
        </p:nvCxnSpPr>
        <p:spPr>
          <a:xfrm rot="5400000">
            <a:off x="3857625" y="4286250"/>
            <a:ext cx="1714500" cy="142875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 rot="5400000">
            <a:off x="1250157" y="4321968"/>
            <a:ext cx="2000250" cy="1643063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 rot="10800000">
            <a:off x="4071938" y="2357438"/>
            <a:ext cx="2000250" cy="1643062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 rot="10800000">
            <a:off x="1714500" y="2357438"/>
            <a:ext cx="2000250" cy="1643062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 rot="10800000">
            <a:off x="4857750" y="4857750"/>
            <a:ext cx="928688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 rot="10800000">
            <a:off x="4357688" y="5427663"/>
            <a:ext cx="928687" cy="15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 rot="10800000">
            <a:off x="3786188" y="5072063"/>
            <a:ext cx="857250" cy="1587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/>
          <p:cNvCxnSpPr/>
          <p:nvPr/>
        </p:nvCxnSpPr>
        <p:spPr>
          <a:xfrm rot="10800000">
            <a:off x="5143500" y="3284538"/>
            <a:ext cx="928688" cy="15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/>
          <p:nvPr/>
        </p:nvCxnSpPr>
        <p:spPr>
          <a:xfrm rot="10800000">
            <a:off x="4500563" y="2713038"/>
            <a:ext cx="714375" cy="15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 rot="10800000">
            <a:off x="2714625" y="3214688"/>
            <a:ext cx="785813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 rot="10800000">
            <a:off x="1857375" y="2500313"/>
            <a:ext cx="785813" cy="15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>
            <a:off x="2428875" y="3571875"/>
            <a:ext cx="785813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/>
          <p:nvPr/>
        </p:nvCxnSpPr>
        <p:spPr>
          <a:xfrm>
            <a:off x="1714500" y="3000375"/>
            <a:ext cx="785813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/>
          <p:nvPr/>
        </p:nvCxnSpPr>
        <p:spPr>
          <a:xfrm>
            <a:off x="1285875" y="5357813"/>
            <a:ext cx="785813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/>
          <p:cNvCxnSpPr/>
          <p:nvPr/>
        </p:nvCxnSpPr>
        <p:spPr>
          <a:xfrm>
            <a:off x="1857375" y="4714875"/>
            <a:ext cx="785813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/>
          <p:cNvCxnSpPr/>
          <p:nvPr/>
        </p:nvCxnSpPr>
        <p:spPr>
          <a:xfrm rot="10800000">
            <a:off x="2143125" y="5214938"/>
            <a:ext cx="928688" cy="15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de seta reta 40"/>
          <p:cNvCxnSpPr/>
          <p:nvPr/>
        </p:nvCxnSpPr>
        <p:spPr>
          <a:xfrm rot="5400000" flipH="1" flipV="1">
            <a:off x="1678761" y="3036091"/>
            <a:ext cx="357190" cy="285752"/>
          </a:xfrm>
          <a:prstGeom prst="straightConnector1">
            <a:avLst/>
          </a:prstGeom>
          <a:ln w="19050"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de seta reta 41"/>
          <p:cNvCxnSpPr/>
          <p:nvPr/>
        </p:nvCxnSpPr>
        <p:spPr>
          <a:xfrm rot="5400000" flipH="1" flipV="1">
            <a:off x="1964513" y="3036091"/>
            <a:ext cx="357190" cy="285752"/>
          </a:xfrm>
          <a:prstGeom prst="straightConnector1">
            <a:avLst/>
          </a:prstGeom>
          <a:ln w="19050"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de seta reta 42"/>
          <p:cNvCxnSpPr/>
          <p:nvPr/>
        </p:nvCxnSpPr>
        <p:spPr>
          <a:xfrm rot="5400000" flipH="1" flipV="1">
            <a:off x="1250133" y="5393545"/>
            <a:ext cx="357190" cy="285752"/>
          </a:xfrm>
          <a:prstGeom prst="straightConnector1">
            <a:avLst/>
          </a:prstGeom>
          <a:ln w="19050"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de seta reta 43"/>
          <p:cNvCxnSpPr/>
          <p:nvPr/>
        </p:nvCxnSpPr>
        <p:spPr>
          <a:xfrm rot="5400000" flipH="1" flipV="1">
            <a:off x="2536017" y="3607595"/>
            <a:ext cx="357190" cy="285752"/>
          </a:xfrm>
          <a:prstGeom prst="straightConnector1">
            <a:avLst/>
          </a:prstGeom>
          <a:ln w="19050"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de seta reta 44"/>
          <p:cNvCxnSpPr/>
          <p:nvPr/>
        </p:nvCxnSpPr>
        <p:spPr>
          <a:xfrm flipH="1" flipV="1">
            <a:off x="2643174" y="5214950"/>
            <a:ext cx="357190" cy="285752"/>
          </a:xfrm>
          <a:prstGeom prst="straightConnector1">
            <a:avLst/>
          </a:prstGeom>
          <a:ln w="19050"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de seta reta 45"/>
          <p:cNvCxnSpPr/>
          <p:nvPr/>
        </p:nvCxnSpPr>
        <p:spPr>
          <a:xfrm flipH="1" flipV="1">
            <a:off x="4643438" y="5429264"/>
            <a:ext cx="357190" cy="285752"/>
          </a:xfrm>
          <a:prstGeom prst="straightConnector1">
            <a:avLst/>
          </a:prstGeom>
          <a:ln w="19050"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de seta reta 46"/>
          <p:cNvCxnSpPr/>
          <p:nvPr/>
        </p:nvCxnSpPr>
        <p:spPr>
          <a:xfrm rot="5400000" flipH="1" flipV="1">
            <a:off x="4536281" y="5679297"/>
            <a:ext cx="357190" cy="285752"/>
          </a:xfrm>
          <a:prstGeom prst="straightConnector1">
            <a:avLst/>
          </a:prstGeom>
          <a:ln w="19050"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de seta reta 47"/>
          <p:cNvCxnSpPr/>
          <p:nvPr/>
        </p:nvCxnSpPr>
        <p:spPr>
          <a:xfrm rot="5400000" flipH="1" flipV="1">
            <a:off x="5379590" y="2953767"/>
            <a:ext cx="357190" cy="285752"/>
          </a:xfrm>
          <a:prstGeom prst="straightConnector1">
            <a:avLst/>
          </a:prstGeom>
          <a:ln w="19050"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de seta reta 48"/>
          <p:cNvCxnSpPr/>
          <p:nvPr/>
        </p:nvCxnSpPr>
        <p:spPr>
          <a:xfrm rot="5400000" flipH="1" flipV="1">
            <a:off x="4822033" y="2393149"/>
            <a:ext cx="357190" cy="285752"/>
          </a:xfrm>
          <a:prstGeom prst="straightConnector1">
            <a:avLst/>
          </a:prstGeom>
          <a:ln w="19050"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de seta reta 50"/>
          <p:cNvCxnSpPr/>
          <p:nvPr/>
        </p:nvCxnSpPr>
        <p:spPr>
          <a:xfrm rot="5400000" flipH="1" flipV="1">
            <a:off x="5750727" y="2964653"/>
            <a:ext cx="357190" cy="285752"/>
          </a:xfrm>
          <a:prstGeom prst="straightConnector1">
            <a:avLst/>
          </a:prstGeom>
          <a:ln w="19050"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de seta reta 51"/>
          <p:cNvCxnSpPr/>
          <p:nvPr/>
        </p:nvCxnSpPr>
        <p:spPr>
          <a:xfrm rot="5400000" flipH="1" flipV="1">
            <a:off x="2250265" y="2178835"/>
            <a:ext cx="357190" cy="285752"/>
          </a:xfrm>
          <a:prstGeom prst="straightConnector1">
            <a:avLst/>
          </a:prstGeom>
          <a:ln w="19050"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31" name="CaixaDeTexto 53"/>
          <p:cNvSpPr txBox="1">
            <a:spLocks noChangeArrowheads="1"/>
          </p:cNvSpPr>
          <p:nvPr/>
        </p:nvSpPr>
        <p:spPr bwMode="auto">
          <a:xfrm>
            <a:off x="3786188" y="5786438"/>
            <a:ext cx="3508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A</a:t>
            </a:r>
          </a:p>
        </p:txBody>
      </p:sp>
      <p:sp>
        <p:nvSpPr>
          <p:cNvPr id="55332" name="CaixaDeTexto 54"/>
          <p:cNvSpPr txBox="1">
            <a:spLocks noChangeArrowheads="1"/>
          </p:cNvSpPr>
          <p:nvPr/>
        </p:nvSpPr>
        <p:spPr bwMode="auto">
          <a:xfrm>
            <a:off x="5214938" y="5237163"/>
            <a:ext cx="3508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B</a:t>
            </a:r>
          </a:p>
        </p:txBody>
      </p:sp>
      <p:sp>
        <p:nvSpPr>
          <p:cNvPr id="55333" name="CaixaDeTexto 55"/>
          <p:cNvSpPr txBox="1">
            <a:spLocks noChangeArrowheads="1"/>
          </p:cNvSpPr>
          <p:nvPr/>
        </p:nvSpPr>
        <p:spPr bwMode="auto">
          <a:xfrm>
            <a:off x="4929188" y="5572125"/>
            <a:ext cx="3508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C</a:t>
            </a:r>
          </a:p>
        </p:txBody>
      </p:sp>
      <p:sp>
        <p:nvSpPr>
          <p:cNvPr id="55334" name="CaixaDeTexto 56"/>
          <p:cNvSpPr txBox="1">
            <a:spLocks noChangeArrowheads="1"/>
          </p:cNvSpPr>
          <p:nvPr/>
        </p:nvSpPr>
        <p:spPr bwMode="auto">
          <a:xfrm>
            <a:off x="4357688" y="5900738"/>
            <a:ext cx="3508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D</a:t>
            </a:r>
          </a:p>
        </p:txBody>
      </p:sp>
      <p:sp>
        <p:nvSpPr>
          <p:cNvPr id="39" name="Retângulo 38"/>
          <p:cNvSpPr/>
          <p:nvPr/>
        </p:nvSpPr>
        <p:spPr>
          <a:xfrm>
            <a:off x="714348" y="0"/>
            <a:ext cx="7618496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DIAGRAMA DE CAUSA E EFEITO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785786" y="1643050"/>
            <a:ext cx="7786742" cy="4929222"/>
          </a:xfrm>
          <a:prstGeom prst="rect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cxnSp>
        <p:nvCxnSpPr>
          <p:cNvPr id="3" name="Conector de seta reta 2"/>
          <p:cNvCxnSpPr/>
          <p:nvPr/>
        </p:nvCxnSpPr>
        <p:spPr>
          <a:xfrm>
            <a:off x="1357290" y="3500438"/>
            <a:ext cx="5643602" cy="1588"/>
          </a:xfrm>
          <a:prstGeom prst="straightConnector1">
            <a:avLst/>
          </a:prstGeom>
          <a:ln w="11430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/>
          <p:cNvCxnSpPr/>
          <p:nvPr/>
        </p:nvCxnSpPr>
        <p:spPr>
          <a:xfrm rot="5400000">
            <a:off x="3821901" y="3750471"/>
            <a:ext cx="2000264" cy="1643074"/>
          </a:xfrm>
          <a:prstGeom prst="straightConnector1">
            <a:avLst/>
          </a:prstGeom>
          <a:ln w="101600">
            <a:gradFill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</a:gra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 rot="10800000">
            <a:off x="4714876" y="4714884"/>
            <a:ext cx="1714512" cy="1588"/>
          </a:xfrm>
          <a:prstGeom prst="straightConnector1">
            <a:avLst/>
          </a:prstGeom>
          <a:ln w="88900">
            <a:gradFill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 rot="16200000" flipV="1">
            <a:off x="5500694" y="4714884"/>
            <a:ext cx="785818" cy="785818"/>
          </a:xfrm>
          <a:prstGeom prst="straightConnector1">
            <a:avLst/>
          </a:prstGeom>
          <a:ln w="76200"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 rot="5400000" flipH="1" flipV="1">
            <a:off x="5179223" y="5179231"/>
            <a:ext cx="714380" cy="642942"/>
          </a:xfrm>
          <a:prstGeom prst="straightConnector1">
            <a:avLst/>
          </a:prstGeom>
          <a:ln w="63500"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 rot="16200000" flipH="1">
            <a:off x="5429250" y="5643563"/>
            <a:ext cx="571500" cy="571500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ângulo 16"/>
          <p:cNvSpPr/>
          <p:nvPr/>
        </p:nvSpPr>
        <p:spPr>
          <a:xfrm>
            <a:off x="2857488" y="857232"/>
            <a:ext cx="354949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TÉCNICA DOS “</a:t>
            </a: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charset="0"/>
              </a:rPr>
              <a:t>PORQUÊS</a:t>
            </a: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”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7000892" y="3000372"/>
            <a:ext cx="68480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A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3571868" y="5429264"/>
            <a:ext cx="628697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</a:rPr>
              <a:t>B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6357950" y="4329800"/>
            <a:ext cx="59182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C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6215074" y="5286388"/>
            <a:ext cx="55496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d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4786314" y="5715016"/>
            <a:ext cx="49244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E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5916804" y="5987497"/>
            <a:ext cx="441146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F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714348" y="0"/>
            <a:ext cx="7618496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DIAGRAMA DE CAUSA E EFEITO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2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0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1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4" presetClass="emph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8" presetClass="emph" presetSubtype="0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4" presetClass="emph" presetSubtype="0" fill="hold" grpId="5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0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1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85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/>
      <p:bldP spid="23" grpId="1"/>
      <p:bldP spid="23" grpId="2"/>
      <p:bldP spid="23" grpId="3"/>
      <p:bldP spid="23" grpId="4"/>
      <p:bldP spid="23" grpId="5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785786" y="1643050"/>
            <a:ext cx="7786742" cy="4929222"/>
          </a:xfrm>
          <a:prstGeom prst="rect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cxnSp>
        <p:nvCxnSpPr>
          <p:cNvPr id="3" name="Conector de seta reta 2"/>
          <p:cNvCxnSpPr/>
          <p:nvPr/>
        </p:nvCxnSpPr>
        <p:spPr>
          <a:xfrm>
            <a:off x="1357290" y="3500438"/>
            <a:ext cx="5643602" cy="1588"/>
          </a:xfrm>
          <a:prstGeom prst="straightConnector1">
            <a:avLst/>
          </a:prstGeom>
          <a:ln w="11430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/>
          <p:cNvCxnSpPr/>
          <p:nvPr/>
        </p:nvCxnSpPr>
        <p:spPr>
          <a:xfrm rot="5400000">
            <a:off x="3821901" y="3750471"/>
            <a:ext cx="2000264" cy="1643074"/>
          </a:xfrm>
          <a:prstGeom prst="straightConnector1">
            <a:avLst/>
          </a:prstGeom>
          <a:ln w="101600">
            <a:gradFill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</a:gra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 rot="10800000">
            <a:off x="4714876" y="4714884"/>
            <a:ext cx="1714512" cy="1588"/>
          </a:xfrm>
          <a:prstGeom prst="straightConnector1">
            <a:avLst/>
          </a:prstGeom>
          <a:ln w="88900">
            <a:gradFill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 rot="16200000" flipV="1">
            <a:off x="5500694" y="4714884"/>
            <a:ext cx="785818" cy="785818"/>
          </a:xfrm>
          <a:prstGeom prst="straightConnector1">
            <a:avLst/>
          </a:prstGeom>
          <a:ln w="76200"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 rot="5400000" flipH="1" flipV="1">
            <a:off x="5179223" y="5179231"/>
            <a:ext cx="714380" cy="642942"/>
          </a:xfrm>
          <a:prstGeom prst="straightConnector1">
            <a:avLst/>
          </a:prstGeom>
          <a:ln w="63500"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 rot="16200000" flipH="1">
            <a:off x="5429250" y="5643563"/>
            <a:ext cx="571500" cy="571500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ângulo 16"/>
          <p:cNvSpPr/>
          <p:nvPr/>
        </p:nvSpPr>
        <p:spPr>
          <a:xfrm>
            <a:off x="2357422" y="785794"/>
            <a:ext cx="451130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OU TÉCNICA “</a:t>
            </a: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charset="0"/>
              </a:rPr>
              <a:t>DE QUE MANEIRA</a:t>
            </a: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”?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7000892" y="3000372"/>
            <a:ext cx="68480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A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3571868" y="5429264"/>
            <a:ext cx="628697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</a:rPr>
              <a:t>B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6357950" y="4329800"/>
            <a:ext cx="59182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C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6215074" y="5286388"/>
            <a:ext cx="55496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d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4786314" y="5715016"/>
            <a:ext cx="49244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E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5916804" y="5987497"/>
            <a:ext cx="441146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F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714348" y="0"/>
            <a:ext cx="7618496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DIAGRAMA DE CAUSA E EFEITO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32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0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1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4" presetClass="emph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8" presetClass="emph" presetSubtype="0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4" presetClass="emph" presetSubtype="0" fill="hold" grpId="5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0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75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3" grpId="1"/>
      <p:bldP spid="23" grpId="2"/>
      <p:bldP spid="23" grpId="3"/>
      <p:bldP spid="23" grpId="4"/>
      <p:bldP spid="23" grpId="5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aixaDeTexto 91"/>
          <p:cNvSpPr txBox="1"/>
          <p:nvPr/>
        </p:nvSpPr>
        <p:spPr>
          <a:xfrm>
            <a:off x="1071538" y="3584864"/>
            <a:ext cx="2446695" cy="1815882"/>
          </a:xfrm>
          <a:prstGeom prst="rect">
            <a:avLst/>
          </a:prstGeom>
          <a:gradFill>
            <a:gsLst>
              <a:gs pos="0">
                <a:srgbClr val="03D4A8">
                  <a:alpha val="11000"/>
                </a:srgb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>
                <a:latin typeface="+mn-lt"/>
                <a:cs typeface="+mn-cs"/>
              </a:rPr>
              <a:t>4.6  </a:t>
            </a:r>
            <a:r>
              <a:rPr lang="pt-BR" sz="1400" b="1" dirty="0">
                <a:latin typeface="+mn-lt"/>
                <a:cs typeface="+mn-cs"/>
              </a:rPr>
              <a:t>ANÁLISE CRÍTICA</a:t>
            </a:r>
            <a:endParaRPr lang="pt-BR" sz="1200" b="1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400" b="1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400" b="1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400" b="1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400" b="1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400" b="1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400" b="1" dirty="0">
              <a:latin typeface="+mn-lt"/>
              <a:cs typeface="+mn-cs"/>
            </a:endParaRPr>
          </a:p>
        </p:txBody>
      </p:sp>
      <p:sp>
        <p:nvSpPr>
          <p:cNvPr id="86" name="Retângulo 85"/>
          <p:cNvSpPr/>
          <p:nvPr/>
        </p:nvSpPr>
        <p:spPr>
          <a:xfrm>
            <a:off x="3589671" y="870220"/>
            <a:ext cx="2428892" cy="114300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  <a:alpha val="92000"/>
                </a:schemeClr>
              </a:gs>
            </a:gsLst>
            <a:lin ang="4200000" scaled="0"/>
            <a:tileRect/>
          </a:gradFill>
          <a:ln w="3175"/>
          <a:scene3d>
            <a:camera prst="orthographicFront"/>
            <a:lightRig rig="threePt" dir="t"/>
          </a:scene3d>
          <a:sp3d extrusionH="76200">
            <a:bevelT/>
            <a:extrusionClr>
              <a:srgbClr val="92D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8" name="Pergaminho vertical 87"/>
          <p:cNvSpPr/>
          <p:nvPr/>
        </p:nvSpPr>
        <p:spPr>
          <a:xfrm>
            <a:off x="4161175" y="1257227"/>
            <a:ext cx="1357322" cy="642942"/>
          </a:xfrm>
          <a:prstGeom prst="verticalScroll">
            <a:avLst/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scene3d>
            <a:camera prst="orthographicFront"/>
            <a:lightRig rig="threePt" dir="t"/>
          </a:scene3d>
          <a:sp3d prstMaterial="powder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50" b="1" dirty="0">
                <a:solidFill>
                  <a:schemeClr val="tx1"/>
                </a:solidFill>
              </a:rPr>
              <a:t>COMPROMISSOS</a:t>
            </a:r>
          </a:p>
        </p:txBody>
      </p:sp>
      <p:sp>
        <p:nvSpPr>
          <p:cNvPr id="83" name="Retângulo 82"/>
          <p:cNvSpPr/>
          <p:nvPr/>
        </p:nvSpPr>
        <p:spPr>
          <a:xfrm>
            <a:off x="3589671" y="2301343"/>
            <a:ext cx="2428892" cy="1285884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2400000" scaled="0"/>
          </a:gradFill>
          <a:ln>
            <a:noFill/>
          </a:ln>
          <a:scene3d>
            <a:camera prst="orthographicFront"/>
            <a:lightRig rig="brightRoom" dir="t">
              <a:rot lat="0" lon="0" rev="0"/>
            </a:lightRig>
          </a:scene3d>
          <a:sp3d extrusionH="127000" contourW="12700" prstMaterial="powder">
            <a:bevelT w="101600" h="101600" prst="angle"/>
            <a:bevelB w="0"/>
            <a:extrusionClr>
              <a:schemeClr val="accent5">
                <a:lumMod val="75000"/>
              </a:schemeClr>
            </a:extrusionClr>
            <a:contourClr>
              <a:schemeClr val="accent5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48140" name="Picture 63" descr="PE01561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9088" y="4013200"/>
            <a:ext cx="145415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6"/>
          <p:cNvGrpSpPr>
            <a:grpSpLocks/>
          </p:cNvGrpSpPr>
          <p:nvPr/>
        </p:nvGrpSpPr>
        <p:grpSpPr bwMode="auto">
          <a:xfrm>
            <a:off x="6161088" y="1655763"/>
            <a:ext cx="2357437" cy="928687"/>
            <a:chOff x="3825" y="464"/>
            <a:chExt cx="1641" cy="750"/>
          </a:xfrm>
        </p:grpSpPr>
        <p:sp>
          <p:nvSpPr>
            <p:cNvPr id="48175" name="AutoShape 67"/>
            <p:cNvSpPr>
              <a:spLocks noChangeArrowheads="1"/>
            </p:cNvSpPr>
            <p:nvPr/>
          </p:nvSpPr>
          <p:spPr bwMode="auto">
            <a:xfrm>
              <a:off x="3825" y="466"/>
              <a:ext cx="1631" cy="748"/>
            </a:xfrm>
            <a:prstGeom prst="foldedCorner">
              <a:avLst>
                <a:gd name="adj" fmla="val 12500"/>
              </a:avLst>
            </a:prstGeom>
            <a:solidFill>
              <a:srgbClr val="FFFF66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pt-BR" sz="2400">
                <a:latin typeface="Times New Roman" pitchFamily="18" charset="0"/>
              </a:endParaRPr>
            </a:p>
          </p:txBody>
        </p:sp>
        <p:sp>
          <p:nvSpPr>
            <p:cNvPr id="48176" name="Text Box 68"/>
            <p:cNvSpPr txBox="1">
              <a:spLocks noChangeArrowheads="1"/>
            </p:cNvSpPr>
            <p:nvPr/>
          </p:nvSpPr>
          <p:spPr bwMode="auto">
            <a:xfrm>
              <a:off x="3850" y="464"/>
              <a:ext cx="1616" cy="72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buFontTx/>
                <a:buChar char="-"/>
              </a:pPr>
              <a:r>
                <a:rPr lang="pt-BR" sz="800" b="1">
                  <a:solidFill>
                    <a:srgbClr val="663300"/>
                  </a:solidFill>
                  <a:latin typeface="Calibri" pitchFamily="34" charset="0"/>
                </a:rPr>
                <a:t>Adequada à natureza e escala dos</a:t>
              </a:r>
            </a:p>
            <a:p>
              <a:r>
                <a:rPr lang="pt-BR" sz="800" b="1">
                  <a:solidFill>
                    <a:srgbClr val="663300"/>
                  </a:solidFill>
                  <a:latin typeface="Calibri" pitchFamily="34" charset="0"/>
                </a:rPr>
                <a:t>  impactos ambientais.</a:t>
              </a:r>
            </a:p>
            <a:p>
              <a:pPr>
                <a:buFontTx/>
                <a:buChar char="-"/>
              </a:pPr>
              <a:r>
                <a:rPr lang="pt-BR" sz="800" b="1">
                  <a:solidFill>
                    <a:srgbClr val="663300"/>
                  </a:solidFill>
                  <a:latin typeface="Calibri" pitchFamily="34" charset="0"/>
                </a:rPr>
                <a:t>Fornecer estrutura para estabelecimento</a:t>
              </a:r>
            </a:p>
            <a:p>
              <a:r>
                <a:rPr lang="pt-BR" sz="800" b="1">
                  <a:solidFill>
                    <a:srgbClr val="663300"/>
                  </a:solidFill>
                  <a:latin typeface="Calibri" pitchFamily="34" charset="0"/>
                </a:rPr>
                <a:t>  e  revisão de objetivos e metas.</a:t>
              </a:r>
            </a:p>
            <a:p>
              <a:pPr>
                <a:buFontTx/>
                <a:buChar char="-"/>
              </a:pPr>
              <a:r>
                <a:rPr lang="pt-BR" sz="800" b="1">
                  <a:solidFill>
                    <a:srgbClr val="663300"/>
                  </a:solidFill>
                  <a:latin typeface="Calibri" pitchFamily="34" charset="0"/>
                </a:rPr>
                <a:t>Ser documentada, implementada e mantida</a:t>
              </a:r>
            </a:p>
            <a:p>
              <a:r>
                <a:rPr lang="pt-BR" sz="800" b="1">
                  <a:solidFill>
                    <a:srgbClr val="663300"/>
                  </a:solidFill>
                  <a:latin typeface="Calibri" pitchFamily="34" charset="0"/>
                </a:rPr>
                <a:t>- </a:t>
              </a:r>
              <a:r>
                <a:rPr lang="pt-BR" sz="800" b="1" u="sng">
                  <a:solidFill>
                    <a:srgbClr val="990000"/>
                  </a:solidFill>
                  <a:latin typeface="Calibri" pitchFamily="34" charset="0"/>
                </a:rPr>
                <a:t>Ser comunicada a todos</a:t>
              </a:r>
              <a:r>
                <a:rPr lang="pt-BR" sz="800" b="1">
                  <a:solidFill>
                    <a:srgbClr val="663300"/>
                  </a:solidFill>
                  <a:latin typeface="Calibri" pitchFamily="34" charset="0"/>
                </a:rPr>
                <a:t>.</a:t>
              </a:r>
            </a:p>
            <a:p>
              <a:r>
                <a:rPr lang="pt-BR" sz="800" b="1">
                  <a:solidFill>
                    <a:srgbClr val="663300"/>
                  </a:solidFill>
                  <a:latin typeface="Calibri" pitchFamily="34" charset="0"/>
                </a:rPr>
                <a:t>- Estar disponível para o  público.</a:t>
              </a:r>
            </a:p>
          </p:txBody>
        </p:sp>
      </p:grpSp>
      <p:grpSp>
        <p:nvGrpSpPr>
          <p:cNvPr id="3" name="Group 69"/>
          <p:cNvGrpSpPr>
            <a:grpSpLocks/>
          </p:cNvGrpSpPr>
          <p:nvPr/>
        </p:nvGrpSpPr>
        <p:grpSpPr bwMode="auto">
          <a:xfrm>
            <a:off x="3535363" y="3587750"/>
            <a:ext cx="2482850" cy="1782763"/>
            <a:chOff x="2072" y="2304"/>
            <a:chExt cx="1688" cy="960"/>
          </a:xfrm>
        </p:grpSpPr>
        <p:sp>
          <p:nvSpPr>
            <p:cNvPr id="48173" name="AutoShape 70"/>
            <p:cNvSpPr>
              <a:spLocks noChangeArrowheads="1"/>
            </p:cNvSpPr>
            <p:nvPr/>
          </p:nvSpPr>
          <p:spPr bwMode="auto">
            <a:xfrm>
              <a:off x="2072" y="2304"/>
              <a:ext cx="1688" cy="960"/>
            </a:xfrm>
            <a:prstGeom prst="bevel">
              <a:avLst>
                <a:gd name="adj" fmla="val 12500"/>
              </a:avLst>
            </a:prstGeom>
            <a:solidFill>
              <a:srgbClr val="FF3300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pt-BR" sz="2400">
                <a:latin typeface="Times New Roman" pitchFamily="18" charset="0"/>
              </a:endParaRPr>
            </a:p>
          </p:txBody>
        </p:sp>
        <p:sp>
          <p:nvSpPr>
            <p:cNvPr id="48174" name="Text Box 71"/>
            <p:cNvSpPr txBox="1">
              <a:spLocks noChangeArrowheads="1"/>
            </p:cNvSpPr>
            <p:nvPr/>
          </p:nvSpPr>
          <p:spPr bwMode="auto">
            <a:xfrm>
              <a:off x="2104" y="2478"/>
              <a:ext cx="116" cy="16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endParaRPr lang="pt-BR" sz="1100">
                <a:latin typeface="Calibri" pitchFamily="34" charset="0"/>
              </a:endParaRPr>
            </a:p>
          </p:txBody>
        </p:sp>
      </p:grpSp>
      <p:sp>
        <p:nvSpPr>
          <p:cNvPr id="85" name="Retângulo 84"/>
          <p:cNvSpPr/>
          <p:nvPr/>
        </p:nvSpPr>
        <p:spPr>
          <a:xfrm>
            <a:off x="3803985" y="3991571"/>
            <a:ext cx="1988045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ln/>
                <a:solidFill>
                  <a:schemeClr val="accent3"/>
                </a:solidFill>
                <a:latin typeface="+mn-lt"/>
                <a:cs typeface="+mn-cs"/>
              </a:rPr>
              <a:t>A ISO 14001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+mn-cs"/>
              </a:rPr>
              <a:t>2004</a:t>
            </a:r>
          </a:p>
        </p:txBody>
      </p:sp>
      <p:sp>
        <p:nvSpPr>
          <p:cNvPr id="48144" name="CaixaDeTexto 86"/>
          <p:cNvSpPr txBox="1">
            <a:spLocks noChangeArrowheads="1"/>
          </p:cNvSpPr>
          <p:nvPr/>
        </p:nvSpPr>
        <p:spPr bwMode="auto">
          <a:xfrm>
            <a:off x="3589338" y="941388"/>
            <a:ext cx="18557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>
                <a:latin typeface="Calibri" pitchFamily="34" charset="0"/>
              </a:rPr>
              <a:t>4.2  </a:t>
            </a:r>
            <a:r>
              <a:rPr lang="pt-BR" sz="1400" b="1">
                <a:latin typeface="Calibri" pitchFamily="34" charset="0"/>
              </a:rPr>
              <a:t>Política Ambiental</a:t>
            </a:r>
          </a:p>
        </p:txBody>
      </p:sp>
      <p:sp>
        <p:nvSpPr>
          <p:cNvPr id="89" name="Retângulo 88"/>
          <p:cNvSpPr/>
          <p:nvPr/>
        </p:nvSpPr>
        <p:spPr>
          <a:xfrm>
            <a:off x="6018563" y="3587227"/>
            <a:ext cx="2428892" cy="1714512"/>
          </a:xfrm>
          <a:prstGeom prst="rect">
            <a:avLst/>
          </a:prstGeom>
          <a:gradFill>
            <a:gsLst>
              <a:gs pos="0">
                <a:srgbClr val="FC9FCB">
                  <a:alpha val="50000"/>
                </a:srgbClr>
              </a:gs>
              <a:gs pos="13000">
                <a:schemeClr val="accent2">
                  <a:lumMod val="20000"/>
                  <a:lumOff val="80000"/>
                </a:schemeClr>
              </a:gs>
              <a:gs pos="21001">
                <a:schemeClr val="accent2">
                  <a:lumMod val="40000"/>
                  <a:lumOff val="60000"/>
                </a:schemeClr>
              </a:gs>
              <a:gs pos="63000">
                <a:schemeClr val="accent2">
                  <a:lumMod val="60000"/>
                  <a:lumOff val="40000"/>
                </a:schemeClr>
              </a:gs>
              <a:gs pos="69000">
                <a:schemeClr val="accent2">
                  <a:lumMod val="60000"/>
                  <a:lumOff val="40000"/>
                </a:schemeClr>
              </a:gs>
              <a:gs pos="82001">
                <a:schemeClr val="accent2">
                  <a:lumMod val="75000"/>
                  <a:alpha val="68000"/>
                </a:schemeClr>
              </a:gs>
              <a:gs pos="100000">
                <a:srgbClr val="F8B049"/>
              </a:gs>
            </a:gsLst>
            <a:lin ang="2400000" scaled="0"/>
          </a:gradFill>
          <a:ln>
            <a:noFill/>
          </a:ln>
          <a:scene3d>
            <a:camera prst="orthographicFront"/>
            <a:lightRig rig="brightRoom" dir="t">
              <a:rot lat="0" lon="0" rev="0"/>
            </a:lightRig>
          </a:scene3d>
          <a:sp3d extrusionH="127000" contourW="12700" prstMaterial="powder">
            <a:bevelT w="101600" h="101600"/>
            <a:bevelB w="0"/>
            <a:extrusionClr>
              <a:schemeClr val="accent5">
                <a:lumMod val="75000"/>
              </a:schemeClr>
            </a:extrusionClr>
            <a:contourClr>
              <a:schemeClr val="accent5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84" name="CaixaDeTexto 83"/>
          <p:cNvSpPr txBox="1"/>
          <p:nvPr/>
        </p:nvSpPr>
        <p:spPr>
          <a:xfrm>
            <a:off x="6018563" y="3587227"/>
            <a:ext cx="2446695" cy="1785104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>
                  <a:alpha val="22000"/>
                </a:srgbClr>
              </a:gs>
              <a:gs pos="70000">
                <a:srgbClr val="FF0300">
                  <a:alpha val="0"/>
                </a:srgbClr>
              </a:gs>
              <a:gs pos="100000">
                <a:srgbClr val="FF00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>
                <a:latin typeface="+mn-lt"/>
                <a:cs typeface="+mn-cs"/>
              </a:rPr>
              <a:t>4.4  </a:t>
            </a:r>
            <a:r>
              <a:rPr lang="pt-BR" sz="1400" b="1" dirty="0">
                <a:latin typeface="+mn-lt"/>
                <a:cs typeface="+mn-cs"/>
              </a:rPr>
              <a:t>Implementação/Operação</a:t>
            </a:r>
            <a:endParaRPr lang="pt-BR" sz="8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atin typeface="+mn-lt"/>
                <a:cs typeface="+mn-cs"/>
              </a:rPr>
              <a:t>4.4.1 Estrutura/Responsabilidades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atin typeface="+mn-lt"/>
                <a:cs typeface="+mn-cs"/>
              </a:rPr>
              <a:t>4.4.2 Competência/Treinamento/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atin typeface="+mn-lt"/>
                <a:cs typeface="+mn-cs"/>
              </a:rPr>
              <a:t>          Conscientização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atin typeface="+mn-lt"/>
                <a:cs typeface="+mn-cs"/>
              </a:rPr>
              <a:t>4.4.3 Comunicação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atin typeface="+mn-lt"/>
                <a:cs typeface="+mn-cs"/>
              </a:rPr>
              <a:t>4.4.4 Documentação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atin typeface="+mn-lt"/>
                <a:cs typeface="+mn-cs"/>
              </a:rPr>
              <a:t>4.4.5 Controle de Documentos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atin typeface="+mn-lt"/>
                <a:cs typeface="+mn-cs"/>
              </a:rPr>
              <a:t>4.4.6 Controle Operacional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atin typeface="+mn-lt"/>
                <a:cs typeface="+mn-cs"/>
              </a:rPr>
              <a:t>4.4.7 Tratamento de Emergências</a:t>
            </a:r>
          </a:p>
        </p:txBody>
      </p:sp>
      <p:sp>
        <p:nvSpPr>
          <p:cNvPr id="48149" name="Retângulo 89"/>
          <p:cNvSpPr>
            <a:spLocks noChangeArrowheads="1"/>
          </p:cNvSpPr>
          <p:nvPr/>
        </p:nvSpPr>
        <p:spPr bwMode="auto">
          <a:xfrm>
            <a:off x="3660775" y="2373313"/>
            <a:ext cx="2286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>
                <a:latin typeface="Calibri" pitchFamily="34" charset="0"/>
              </a:rPr>
              <a:t>4.3    </a:t>
            </a:r>
            <a:r>
              <a:rPr lang="pt-BR" sz="1200" b="1">
                <a:latin typeface="Calibri" pitchFamily="34" charset="0"/>
              </a:rPr>
              <a:t>PLANEJAMENTO</a:t>
            </a:r>
          </a:p>
          <a:p>
            <a:r>
              <a:rPr lang="pt-BR" sz="1200">
                <a:latin typeface="Calibri" pitchFamily="34" charset="0"/>
              </a:rPr>
              <a:t>4.3.1 Aspectos Ambientais</a:t>
            </a:r>
          </a:p>
          <a:p>
            <a:r>
              <a:rPr lang="pt-BR" sz="1200">
                <a:latin typeface="Calibri" pitchFamily="34" charset="0"/>
              </a:rPr>
              <a:t>4.3.2 Requisitos legais/Outros</a:t>
            </a:r>
          </a:p>
          <a:p>
            <a:r>
              <a:rPr lang="pt-BR" sz="1200">
                <a:latin typeface="Calibri" pitchFamily="34" charset="0"/>
              </a:rPr>
              <a:t>4.3.3 Objetivos/Metas/Programas</a:t>
            </a:r>
          </a:p>
        </p:txBody>
      </p:sp>
      <p:sp>
        <p:nvSpPr>
          <p:cNvPr id="91" name="CaixaDeTexto 90"/>
          <p:cNvSpPr txBox="1"/>
          <p:nvPr/>
        </p:nvSpPr>
        <p:spPr>
          <a:xfrm>
            <a:off x="3518233" y="5370814"/>
            <a:ext cx="2470163" cy="1415772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>
                <a:latin typeface="+mn-lt"/>
                <a:cs typeface="+mn-cs"/>
              </a:rPr>
              <a:t>4.5  </a:t>
            </a:r>
            <a:r>
              <a:rPr lang="pt-BR" sz="1400" b="1" dirty="0">
                <a:latin typeface="+mn-lt"/>
                <a:cs typeface="+mn-cs"/>
              </a:rPr>
              <a:t>Verificação/Ação Corretiva</a:t>
            </a:r>
            <a:endParaRPr lang="pt-BR" sz="8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atin typeface="+mn-lt"/>
                <a:cs typeface="+mn-cs"/>
              </a:rPr>
              <a:t>4.5.1 Medição e Monitoramento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atin typeface="+mn-lt"/>
                <a:cs typeface="+mn-cs"/>
              </a:rPr>
              <a:t>4.5.2 Avaliação de Atendimento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atin typeface="+mn-lt"/>
                <a:cs typeface="+mn-cs"/>
              </a:rPr>
              <a:t>4.5.3 Não Conformidade e Ações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atin typeface="+mn-lt"/>
                <a:cs typeface="+mn-cs"/>
              </a:rPr>
              <a:t>           Corretivas e Preventivas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atin typeface="+mn-lt"/>
                <a:cs typeface="+mn-cs"/>
              </a:rPr>
              <a:t>4.5.4 Controle de Registro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atin typeface="+mn-lt"/>
                <a:cs typeface="+mn-cs"/>
              </a:rPr>
              <a:t>4.5.5 Auditoria Interna</a:t>
            </a:r>
          </a:p>
        </p:txBody>
      </p:sp>
      <p:cxnSp>
        <p:nvCxnSpPr>
          <p:cNvPr id="97" name="Conector angulado 96"/>
          <p:cNvCxnSpPr>
            <a:stCxn id="0" idx="2"/>
          </p:cNvCxnSpPr>
          <p:nvPr/>
        </p:nvCxnSpPr>
        <p:spPr>
          <a:xfrm rot="5400000">
            <a:off x="4661694" y="2156619"/>
            <a:ext cx="285750" cy="1588"/>
          </a:xfrm>
          <a:prstGeom prst="bentConnector3">
            <a:avLst>
              <a:gd name="adj1" fmla="val 50000"/>
            </a:avLst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Forma 98"/>
          <p:cNvCxnSpPr>
            <a:endCxn id="0" idx="0"/>
          </p:cNvCxnSpPr>
          <p:nvPr/>
        </p:nvCxnSpPr>
        <p:spPr>
          <a:xfrm>
            <a:off x="6018213" y="2941638"/>
            <a:ext cx="1223962" cy="646112"/>
          </a:xfrm>
          <a:prstGeom prst="bentConnector2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ector angulado 102"/>
          <p:cNvCxnSpPr>
            <a:endCxn id="0" idx="3"/>
          </p:cNvCxnSpPr>
          <p:nvPr/>
        </p:nvCxnSpPr>
        <p:spPr>
          <a:xfrm rot="10800000" flipV="1">
            <a:off x="5988050" y="5370513"/>
            <a:ext cx="1244600" cy="708025"/>
          </a:xfrm>
          <a:prstGeom prst="bentConnector3">
            <a:avLst>
              <a:gd name="adj1" fmla="val 256"/>
            </a:avLst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Forma 105"/>
          <p:cNvCxnSpPr>
            <a:endCxn id="0" idx="2"/>
          </p:cNvCxnSpPr>
          <p:nvPr/>
        </p:nvCxnSpPr>
        <p:spPr>
          <a:xfrm rot="10800000">
            <a:off x="2295525" y="5400675"/>
            <a:ext cx="1222375" cy="684213"/>
          </a:xfrm>
          <a:prstGeom prst="bentConnector2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Forma 107"/>
          <p:cNvCxnSpPr>
            <a:endCxn id="0" idx="1"/>
          </p:cNvCxnSpPr>
          <p:nvPr/>
        </p:nvCxnSpPr>
        <p:spPr>
          <a:xfrm rot="5400000" flipH="1" flipV="1">
            <a:off x="1874838" y="1870075"/>
            <a:ext cx="2143125" cy="1285875"/>
          </a:xfrm>
          <a:prstGeom prst="bentConnector2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66"/>
          <p:cNvGrpSpPr>
            <a:grpSpLocks/>
          </p:cNvGrpSpPr>
          <p:nvPr/>
        </p:nvGrpSpPr>
        <p:grpSpPr bwMode="auto">
          <a:xfrm rot="10800000">
            <a:off x="1589088" y="1655763"/>
            <a:ext cx="2193925" cy="928687"/>
            <a:chOff x="6069" y="466"/>
            <a:chExt cx="1616" cy="801"/>
          </a:xfrm>
        </p:grpSpPr>
        <p:sp>
          <p:nvSpPr>
            <p:cNvPr id="48171" name="AutoShape 67"/>
            <p:cNvSpPr>
              <a:spLocks noChangeArrowheads="1"/>
            </p:cNvSpPr>
            <p:nvPr/>
          </p:nvSpPr>
          <p:spPr bwMode="auto">
            <a:xfrm>
              <a:off x="6317" y="466"/>
              <a:ext cx="1368" cy="801"/>
            </a:xfrm>
            <a:prstGeom prst="foldedCorner">
              <a:avLst>
                <a:gd name="adj" fmla="val 12500"/>
              </a:avLst>
            </a:prstGeom>
            <a:solidFill>
              <a:srgbClr val="FFFF66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pt-BR" sz="2400">
                <a:latin typeface="Times New Roman" pitchFamily="18" charset="0"/>
              </a:endParaRPr>
            </a:p>
          </p:txBody>
        </p:sp>
        <p:sp>
          <p:nvSpPr>
            <p:cNvPr id="48172" name="Text Box 68"/>
            <p:cNvSpPr txBox="1">
              <a:spLocks noChangeArrowheads="1"/>
            </p:cNvSpPr>
            <p:nvPr/>
          </p:nvSpPr>
          <p:spPr bwMode="auto">
            <a:xfrm rot="10800000">
              <a:off x="6069" y="517"/>
              <a:ext cx="1616" cy="689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buFontTx/>
                <a:buChar char="-"/>
              </a:pPr>
              <a:r>
                <a:rPr lang="pt-BR" sz="800" b="1">
                  <a:solidFill>
                    <a:srgbClr val="663300"/>
                  </a:solidFill>
                  <a:latin typeface="Calibri" pitchFamily="34" charset="0"/>
                </a:rPr>
                <a:t> Melhoria Contínua</a:t>
              </a:r>
            </a:p>
            <a:p>
              <a:pPr>
                <a:buFontTx/>
                <a:buChar char="-"/>
              </a:pPr>
              <a:r>
                <a:rPr lang="pt-BR" sz="800" b="1">
                  <a:solidFill>
                    <a:srgbClr val="663300"/>
                  </a:solidFill>
                  <a:latin typeface="Calibri" pitchFamily="34" charset="0"/>
                </a:rPr>
                <a:t> Prevenção da Poluição</a:t>
              </a:r>
            </a:p>
            <a:p>
              <a:pPr>
                <a:buFontTx/>
                <a:buChar char="-"/>
              </a:pPr>
              <a:r>
                <a:rPr lang="pt-BR" sz="800" b="1">
                  <a:solidFill>
                    <a:srgbClr val="663300"/>
                  </a:solidFill>
                  <a:latin typeface="Calibri" pitchFamily="34" charset="0"/>
                </a:rPr>
                <a:t>Atendimento a Diplomas Legais</a:t>
              </a:r>
            </a:p>
            <a:p>
              <a:r>
                <a:rPr lang="pt-BR" sz="800" b="1">
                  <a:solidFill>
                    <a:srgbClr val="663300"/>
                  </a:solidFill>
                  <a:latin typeface="Calibri" pitchFamily="34" charset="0"/>
                </a:rPr>
                <a:t>   aplicáveis e outros compromissos</a:t>
              </a:r>
            </a:p>
            <a:p>
              <a:r>
                <a:rPr lang="pt-BR" sz="800" b="1">
                  <a:solidFill>
                    <a:srgbClr val="663300"/>
                  </a:solidFill>
                  <a:latin typeface="Calibri" pitchFamily="34" charset="0"/>
                </a:rPr>
                <a:t>    subscritos</a:t>
              </a:r>
            </a:p>
            <a:p>
              <a:r>
                <a:rPr lang="pt-BR" sz="800" b="1">
                  <a:solidFill>
                    <a:srgbClr val="663300"/>
                  </a:solidFill>
                  <a:latin typeface="Calibri" pitchFamily="34" charset="0"/>
                </a:rPr>
                <a:t> </a:t>
              </a:r>
            </a:p>
          </p:txBody>
        </p:sp>
      </p:grpSp>
      <p:cxnSp>
        <p:nvCxnSpPr>
          <p:cNvPr id="110" name="Conector angulado 109"/>
          <p:cNvCxnSpPr/>
          <p:nvPr/>
        </p:nvCxnSpPr>
        <p:spPr>
          <a:xfrm flipV="1">
            <a:off x="3446463" y="1584325"/>
            <a:ext cx="714375" cy="571500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ector angulado 111"/>
          <p:cNvCxnSpPr>
            <a:stCxn id="0" idx="3"/>
          </p:cNvCxnSpPr>
          <p:nvPr/>
        </p:nvCxnSpPr>
        <p:spPr>
          <a:xfrm rot="10800000" flipH="1" flipV="1">
            <a:off x="5438775" y="1577975"/>
            <a:ext cx="722313" cy="544513"/>
          </a:xfrm>
          <a:prstGeom prst="bentConnector3">
            <a:avLst>
              <a:gd name="adj1" fmla="val 46620"/>
            </a:avLst>
          </a:prstGeom>
          <a:ln w="19050"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tângulo 119"/>
          <p:cNvSpPr/>
          <p:nvPr/>
        </p:nvSpPr>
        <p:spPr>
          <a:xfrm>
            <a:off x="1482503" y="214290"/>
            <a:ext cx="615982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NORMA ISO 14001 E O CICLO PDCA</a:t>
            </a:r>
          </a:p>
        </p:txBody>
      </p:sp>
      <p:grpSp>
        <p:nvGrpSpPr>
          <p:cNvPr id="5" name="Grupo 129"/>
          <p:cNvGrpSpPr/>
          <p:nvPr/>
        </p:nvGrpSpPr>
        <p:grpSpPr>
          <a:xfrm>
            <a:off x="500034" y="714356"/>
            <a:ext cx="8358246" cy="2857520"/>
            <a:chOff x="500034" y="714356"/>
            <a:chExt cx="8358246" cy="2857520"/>
          </a:xfrm>
          <a:solidFill>
            <a:srgbClr val="FFC000"/>
          </a:solidFill>
        </p:grpSpPr>
        <p:sp>
          <p:nvSpPr>
            <p:cNvPr id="121" name="Retângulo 120"/>
            <p:cNvSpPr/>
            <p:nvPr/>
          </p:nvSpPr>
          <p:spPr>
            <a:xfrm>
              <a:off x="2500298" y="714356"/>
              <a:ext cx="4500594" cy="71438"/>
            </a:xfrm>
            <a:prstGeom prst="rect">
              <a:avLst/>
            </a:prstGeom>
            <a:grpFill/>
            <a:ln>
              <a:solidFill>
                <a:srgbClr val="FFFF4B"/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122" name="Retângulo 121"/>
            <p:cNvSpPr/>
            <p:nvPr/>
          </p:nvSpPr>
          <p:spPr>
            <a:xfrm>
              <a:off x="6929454" y="714356"/>
              <a:ext cx="71438" cy="714380"/>
            </a:xfrm>
            <a:prstGeom prst="rect">
              <a:avLst/>
            </a:prstGeom>
            <a:grpFill/>
            <a:ln>
              <a:solidFill>
                <a:srgbClr val="FFFF4B"/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123" name="Retângulo 122"/>
            <p:cNvSpPr/>
            <p:nvPr/>
          </p:nvSpPr>
          <p:spPr>
            <a:xfrm>
              <a:off x="6929454" y="1357298"/>
              <a:ext cx="1928826" cy="71438"/>
            </a:xfrm>
            <a:prstGeom prst="rect">
              <a:avLst/>
            </a:prstGeom>
            <a:grpFill/>
            <a:ln>
              <a:solidFill>
                <a:srgbClr val="FFFF4B"/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125" name="Retângulo 124"/>
            <p:cNvSpPr/>
            <p:nvPr/>
          </p:nvSpPr>
          <p:spPr>
            <a:xfrm>
              <a:off x="8786842" y="1357298"/>
              <a:ext cx="71438" cy="2143140"/>
            </a:xfrm>
            <a:prstGeom prst="rect">
              <a:avLst/>
            </a:prstGeom>
            <a:grpFill/>
            <a:ln>
              <a:solidFill>
                <a:srgbClr val="FFFF4B"/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126" name="Retângulo 125"/>
            <p:cNvSpPr/>
            <p:nvPr/>
          </p:nvSpPr>
          <p:spPr>
            <a:xfrm>
              <a:off x="500034" y="3500438"/>
              <a:ext cx="8358246" cy="71438"/>
            </a:xfrm>
            <a:prstGeom prst="rect">
              <a:avLst/>
            </a:prstGeom>
            <a:grpFill/>
            <a:ln>
              <a:solidFill>
                <a:srgbClr val="FFFF4B"/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127" name="Retângulo 126"/>
            <p:cNvSpPr/>
            <p:nvPr/>
          </p:nvSpPr>
          <p:spPr>
            <a:xfrm>
              <a:off x="500034" y="1357298"/>
              <a:ext cx="71438" cy="2143140"/>
            </a:xfrm>
            <a:prstGeom prst="rect">
              <a:avLst/>
            </a:prstGeom>
            <a:grpFill/>
            <a:ln>
              <a:solidFill>
                <a:srgbClr val="FFFF4B"/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128" name="Retângulo 127"/>
            <p:cNvSpPr/>
            <p:nvPr/>
          </p:nvSpPr>
          <p:spPr>
            <a:xfrm>
              <a:off x="500034" y="1357298"/>
              <a:ext cx="1928826" cy="71438"/>
            </a:xfrm>
            <a:prstGeom prst="rect">
              <a:avLst/>
            </a:prstGeom>
            <a:grpFill/>
            <a:ln>
              <a:solidFill>
                <a:srgbClr val="FFFF4B"/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129" name="Retângulo 128"/>
            <p:cNvSpPr/>
            <p:nvPr/>
          </p:nvSpPr>
          <p:spPr>
            <a:xfrm>
              <a:off x="2428860" y="714356"/>
              <a:ext cx="71438" cy="714380"/>
            </a:xfrm>
            <a:prstGeom prst="rect">
              <a:avLst/>
            </a:prstGeom>
            <a:grpFill/>
            <a:ln>
              <a:solidFill>
                <a:srgbClr val="FFFF4B"/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sp>
        <p:nvSpPr>
          <p:cNvPr id="131" name="Retângulo 130"/>
          <p:cNvSpPr/>
          <p:nvPr/>
        </p:nvSpPr>
        <p:spPr>
          <a:xfrm>
            <a:off x="4286248" y="1000108"/>
            <a:ext cx="1140057" cy="224676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P</a:t>
            </a:r>
          </a:p>
        </p:txBody>
      </p:sp>
      <p:grpSp>
        <p:nvGrpSpPr>
          <p:cNvPr id="6" name="Grupo 58"/>
          <p:cNvGrpSpPr/>
          <p:nvPr/>
        </p:nvGrpSpPr>
        <p:grpSpPr>
          <a:xfrm>
            <a:off x="5929321" y="3500438"/>
            <a:ext cx="2571769" cy="1928826"/>
            <a:chOff x="5929321" y="3500438"/>
            <a:chExt cx="2571769" cy="1928826"/>
          </a:xfrm>
          <a:solidFill>
            <a:srgbClr val="FFC000"/>
          </a:solidFill>
        </p:grpSpPr>
        <p:sp>
          <p:nvSpPr>
            <p:cNvPr id="41" name="Retângulo 40"/>
            <p:cNvSpPr/>
            <p:nvPr/>
          </p:nvSpPr>
          <p:spPr>
            <a:xfrm>
              <a:off x="8429652" y="3500438"/>
              <a:ext cx="71438" cy="1857388"/>
            </a:xfrm>
            <a:prstGeom prst="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44" name="Retângulo 43"/>
            <p:cNvSpPr/>
            <p:nvPr/>
          </p:nvSpPr>
          <p:spPr>
            <a:xfrm>
              <a:off x="5929321" y="5357826"/>
              <a:ext cx="2571769" cy="71438"/>
            </a:xfrm>
            <a:prstGeom prst="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45" name="Retângulo 44"/>
            <p:cNvSpPr/>
            <p:nvPr/>
          </p:nvSpPr>
          <p:spPr>
            <a:xfrm>
              <a:off x="5929322" y="3500438"/>
              <a:ext cx="71438" cy="1857388"/>
            </a:xfrm>
            <a:prstGeom prst="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46" name="Retângulo 45"/>
            <p:cNvSpPr/>
            <p:nvPr/>
          </p:nvSpPr>
          <p:spPr>
            <a:xfrm>
              <a:off x="5929321" y="3500438"/>
              <a:ext cx="2571769" cy="71438"/>
            </a:xfrm>
            <a:prstGeom prst="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sp>
        <p:nvSpPr>
          <p:cNvPr id="47" name="Retângulo 46"/>
          <p:cNvSpPr/>
          <p:nvPr/>
        </p:nvSpPr>
        <p:spPr>
          <a:xfrm>
            <a:off x="6572264" y="3286124"/>
            <a:ext cx="1316386" cy="224676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D</a:t>
            </a:r>
          </a:p>
        </p:txBody>
      </p:sp>
      <p:grpSp>
        <p:nvGrpSpPr>
          <p:cNvPr id="7" name="Grupo 59"/>
          <p:cNvGrpSpPr/>
          <p:nvPr/>
        </p:nvGrpSpPr>
        <p:grpSpPr>
          <a:xfrm>
            <a:off x="3500430" y="5357826"/>
            <a:ext cx="2500330" cy="1428760"/>
            <a:chOff x="3500430" y="5357826"/>
            <a:chExt cx="2500330" cy="1428760"/>
          </a:xfrm>
          <a:solidFill>
            <a:srgbClr val="FFC000"/>
          </a:solidFill>
        </p:grpSpPr>
        <p:sp>
          <p:nvSpPr>
            <p:cNvPr id="48" name="Retângulo 47"/>
            <p:cNvSpPr/>
            <p:nvPr/>
          </p:nvSpPr>
          <p:spPr>
            <a:xfrm>
              <a:off x="5929322" y="5357826"/>
              <a:ext cx="71438" cy="1428760"/>
            </a:xfrm>
            <a:prstGeom prst="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49" name="Retângulo 48"/>
            <p:cNvSpPr/>
            <p:nvPr/>
          </p:nvSpPr>
          <p:spPr>
            <a:xfrm>
              <a:off x="3500430" y="5357826"/>
              <a:ext cx="71438" cy="1428760"/>
            </a:xfrm>
            <a:prstGeom prst="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51" name="Retângulo 50"/>
            <p:cNvSpPr/>
            <p:nvPr/>
          </p:nvSpPr>
          <p:spPr>
            <a:xfrm>
              <a:off x="3500430" y="6715148"/>
              <a:ext cx="2500330" cy="71438"/>
            </a:xfrm>
            <a:prstGeom prst="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52" name="Retângulo 51"/>
            <p:cNvSpPr/>
            <p:nvPr/>
          </p:nvSpPr>
          <p:spPr>
            <a:xfrm>
              <a:off x="3500430" y="5357826"/>
              <a:ext cx="2500330" cy="71438"/>
            </a:xfrm>
            <a:prstGeom prst="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8" name="Grupo 61"/>
          <p:cNvGrpSpPr/>
          <p:nvPr/>
        </p:nvGrpSpPr>
        <p:grpSpPr>
          <a:xfrm>
            <a:off x="1000100" y="3500438"/>
            <a:ext cx="2571768" cy="1928826"/>
            <a:chOff x="1000100" y="3500438"/>
            <a:chExt cx="2571768" cy="1928826"/>
          </a:xfrm>
          <a:solidFill>
            <a:srgbClr val="FFC000"/>
          </a:solidFill>
        </p:grpSpPr>
        <p:sp>
          <p:nvSpPr>
            <p:cNvPr id="54" name="Retângulo 53"/>
            <p:cNvSpPr/>
            <p:nvPr/>
          </p:nvSpPr>
          <p:spPr>
            <a:xfrm>
              <a:off x="3500430" y="3571876"/>
              <a:ext cx="71438" cy="1857388"/>
            </a:xfrm>
            <a:prstGeom prst="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53" name="Retângulo 52"/>
            <p:cNvSpPr/>
            <p:nvPr/>
          </p:nvSpPr>
          <p:spPr>
            <a:xfrm>
              <a:off x="1000100" y="3571876"/>
              <a:ext cx="71438" cy="1857388"/>
            </a:xfrm>
            <a:prstGeom prst="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55" name="Retângulo 54"/>
            <p:cNvSpPr/>
            <p:nvPr/>
          </p:nvSpPr>
          <p:spPr>
            <a:xfrm>
              <a:off x="1000100" y="5357826"/>
              <a:ext cx="2571768" cy="71438"/>
            </a:xfrm>
            <a:prstGeom prst="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56" name="Retângulo 55"/>
            <p:cNvSpPr/>
            <p:nvPr/>
          </p:nvSpPr>
          <p:spPr>
            <a:xfrm>
              <a:off x="1000100" y="3500438"/>
              <a:ext cx="2571768" cy="71438"/>
            </a:xfrm>
            <a:prstGeom prst="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sp>
        <p:nvSpPr>
          <p:cNvPr id="57" name="Retângulo 56"/>
          <p:cNvSpPr/>
          <p:nvPr/>
        </p:nvSpPr>
        <p:spPr>
          <a:xfrm>
            <a:off x="4079695" y="5000636"/>
            <a:ext cx="1135247" cy="224676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C</a:t>
            </a:r>
          </a:p>
        </p:txBody>
      </p:sp>
      <p:sp>
        <p:nvSpPr>
          <p:cNvPr id="58" name="Retângulo 57"/>
          <p:cNvSpPr/>
          <p:nvPr/>
        </p:nvSpPr>
        <p:spPr>
          <a:xfrm>
            <a:off x="1643042" y="3357562"/>
            <a:ext cx="1273105" cy="224676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tângulo 71"/>
          <p:cNvSpPr/>
          <p:nvPr/>
        </p:nvSpPr>
        <p:spPr>
          <a:xfrm>
            <a:off x="285720" y="2071678"/>
            <a:ext cx="2055178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ESPINHA DE</a:t>
            </a:r>
          </a:p>
          <a:p>
            <a:pPr algn="ctr">
              <a:defRPr/>
            </a:pPr>
            <a:r>
              <a:rPr lang="pt-BR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LINGUADO</a:t>
            </a:r>
          </a:p>
        </p:txBody>
      </p:sp>
      <p:sp>
        <p:nvSpPr>
          <p:cNvPr id="73" name="Retângulo 72"/>
          <p:cNvSpPr/>
          <p:nvPr/>
        </p:nvSpPr>
        <p:spPr>
          <a:xfrm>
            <a:off x="142844" y="4714884"/>
            <a:ext cx="2270173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ESQUELETO</a:t>
            </a:r>
          </a:p>
          <a:p>
            <a:pPr algn="ctr">
              <a:defRPr/>
            </a:pPr>
            <a:r>
              <a:rPr lang="pt-BR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DE MONSTRO</a:t>
            </a:r>
          </a:p>
        </p:txBody>
      </p:sp>
      <p:sp>
        <p:nvSpPr>
          <p:cNvPr id="74" name="Retângulo 73"/>
          <p:cNvSpPr/>
          <p:nvPr/>
        </p:nvSpPr>
        <p:spPr>
          <a:xfrm>
            <a:off x="6786578" y="2214554"/>
            <a:ext cx="1760418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</a:rPr>
              <a:t>MODELO</a:t>
            </a:r>
          </a:p>
          <a:p>
            <a:pPr algn="ctr">
              <a:defRPr/>
            </a:pPr>
            <a:r>
              <a:rPr lang="pt-BR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</a:rPr>
              <a:t>RUIM</a:t>
            </a:r>
          </a:p>
        </p:txBody>
      </p:sp>
      <p:sp>
        <p:nvSpPr>
          <p:cNvPr id="75" name="Retângulo 74"/>
          <p:cNvSpPr/>
          <p:nvPr/>
        </p:nvSpPr>
        <p:spPr>
          <a:xfrm>
            <a:off x="6513071" y="4786322"/>
            <a:ext cx="2488053" cy="89255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MODELO</a:t>
            </a:r>
          </a:p>
          <a:p>
            <a:pPr algn="ctr">
              <a:defRPr/>
            </a:pPr>
            <a:r>
              <a:rPr lang="pt-BR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SATISFATÓRIO</a:t>
            </a:r>
          </a:p>
        </p:txBody>
      </p:sp>
      <p:grpSp>
        <p:nvGrpSpPr>
          <p:cNvPr id="4" name="Grupo 77"/>
          <p:cNvGrpSpPr>
            <a:grpSpLocks/>
          </p:cNvGrpSpPr>
          <p:nvPr/>
        </p:nvGrpSpPr>
        <p:grpSpPr bwMode="auto">
          <a:xfrm>
            <a:off x="2571750" y="1643063"/>
            <a:ext cx="3857625" cy="2286000"/>
            <a:chOff x="2571736" y="1643050"/>
            <a:chExt cx="3857652" cy="2286016"/>
          </a:xfrm>
        </p:grpSpPr>
        <p:sp>
          <p:nvSpPr>
            <p:cNvPr id="2" name="Retângulo 1"/>
            <p:cNvSpPr/>
            <p:nvPr/>
          </p:nvSpPr>
          <p:spPr>
            <a:xfrm>
              <a:off x="2571736" y="1643050"/>
              <a:ext cx="3857652" cy="2286016"/>
            </a:xfrm>
            <a:prstGeom prst="rect">
              <a:avLst/>
            </a:prstGeom>
            <a:gradFill flip="none" rotWithShape="1"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cxnSp>
          <p:nvCxnSpPr>
            <p:cNvPr id="6" name="Conector de seta reta 5"/>
            <p:cNvCxnSpPr/>
            <p:nvPr/>
          </p:nvCxnSpPr>
          <p:spPr>
            <a:xfrm>
              <a:off x="2928927" y="2786058"/>
              <a:ext cx="2643205" cy="158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de seta reta 8"/>
            <p:cNvCxnSpPr/>
            <p:nvPr/>
          </p:nvCxnSpPr>
          <p:spPr>
            <a:xfrm rot="16200000" flipH="1">
              <a:off x="4357687" y="2214554"/>
              <a:ext cx="714380" cy="42862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de seta reta 9"/>
            <p:cNvCxnSpPr/>
            <p:nvPr/>
          </p:nvCxnSpPr>
          <p:spPr>
            <a:xfrm rot="16200000" flipH="1">
              <a:off x="4000496" y="2214554"/>
              <a:ext cx="714380" cy="42862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de seta reta 10"/>
            <p:cNvCxnSpPr/>
            <p:nvPr/>
          </p:nvCxnSpPr>
          <p:spPr>
            <a:xfrm rot="16200000" flipH="1">
              <a:off x="3643307" y="2214554"/>
              <a:ext cx="714380" cy="42862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de seta reta 11"/>
            <p:cNvCxnSpPr/>
            <p:nvPr/>
          </p:nvCxnSpPr>
          <p:spPr>
            <a:xfrm rot="16200000" flipH="1">
              <a:off x="3286116" y="2214554"/>
              <a:ext cx="714380" cy="42862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de seta reta 17"/>
            <p:cNvCxnSpPr/>
            <p:nvPr/>
          </p:nvCxnSpPr>
          <p:spPr>
            <a:xfrm rot="5400000" flipH="1" flipV="1">
              <a:off x="4500563" y="2857495"/>
              <a:ext cx="642941" cy="50006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de seta reta 21"/>
            <p:cNvCxnSpPr/>
            <p:nvPr/>
          </p:nvCxnSpPr>
          <p:spPr>
            <a:xfrm rot="5400000" flipH="1" flipV="1">
              <a:off x="3786183" y="2857495"/>
              <a:ext cx="642941" cy="50006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de seta reta 23"/>
            <p:cNvCxnSpPr/>
            <p:nvPr/>
          </p:nvCxnSpPr>
          <p:spPr>
            <a:xfrm rot="5400000" flipH="1" flipV="1">
              <a:off x="3428992" y="2857497"/>
              <a:ext cx="642941" cy="50006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de seta reta 24"/>
            <p:cNvCxnSpPr/>
            <p:nvPr/>
          </p:nvCxnSpPr>
          <p:spPr>
            <a:xfrm rot="5400000" flipH="1" flipV="1">
              <a:off x="4143372" y="2857497"/>
              <a:ext cx="642941" cy="50006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tângulo 75"/>
            <p:cNvSpPr/>
            <p:nvPr/>
          </p:nvSpPr>
          <p:spPr>
            <a:xfrm>
              <a:off x="5500694" y="2643182"/>
              <a:ext cx="793807" cy="338554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pt-BR" sz="800" b="1" dirty="0">
                  <a:ln w="11430"/>
                  <a:solidFill>
                    <a:schemeClr val="accent6">
                      <a:lumMod val="75000"/>
                    </a:scheme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rial" charset="0"/>
                </a:rPr>
                <a:t>EFEITO</a:t>
              </a:r>
            </a:p>
            <a:p>
              <a:pPr algn="ctr">
                <a:defRPr/>
              </a:pPr>
              <a:r>
                <a:rPr lang="pt-BR" sz="800" b="1" dirty="0">
                  <a:ln w="11430"/>
                  <a:solidFill>
                    <a:schemeClr val="accent6">
                      <a:lumMod val="75000"/>
                    </a:scheme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rial" charset="0"/>
                </a:rPr>
                <a:t>ANALISADO</a:t>
              </a:r>
            </a:p>
          </p:txBody>
        </p:sp>
      </p:grpSp>
      <p:grpSp>
        <p:nvGrpSpPr>
          <p:cNvPr id="5" name="Grupo 78"/>
          <p:cNvGrpSpPr>
            <a:grpSpLocks/>
          </p:cNvGrpSpPr>
          <p:nvPr/>
        </p:nvGrpSpPr>
        <p:grpSpPr bwMode="auto">
          <a:xfrm>
            <a:off x="2571750" y="4071938"/>
            <a:ext cx="3865563" cy="2286000"/>
            <a:chOff x="2571736" y="4071942"/>
            <a:chExt cx="3865641" cy="2286016"/>
          </a:xfrm>
        </p:grpSpPr>
        <p:sp>
          <p:nvSpPr>
            <p:cNvPr id="3" name="Retângulo 2"/>
            <p:cNvSpPr/>
            <p:nvPr/>
          </p:nvSpPr>
          <p:spPr>
            <a:xfrm>
              <a:off x="2571736" y="4071942"/>
              <a:ext cx="3857652" cy="2286016"/>
            </a:xfrm>
            <a:prstGeom prst="rect">
              <a:avLst/>
            </a:prstGeom>
            <a:gradFill flip="none" rotWithShape="1">
              <a:gsLst>
                <a:gs pos="0">
                  <a:srgbClr val="FFEFD1">
                    <a:alpha val="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rect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cxnSp>
          <p:nvCxnSpPr>
            <p:cNvPr id="26" name="Conector de seta reta 25"/>
            <p:cNvCxnSpPr/>
            <p:nvPr/>
          </p:nvCxnSpPr>
          <p:spPr>
            <a:xfrm>
              <a:off x="2892417" y="5227650"/>
              <a:ext cx="2822632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de seta reta 26"/>
            <p:cNvCxnSpPr/>
            <p:nvPr/>
          </p:nvCxnSpPr>
          <p:spPr>
            <a:xfrm rot="5400000">
              <a:off x="3855260" y="5220501"/>
              <a:ext cx="646118" cy="714389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de seta reta 27"/>
            <p:cNvCxnSpPr/>
            <p:nvPr/>
          </p:nvCxnSpPr>
          <p:spPr>
            <a:xfrm rot="5400000">
              <a:off x="2962274" y="5221295"/>
              <a:ext cx="754068" cy="820754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de seta reta 28"/>
            <p:cNvCxnSpPr/>
            <p:nvPr/>
          </p:nvCxnSpPr>
          <p:spPr>
            <a:xfrm rot="10800000">
              <a:off x="4249758" y="4581533"/>
              <a:ext cx="1000145" cy="619129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de seta reta 29"/>
            <p:cNvCxnSpPr/>
            <p:nvPr/>
          </p:nvCxnSpPr>
          <p:spPr>
            <a:xfrm rot="10800000">
              <a:off x="2857492" y="4581533"/>
              <a:ext cx="1000145" cy="619129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de seta reta 30"/>
            <p:cNvCxnSpPr/>
            <p:nvPr/>
          </p:nvCxnSpPr>
          <p:spPr>
            <a:xfrm rot="10800000">
              <a:off x="4249758" y="5522927"/>
              <a:ext cx="465146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de seta reta 31"/>
            <p:cNvCxnSpPr/>
            <p:nvPr/>
          </p:nvCxnSpPr>
          <p:spPr>
            <a:xfrm rot="10800000">
              <a:off x="4000515" y="5738829"/>
              <a:ext cx="463559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de seta reta 32"/>
            <p:cNvCxnSpPr/>
            <p:nvPr/>
          </p:nvCxnSpPr>
          <p:spPr>
            <a:xfrm rot="10800000">
              <a:off x="3714759" y="5603890"/>
              <a:ext cx="428634" cy="1588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de seta reta 33"/>
            <p:cNvCxnSpPr/>
            <p:nvPr/>
          </p:nvCxnSpPr>
          <p:spPr>
            <a:xfrm rot="10800000">
              <a:off x="4786344" y="4930785"/>
              <a:ext cx="463559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de seta reta 34"/>
            <p:cNvCxnSpPr/>
            <p:nvPr/>
          </p:nvCxnSpPr>
          <p:spPr>
            <a:xfrm rot="10800000">
              <a:off x="4464074" y="4714883"/>
              <a:ext cx="357195" cy="158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de seta reta 35"/>
            <p:cNvCxnSpPr/>
            <p:nvPr/>
          </p:nvCxnSpPr>
          <p:spPr>
            <a:xfrm rot="10800000">
              <a:off x="3357565" y="4903798"/>
              <a:ext cx="39212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de seta reta 36"/>
            <p:cNvCxnSpPr/>
            <p:nvPr/>
          </p:nvCxnSpPr>
          <p:spPr>
            <a:xfrm rot="10800000">
              <a:off x="2928931" y="4635508"/>
              <a:ext cx="39212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de seta reta 37"/>
            <p:cNvCxnSpPr/>
            <p:nvPr/>
          </p:nvCxnSpPr>
          <p:spPr>
            <a:xfrm>
              <a:off x="3214687" y="5038736"/>
              <a:ext cx="39212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de seta reta 38"/>
            <p:cNvCxnSpPr/>
            <p:nvPr/>
          </p:nvCxnSpPr>
          <p:spPr>
            <a:xfrm>
              <a:off x="2857492" y="4824422"/>
              <a:ext cx="392121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de seta reta 39"/>
            <p:cNvCxnSpPr/>
            <p:nvPr/>
          </p:nvCxnSpPr>
          <p:spPr>
            <a:xfrm>
              <a:off x="2857492" y="5711840"/>
              <a:ext cx="392121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de seta reta 40"/>
            <p:cNvCxnSpPr/>
            <p:nvPr/>
          </p:nvCxnSpPr>
          <p:spPr>
            <a:xfrm>
              <a:off x="3143248" y="5470539"/>
              <a:ext cx="392121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de seta reta 41"/>
            <p:cNvCxnSpPr/>
            <p:nvPr/>
          </p:nvCxnSpPr>
          <p:spPr>
            <a:xfrm rot="10800000">
              <a:off x="3286125" y="5657865"/>
              <a:ext cx="463559" cy="158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de seta reta 42"/>
            <p:cNvCxnSpPr/>
            <p:nvPr/>
          </p:nvCxnSpPr>
          <p:spPr>
            <a:xfrm rot="5400000" flipH="1" flipV="1">
              <a:off x="2861615" y="4819535"/>
              <a:ext cx="134622" cy="142876"/>
            </a:xfrm>
            <a:prstGeom prst="straightConnector1">
              <a:avLst/>
            </a:prstGeom>
            <a:ln w="19050">
              <a:gradFill>
                <a:gsLst>
                  <a:gs pos="0">
                    <a:srgbClr val="00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lin ang="5400000" scaled="0"/>
              </a:gra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de seta reta 43"/>
            <p:cNvCxnSpPr/>
            <p:nvPr/>
          </p:nvCxnSpPr>
          <p:spPr>
            <a:xfrm rot="5400000" flipH="1" flipV="1">
              <a:off x="3004491" y="4819535"/>
              <a:ext cx="134622" cy="142876"/>
            </a:xfrm>
            <a:prstGeom prst="straightConnector1">
              <a:avLst/>
            </a:prstGeom>
            <a:ln w="19050">
              <a:gradFill>
                <a:gsLst>
                  <a:gs pos="0">
                    <a:srgbClr val="00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lin ang="5400000" scaled="0"/>
              </a:gra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de seta reta 44"/>
            <p:cNvCxnSpPr/>
            <p:nvPr/>
          </p:nvCxnSpPr>
          <p:spPr>
            <a:xfrm rot="5400000" flipH="1" flipV="1">
              <a:off x="2861615" y="5708039"/>
              <a:ext cx="134622" cy="142876"/>
            </a:xfrm>
            <a:prstGeom prst="straightConnector1">
              <a:avLst/>
            </a:prstGeom>
            <a:ln w="19050">
              <a:gradFill>
                <a:gsLst>
                  <a:gs pos="0">
                    <a:srgbClr val="00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lin ang="5400000" scaled="0"/>
              </a:gra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de seta reta 45"/>
            <p:cNvCxnSpPr/>
            <p:nvPr/>
          </p:nvCxnSpPr>
          <p:spPr>
            <a:xfrm rot="5400000" flipH="1" flipV="1">
              <a:off x="3290243" y="5034930"/>
              <a:ext cx="134622" cy="142876"/>
            </a:xfrm>
            <a:prstGeom prst="straightConnector1">
              <a:avLst/>
            </a:prstGeom>
            <a:ln w="19050">
              <a:gradFill>
                <a:gsLst>
                  <a:gs pos="0">
                    <a:srgbClr val="00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lin ang="5400000" scaled="0"/>
              </a:gra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de seta reta 46"/>
            <p:cNvCxnSpPr/>
            <p:nvPr/>
          </p:nvCxnSpPr>
          <p:spPr>
            <a:xfrm flipH="1" flipV="1">
              <a:off x="3536149" y="5658317"/>
              <a:ext cx="178595" cy="107697"/>
            </a:xfrm>
            <a:prstGeom prst="straightConnector1">
              <a:avLst/>
            </a:prstGeom>
            <a:ln w="19050">
              <a:gradFill>
                <a:gsLst>
                  <a:gs pos="0">
                    <a:srgbClr val="00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lin ang="5400000" scaled="0"/>
              </a:gra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de seta reta 47"/>
            <p:cNvCxnSpPr/>
            <p:nvPr/>
          </p:nvCxnSpPr>
          <p:spPr>
            <a:xfrm flipH="1" flipV="1">
              <a:off x="4143373" y="5739090"/>
              <a:ext cx="178595" cy="107697"/>
            </a:xfrm>
            <a:prstGeom prst="straightConnector1">
              <a:avLst/>
            </a:prstGeom>
            <a:ln w="19050">
              <a:gradFill>
                <a:gsLst>
                  <a:gs pos="0">
                    <a:srgbClr val="00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lin ang="5400000" scaled="0"/>
              </a:gra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de seta reta 48"/>
            <p:cNvCxnSpPr/>
            <p:nvPr/>
          </p:nvCxnSpPr>
          <p:spPr>
            <a:xfrm rot="5400000" flipH="1" flipV="1">
              <a:off x="4111781" y="5815736"/>
              <a:ext cx="134622" cy="142876"/>
            </a:xfrm>
            <a:prstGeom prst="straightConnector1">
              <a:avLst/>
            </a:prstGeom>
            <a:ln w="19050">
              <a:gradFill>
                <a:gsLst>
                  <a:gs pos="0">
                    <a:srgbClr val="00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lin ang="5400000" scaled="0"/>
              </a:gra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de seta reta 49"/>
            <p:cNvCxnSpPr/>
            <p:nvPr/>
          </p:nvCxnSpPr>
          <p:spPr>
            <a:xfrm rot="5400000" flipH="1" flipV="1">
              <a:off x="4926841" y="4788702"/>
              <a:ext cx="134938" cy="142878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de seta reta 50"/>
            <p:cNvCxnSpPr/>
            <p:nvPr/>
          </p:nvCxnSpPr>
          <p:spPr>
            <a:xfrm rot="5400000" flipH="1" flipV="1">
              <a:off x="4647565" y="4577216"/>
              <a:ext cx="134622" cy="142876"/>
            </a:xfrm>
            <a:prstGeom prst="straightConnector1">
              <a:avLst/>
            </a:prstGeom>
            <a:ln w="19050">
              <a:gradFill>
                <a:gsLst>
                  <a:gs pos="0">
                    <a:srgbClr val="00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lin ang="5400000" scaled="0"/>
              </a:gra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de seta reta 51"/>
            <p:cNvCxnSpPr/>
            <p:nvPr/>
          </p:nvCxnSpPr>
          <p:spPr>
            <a:xfrm rot="5400000" flipH="1" flipV="1">
              <a:off x="5111912" y="4792611"/>
              <a:ext cx="134622" cy="142876"/>
            </a:xfrm>
            <a:prstGeom prst="straightConnector1">
              <a:avLst/>
            </a:prstGeom>
            <a:ln w="19050">
              <a:gradFill>
                <a:gsLst>
                  <a:gs pos="0">
                    <a:srgbClr val="00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lin ang="5400000" scaled="0"/>
              </a:gra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de seta reta 52"/>
            <p:cNvCxnSpPr/>
            <p:nvPr/>
          </p:nvCxnSpPr>
          <p:spPr>
            <a:xfrm rot="5400000" flipH="1" flipV="1">
              <a:off x="3147367" y="4496443"/>
              <a:ext cx="134622" cy="142876"/>
            </a:xfrm>
            <a:prstGeom prst="straightConnector1">
              <a:avLst/>
            </a:prstGeom>
            <a:ln w="19050">
              <a:gradFill>
                <a:gsLst>
                  <a:gs pos="0">
                    <a:srgbClr val="00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lin ang="5400000" scaled="0"/>
              </a:gra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de seta reta 57"/>
            <p:cNvCxnSpPr/>
            <p:nvPr/>
          </p:nvCxnSpPr>
          <p:spPr>
            <a:xfrm rot="10800000">
              <a:off x="3500443" y="4572007"/>
              <a:ext cx="1000145" cy="619129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de seta reta 58"/>
            <p:cNvCxnSpPr/>
            <p:nvPr/>
          </p:nvCxnSpPr>
          <p:spPr>
            <a:xfrm rot="10800000">
              <a:off x="4178318" y="4992698"/>
              <a:ext cx="465147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de seta reta 59"/>
            <p:cNvCxnSpPr/>
            <p:nvPr/>
          </p:nvCxnSpPr>
          <p:spPr>
            <a:xfrm rot="10800000">
              <a:off x="3857637" y="4776797"/>
              <a:ext cx="357195" cy="158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de seta reta 61"/>
            <p:cNvCxnSpPr/>
            <p:nvPr/>
          </p:nvCxnSpPr>
          <p:spPr>
            <a:xfrm rot="5400000" flipH="1" flipV="1">
              <a:off x="4040342" y="4639319"/>
              <a:ext cx="134622" cy="142876"/>
            </a:xfrm>
            <a:prstGeom prst="straightConnector1">
              <a:avLst/>
            </a:prstGeom>
            <a:ln w="19050">
              <a:gradFill>
                <a:gsLst>
                  <a:gs pos="0">
                    <a:srgbClr val="00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lin ang="5400000" scaled="0"/>
              </a:gra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de seta reta 62"/>
            <p:cNvCxnSpPr/>
            <p:nvPr/>
          </p:nvCxnSpPr>
          <p:spPr>
            <a:xfrm rot="5400000" flipH="1" flipV="1">
              <a:off x="4504689" y="4854714"/>
              <a:ext cx="134622" cy="142876"/>
            </a:xfrm>
            <a:prstGeom prst="straightConnector1">
              <a:avLst/>
            </a:prstGeom>
            <a:ln w="19050">
              <a:gradFill>
                <a:gsLst>
                  <a:gs pos="0">
                    <a:srgbClr val="00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lin ang="5400000" scaled="0"/>
              </a:gra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de seta reta 63"/>
            <p:cNvCxnSpPr/>
            <p:nvPr/>
          </p:nvCxnSpPr>
          <p:spPr>
            <a:xfrm rot="5400000">
              <a:off x="4605369" y="5183194"/>
              <a:ext cx="754068" cy="820755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de seta reta 64"/>
            <p:cNvCxnSpPr/>
            <p:nvPr/>
          </p:nvCxnSpPr>
          <p:spPr>
            <a:xfrm>
              <a:off x="4857782" y="5000635"/>
              <a:ext cx="392121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de seta reta 65"/>
            <p:cNvCxnSpPr/>
            <p:nvPr/>
          </p:nvCxnSpPr>
          <p:spPr>
            <a:xfrm>
              <a:off x="4500588" y="5673740"/>
              <a:ext cx="39212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de seta reta 66"/>
            <p:cNvCxnSpPr/>
            <p:nvPr/>
          </p:nvCxnSpPr>
          <p:spPr>
            <a:xfrm>
              <a:off x="4786344" y="5430852"/>
              <a:ext cx="392120" cy="158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de seta reta 67"/>
            <p:cNvCxnSpPr/>
            <p:nvPr/>
          </p:nvCxnSpPr>
          <p:spPr>
            <a:xfrm rot="10800000">
              <a:off x="4929222" y="5619765"/>
              <a:ext cx="463559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de seta reta 68"/>
            <p:cNvCxnSpPr/>
            <p:nvPr/>
          </p:nvCxnSpPr>
          <p:spPr>
            <a:xfrm rot="5400000" flipH="1" flipV="1">
              <a:off x="4433251" y="5669618"/>
              <a:ext cx="134622" cy="142876"/>
            </a:xfrm>
            <a:prstGeom prst="straightConnector1">
              <a:avLst/>
            </a:prstGeom>
            <a:ln w="19050">
              <a:gradFill>
                <a:gsLst>
                  <a:gs pos="0">
                    <a:srgbClr val="00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lin ang="5400000" scaled="0"/>
              </a:gra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de seta reta 69"/>
            <p:cNvCxnSpPr/>
            <p:nvPr/>
          </p:nvCxnSpPr>
          <p:spPr>
            <a:xfrm rot="5400000" flipH="1" flipV="1">
              <a:off x="4933317" y="4996509"/>
              <a:ext cx="134622" cy="142876"/>
            </a:xfrm>
            <a:prstGeom prst="straightConnector1">
              <a:avLst/>
            </a:prstGeom>
            <a:ln w="19050">
              <a:gradFill>
                <a:gsLst>
                  <a:gs pos="0">
                    <a:srgbClr val="00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lin ang="5400000" scaled="0"/>
              </a:gra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de seta reta 70"/>
            <p:cNvCxnSpPr/>
            <p:nvPr/>
          </p:nvCxnSpPr>
          <p:spPr>
            <a:xfrm flipH="1" flipV="1">
              <a:off x="5179223" y="5619896"/>
              <a:ext cx="178595" cy="107697"/>
            </a:xfrm>
            <a:prstGeom prst="straightConnector1">
              <a:avLst/>
            </a:prstGeom>
            <a:ln w="19050">
              <a:gradFill>
                <a:gsLst>
                  <a:gs pos="0">
                    <a:srgbClr val="00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lin ang="5400000" scaled="0"/>
              </a:gra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Retângulo 76"/>
            <p:cNvSpPr/>
            <p:nvPr/>
          </p:nvSpPr>
          <p:spPr>
            <a:xfrm>
              <a:off x="5643570" y="5072074"/>
              <a:ext cx="793807" cy="338554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pt-BR" sz="800" b="1" dirty="0">
                  <a:ln w="11430"/>
                  <a:solidFill>
                    <a:schemeClr val="accent6">
                      <a:lumMod val="75000"/>
                    </a:scheme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rial" charset="0"/>
                </a:rPr>
                <a:t>EFEITO</a:t>
              </a:r>
            </a:p>
            <a:p>
              <a:pPr algn="ctr">
                <a:defRPr/>
              </a:pPr>
              <a:r>
                <a:rPr lang="pt-BR" sz="800" b="1" dirty="0">
                  <a:ln w="11430"/>
                  <a:solidFill>
                    <a:schemeClr val="accent6">
                      <a:lumMod val="75000"/>
                    </a:scheme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rial" charset="0"/>
                </a:rPr>
                <a:t>ANALISADO</a:t>
              </a:r>
            </a:p>
          </p:txBody>
        </p:sp>
      </p:grpSp>
      <p:sp>
        <p:nvSpPr>
          <p:cNvPr id="80" name="Retângulo 79"/>
          <p:cNvSpPr/>
          <p:nvPr/>
        </p:nvSpPr>
        <p:spPr>
          <a:xfrm>
            <a:off x="2500298" y="857232"/>
            <a:ext cx="409278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CLASSIFICAÇÃO DE MODELOS</a:t>
            </a:r>
          </a:p>
        </p:txBody>
      </p:sp>
      <p:sp>
        <p:nvSpPr>
          <p:cNvPr id="78" name="Retângulo 77"/>
          <p:cNvSpPr/>
          <p:nvPr/>
        </p:nvSpPr>
        <p:spPr>
          <a:xfrm>
            <a:off x="714348" y="0"/>
            <a:ext cx="7618496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DIAGRAMA DE CAUSA E EFEITO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57224" y="1714488"/>
            <a:ext cx="7786742" cy="4929222"/>
          </a:xfrm>
          <a:prstGeom prst="rect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cxnSp>
        <p:nvCxnSpPr>
          <p:cNvPr id="6" name="Conector de seta reta 5"/>
          <p:cNvCxnSpPr/>
          <p:nvPr/>
        </p:nvCxnSpPr>
        <p:spPr>
          <a:xfrm>
            <a:off x="1401763" y="4071938"/>
            <a:ext cx="6000750" cy="158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 rot="16200000" flipH="1">
            <a:off x="5616576" y="2857500"/>
            <a:ext cx="1428750" cy="100012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 rot="16200000" flipH="1">
            <a:off x="3687763" y="2857500"/>
            <a:ext cx="1428750" cy="100012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 rot="16200000" flipH="1">
            <a:off x="2044701" y="2857500"/>
            <a:ext cx="1428750" cy="100012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 rot="5400000">
            <a:off x="5077619" y="4321969"/>
            <a:ext cx="1285875" cy="92868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 rot="5400000">
            <a:off x="3363119" y="4321969"/>
            <a:ext cx="1285875" cy="92868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 rot="5400000">
            <a:off x="1750219" y="4250532"/>
            <a:ext cx="1285875" cy="92868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>
            <a:off x="5616575" y="3500438"/>
            <a:ext cx="785813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 rot="10800000" flipV="1">
            <a:off x="6116638" y="3000375"/>
            <a:ext cx="955675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/>
          <p:cNvCxnSpPr/>
          <p:nvPr/>
        </p:nvCxnSpPr>
        <p:spPr>
          <a:xfrm>
            <a:off x="3616325" y="3355975"/>
            <a:ext cx="785813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/>
          <p:nvPr/>
        </p:nvCxnSpPr>
        <p:spPr>
          <a:xfrm>
            <a:off x="2187575" y="3713163"/>
            <a:ext cx="785813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>
            <a:off x="1830388" y="3143250"/>
            <a:ext cx="785812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>
            <a:off x="4827588" y="4927600"/>
            <a:ext cx="785812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/>
          <p:nvPr/>
        </p:nvCxnSpPr>
        <p:spPr>
          <a:xfrm>
            <a:off x="5256213" y="4357688"/>
            <a:ext cx="785812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/>
          <p:nvPr/>
        </p:nvCxnSpPr>
        <p:spPr>
          <a:xfrm rot="10800000" flipV="1">
            <a:off x="5827713" y="4643438"/>
            <a:ext cx="601662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/>
          <p:cNvCxnSpPr/>
          <p:nvPr/>
        </p:nvCxnSpPr>
        <p:spPr>
          <a:xfrm>
            <a:off x="2970213" y="5070475"/>
            <a:ext cx="785812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/>
          <p:cNvCxnSpPr/>
          <p:nvPr/>
        </p:nvCxnSpPr>
        <p:spPr>
          <a:xfrm>
            <a:off x="3398838" y="4500563"/>
            <a:ext cx="785812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/>
          <p:cNvCxnSpPr/>
          <p:nvPr/>
        </p:nvCxnSpPr>
        <p:spPr>
          <a:xfrm>
            <a:off x="1612900" y="4714875"/>
            <a:ext cx="785813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/>
          <p:cNvCxnSpPr/>
          <p:nvPr/>
        </p:nvCxnSpPr>
        <p:spPr>
          <a:xfrm rot="10800000" flipV="1">
            <a:off x="5399088" y="5214938"/>
            <a:ext cx="673100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/>
          <p:cNvCxnSpPr/>
          <p:nvPr/>
        </p:nvCxnSpPr>
        <p:spPr>
          <a:xfrm rot="10800000" flipV="1">
            <a:off x="6572250" y="2690813"/>
            <a:ext cx="285750" cy="2857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/>
          <p:cNvCxnSpPr/>
          <p:nvPr/>
        </p:nvCxnSpPr>
        <p:spPr>
          <a:xfrm rot="16200000" flipH="1">
            <a:off x="3687763" y="3000375"/>
            <a:ext cx="357188" cy="3571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de seta reta 34"/>
          <p:cNvCxnSpPr/>
          <p:nvPr/>
        </p:nvCxnSpPr>
        <p:spPr>
          <a:xfrm rot="16200000" flipV="1">
            <a:off x="5750719" y="5250657"/>
            <a:ext cx="285750" cy="2143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de seta reta 35"/>
          <p:cNvCxnSpPr/>
          <p:nvPr/>
        </p:nvCxnSpPr>
        <p:spPr>
          <a:xfrm rot="5400000" flipH="1" flipV="1">
            <a:off x="1577181" y="4750594"/>
            <a:ext cx="357188" cy="285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ângulo 40"/>
          <p:cNvSpPr/>
          <p:nvPr/>
        </p:nvSpPr>
        <p:spPr>
          <a:xfrm>
            <a:off x="7402712" y="3857628"/>
            <a:ext cx="1180131" cy="30777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1400" b="1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Cópia Ruim</a:t>
            </a:r>
          </a:p>
        </p:txBody>
      </p:sp>
      <p:cxnSp>
        <p:nvCxnSpPr>
          <p:cNvPr id="42" name="Conector de seta reta 41"/>
          <p:cNvCxnSpPr/>
          <p:nvPr/>
        </p:nvCxnSpPr>
        <p:spPr>
          <a:xfrm rot="16200000" flipV="1">
            <a:off x="6322219" y="3036094"/>
            <a:ext cx="285750" cy="2143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de seta reta 44"/>
          <p:cNvCxnSpPr/>
          <p:nvPr/>
        </p:nvCxnSpPr>
        <p:spPr>
          <a:xfrm rot="16200000" flipH="1">
            <a:off x="1827213" y="4357688"/>
            <a:ext cx="357187" cy="3571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tângulo 46"/>
          <p:cNvSpPr/>
          <p:nvPr/>
        </p:nvSpPr>
        <p:spPr>
          <a:xfrm>
            <a:off x="2428860" y="928670"/>
            <a:ext cx="421942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TIPOS DE DIAGRAMAS – </a:t>
            </a: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 charset="0"/>
              </a:rPr>
              <a:t>GERAL</a:t>
            </a:r>
          </a:p>
        </p:txBody>
      </p:sp>
      <p:sp>
        <p:nvSpPr>
          <p:cNvPr id="48" name="Retângulo 47"/>
          <p:cNvSpPr/>
          <p:nvPr/>
        </p:nvSpPr>
        <p:spPr>
          <a:xfrm>
            <a:off x="1785918" y="2285992"/>
            <a:ext cx="788998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1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Líquido</a:t>
            </a:r>
          </a:p>
        </p:txBody>
      </p:sp>
      <p:sp>
        <p:nvSpPr>
          <p:cNvPr id="49" name="Retângulo 48"/>
          <p:cNvSpPr/>
          <p:nvPr/>
        </p:nvSpPr>
        <p:spPr>
          <a:xfrm>
            <a:off x="3357554" y="2214554"/>
            <a:ext cx="1027845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1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Método de</a:t>
            </a:r>
          </a:p>
          <a:p>
            <a:pPr algn="ctr">
              <a:defRPr/>
            </a:pPr>
            <a:r>
              <a:rPr lang="pt-BR" sz="1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fotocópias</a:t>
            </a:r>
          </a:p>
        </p:txBody>
      </p:sp>
      <p:sp>
        <p:nvSpPr>
          <p:cNvPr id="50" name="Retângulo 49"/>
          <p:cNvSpPr/>
          <p:nvPr/>
        </p:nvSpPr>
        <p:spPr>
          <a:xfrm>
            <a:off x="5429256" y="2214554"/>
            <a:ext cx="869148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1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Papel de</a:t>
            </a:r>
          </a:p>
          <a:p>
            <a:pPr algn="ctr">
              <a:defRPr/>
            </a:pPr>
            <a:r>
              <a:rPr lang="pt-BR" sz="1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cópia</a:t>
            </a:r>
          </a:p>
        </p:txBody>
      </p:sp>
      <p:sp>
        <p:nvSpPr>
          <p:cNvPr id="51" name="Retângulo 50"/>
          <p:cNvSpPr/>
          <p:nvPr/>
        </p:nvSpPr>
        <p:spPr>
          <a:xfrm>
            <a:off x="4714876" y="5500702"/>
            <a:ext cx="1003801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1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Copiadora</a:t>
            </a:r>
          </a:p>
        </p:txBody>
      </p:sp>
      <p:sp>
        <p:nvSpPr>
          <p:cNvPr id="52" name="Retângulo 51"/>
          <p:cNvSpPr/>
          <p:nvPr/>
        </p:nvSpPr>
        <p:spPr>
          <a:xfrm>
            <a:off x="2877167" y="5429264"/>
            <a:ext cx="1051891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1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Condições</a:t>
            </a:r>
          </a:p>
          <a:p>
            <a:pPr algn="ctr">
              <a:defRPr/>
            </a:pPr>
            <a:r>
              <a:rPr lang="pt-BR" sz="1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ambientais</a:t>
            </a:r>
          </a:p>
        </p:txBody>
      </p:sp>
      <p:sp>
        <p:nvSpPr>
          <p:cNvPr id="53" name="Retângulo 52"/>
          <p:cNvSpPr/>
          <p:nvPr/>
        </p:nvSpPr>
        <p:spPr>
          <a:xfrm>
            <a:off x="1428728" y="5368304"/>
            <a:ext cx="793807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1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Papel</a:t>
            </a:r>
          </a:p>
          <a:p>
            <a:pPr algn="ctr">
              <a:defRPr/>
            </a:pPr>
            <a:r>
              <a:rPr lang="pt-BR" sz="1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original</a:t>
            </a:r>
          </a:p>
        </p:txBody>
      </p:sp>
      <p:sp>
        <p:nvSpPr>
          <p:cNvPr id="54" name="Retângulo 53"/>
          <p:cNvSpPr/>
          <p:nvPr/>
        </p:nvSpPr>
        <p:spPr>
          <a:xfrm>
            <a:off x="714348" y="0"/>
            <a:ext cx="7618496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DIAGRAMA DE CAUSA E EFEITO</a:t>
            </a:r>
          </a:p>
        </p:txBody>
      </p:sp>
      <p:sp>
        <p:nvSpPr>
          <p:cNvPr id="56" name="CaixaDeTexto 55"/>
          <p:cNvSpPr txBox="1">
            <a:spLocks noChangeArrowheads="1"/>
          </p:cNvSpPr>
          <p:nvPr/>
        </p:nvSpPr>
        <p:spPr bwMode="auto">
          <a:xfrm>
            <a:off x="6926263" y="2786063"/>
            <a:ext cx="10033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100"/>
              <a:t>Foto</a:t>
            </a:r>
          </a:p>
          <a:p>
            <a:pPr algn="ctr"/>
            <a:r>
              <a:rPr lang="pt-BR" sz="1100"/>
              <a:t>sensibilidade</a:t>
            </a:r>
          </a:p>
        </p:txBody>
      </p:sp>
      <p:sp>
        <p:nvSpPr>
          <p:cNvPr id="59" name="CaixaDeTexto 58"/>
          <p:cNvSpPr txBox="1">
            <a:spLocks noChangeArrowheads="1"/>
          </p:cNvSpPr>
          <p:nvPr/>
        </p:nvSpPr>
        <p:spPr bwMode="auto">
          <a:xfrm>
            <a:off x="6500813" y="2320925"/>
            <a:ext cx="11064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/>
              <a:t>Tempo de</a:t>
            </a:r>
          </a:p>
          <a:p>
            <a:pPr algn="ctr"/>
            <a:r>
              <a:rPr lang="pt-BR" sz="1000"/>
              <a:t>armazenamento</a:t>
            </a:r>
          </a:p>
        </p:txBody>
      </p:sp>
      <p:sp>
        <p:nvSpPr>
          <p:cNvPr id="61" name="CaixaDeTexto 60"/>
          <p:cNvSpPr txBox="1">
            <a:spLocks noChangeArrowheads="1"/>
          </p:cNvSpPr>
          <p:nvPr/>
        </p:nvSpPr>
        <p:spPr bwMode="auto">
          <a:xfrm>
            <a:off x="6500813" y="3143250"/>
            <a:ext cx="11064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000"/>
              <a:t>Modo de</a:t>
            </a:r>
          </a:p>
          <a:p>
            <a:r>
              <a:rPr lang="pt-BR" sz="1000"/>
              <a:t>armazenamento</a:t>
            </a:r>
          </a:p>
        </p:txBody>
      </p:sp>
      <p:sp>
        <p:nvSpPr>
          <p:cNvPr id="62" name="CaixaDeTexto 61"/>
          <p:cNvSpPr txBox="1">
            <a:spLocks noChangeArrowheads="1"/>
          </p:cNvSpPr>
          <p:nvPr/>
        </p:nvSpPr>
        <p:spPr bwMode="auto">
          <a:xfrm>
            <a:off x="5026025" y="3286125"/>
            <a:ext cx="830263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100"/>
              <a:t>Qualidade</a:t>
            </a:r>
          </a:p>
          <a:p>
            <a:pPr algn="ctr"/>
            <a:r>
              <a:rPr lang="pt-BR" sz="1100"/>
              <a:t>do papel</a:t>
            </a:r>
          </a:p>
        </p:txBody>
      </p:sp>
      <p:cxnSp>
        <p:nvCxnSpPr>
          <p:cNvPr id="63" name="Conector de seta reta 62"/>
          <p:cNvCxnSpPr/>
          <p:nvPr/>
        </p:nvCxnSpPr>
        <p:spPr>
          <a:xfrm rot="10800000">
            <a:off x="4071938" y="2928938"/>
            <a:ext cx="714375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aixaDeTexto 64"/>
          <p:cNvSpPr txBox="1">
            <a:spLocks noChangeArrowheads="1"/>
          </p:cNvSpPr>
          <p:nvPr/>
        </p:nvSpPr>
        <p:spPr bwMode="auto">
          <a:xfrm>
            <a:off x="4643438" y="2690813"/>
            <a:ext cx="81915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100"/>
              <a:t>Tempo de</a:t>
            </a:r>
          </a:p>
          <a:p>
            <a:pPr algn="ctr"/>
            <a:r>
              <a:rPr lang="pt-BR" sz="1100"/>
              <a:t>secagem</a:t>
            </a:r>
          </a:p>
        </p:txBody>
      </p:sp>
      <p:sp>
        <p:nvSpPr>
          <p:cNvPr id="66" name="CaixaDeTexto 65"/>
          <p:cNvSpPr txBox="1">
            <a:spLocks noChangeArrowheads="1"/>
          </p:cNvSpPr>
          <p:nvPr/>
        </p:nvSpPr>
        <p:spPr bwMode="auto">
          <a:xfrm>
            <a:off x="2986088" y="3143250"/>
            <a:ext cx="8540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100"/>
              <a:t>Colocação</a:t>
            </a:r>
          </a:p>
          <a:p>
            <a:pPr algn="ctr"/>
            <a:r>
              <a:rPr lang="pt-BR" sz="1100"/>
              <a:t>do original</a:t>
            </a:r>
          </a:p>
        </p:txBody>
      </p:sp>
      <p:sp>
        <p:nvSpPr>
          <p:cNvPr id="67" name="CaixaDeTexto 66"/>
          <p:cNvSpPr txBox="1">
            <a:spLocks noChangeArrowheads="1"/>
          </p:cNvSpPr>
          <p:nvPr/>
        </p:nvSpPr>
        <p:spPr bwMode="auto">
          <a:xfrm>
            <a:off x="3286125" y="2820988"/>
            <a:ext cx="57626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/>
              <a:t>Desvio</a:t>
            </a:r>
          </a:p>
        </p:txBody>
      </p:sp>
      <p:sp>
        <p:nvSpPr>
          <p:cNvPr id="68" name="CaixaDeTexto 67"/>
          <p:cNvSpPr txBox="1">
            <a:spLocks noChangeArrowheads="1"/>
          </p:cNvSpPr>
          <p:nvPr/>
        </p:nvSpPr>
        <p:spPr bwMode="auto">
          <a:xfrm>
            <a:off x="976313" y="3001963"/>
            <a:ext cx="91281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100"/>
              <a:t>Quantidade</a:t>
            </a:r>
          </a:p>
        </p:txBody>
      </p:sp>
      <p:sp>
        <p:nvSpPr>
          <p:cNvPr id="69" name="CaixaDeTexto 68"/>
          <p:cNvSpPr txBox="1">
            <a:spLocks noChangeArrowheads="1"/>
          </p:cNvSpPr>
          <p:nvPr/>
        </p:nvSpPr>
        <p:spPr bwMode="auto">
          <a:xfrm>
            <a:off x="1335088" y="3511550"/>
            <a:ext cx="100012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100"/>
              <a:t>Qualidade</a:t>
            </a:r>
          </a:p>
          <a:p>
            <a:pPr algn="ctr"/>
            <a:r>
              <a:rPr lang="pt-BR" sz="1100"/>
              <a:t>quando novo</a:t>
            </a:r>
          </a:p>
        </p:txBody>
      </p:sp>
      <p:sp>
        <p:nvSpPr>
          <p:cNvPr id="70" name="CaixaDeTexto 69"/>
          <p:cNvSpPr txBox="1">
            <a:spLocks noChangeArrowheads="1"/>
          </p:cNvSpPr>
          <p:nvPr/>
        </p:nvSpPr>
        <p:spPr bwMode="auto">
          <a:xfrm>
            <a:off x="893763" y="4487863"/>
            <a:ext cx="8286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100"/>
              <a:t>Qualidade</a:t>
            </a:r>
          </a:p>
          <a:p>
            <a:pPr algn="ctr"/>
            <a:r>
              <a:rPr lang="pt-BR" sz="1100"/>
              <a:t>do papel</a:t>
            </a:r>
          </a:p>
        </p:txBody>
      </p:sp>
      <p:sp>
        <p:nvSpPr>
          <p:cNvPr id="71" name="CaixaDeTexto 70"/>
          <p:cNvSpPr txBox="1">
            <a:spLocks noChangeArrowheads="1"/>
          </p:cNvSpPr>
          <p:nvPr/>
        </p:nvSpPr>
        <p:spPr bwMode="auto">
          <a:xfrm>
            <a:off x="1500188" y="4143375"/>
            <a:ext cx="8445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/>
              <a:t>Resistência</a:t>
            </a:r>
          </a:p>
        </p:txBody>
      </p:sp>
      <p:sp>
        <p:nvSpPr>
          <p:cNvPr id="72" name="CaixaDeTexto 71"/>
          <p:cNvSpPr txBox="1">
            <a:spLocks noChangeArrowheads="1"/>
          </p:cNvSpPr>
          <p:nvPr/>
        </p:nvSpPr>
        <p:spPr bwMode="auto">
          <a:xfrm>
            <a:off x="928688" y="5013325"/>
            <a:ext cx="10001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/>
              <a:t>Transparência</a:t>
            </a:r>
          </a:p>
        </p:txBody>
      </p:sp>
      <p:sp>
        <p:nvSpPr>
          <p:cNvPr id="75" name="CaixaDeTexto 74"/>
          <p:cNvSpPr txBox="1">
            <a:spLocks noChangeArrowheads="1"/>
          </p:cNvSpPr>
          <p:nvPr/>
        </p:nvSpPr>
        <p:spPr bwMode="auto">
          <a:xfrm>
            <a:off x="2982913" y="4262438"/>
            <a:ext cx="5302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100"/>
              <a:t>Mesa</a:t>
            </a:r>
          </a:p>
          <a:p>
            <a:pPr algn="ctr"/>
            <a:r>
              <a:rPr lang="pt-BR" sz="1100"/>
              <a:t>suja</a:t>
            </a:r>
          </a:p>
        </p:txBody>
      </p:sp>
      <p:sp>
        <p:nvSpPr>
          <p:cNvPr id="76" name="CaixaDeTexto 75"/>
          <p:cNvSpPr txBox="1">
            <a:spLocks noChangeArrowheads="1"/>
          </p:cNvSpPr>
          <p:nvPr/>
        </p:nvSpPr>
        <p:spPr bwMode="auto">
          <a:xfrm>
            <a:off x="2714625" y="4856163"/>
            <a:ext cx="45878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100"/>
              <a:t>Mão</a:t>
            </a:r>
          </a:p>
          <a:p>
            <a:pPr algn="ctr"/>
            <a:r>
              <a:rPr lang="pt-BR" sz="1100"/>
              <a:t>suja</a:t>
            </a:r>
          </a:p>
        </p:txBody>
      </p:sp>
      <p:sp>
        <p:nvSpPr>
          <p:cNvPr id="77" name="CaixaDeTexto 76"/>
          <p:cNvSpPr txBox="1">
            <a:spLocks noChangeArrowheads="1"/>
          </p:cNvSpPr>
          <p:nvPr/>
        </p:nvSpPr>
        <p:spPr bwMode="auto">
          <a:xfrm>
            <a:off x="4441825" y="4214813"/>
            <a:ext cx="88423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100"/>
              <a:t>Velocidade</a:t>
            </a:r>
          </a:p>
        </p:txBody>
      </p:sp>
      <p:sp>
        <p:nvSpPr>
          <p:cNvPr id="78" name="CaixaDeTexto 77"/>
          <p:cNvSpPr txBox="1">
            <a:spLocks noChangeArrowheads="1"/>
          </p:cNvSpPr>
          <p:nvPr/>
        </p:nvSpPr>
        <p:spPr bwMode="auto">
          <a:xfrm>
            <a:off x="4214813" y="4714875"/>
            <a:ext cx="81915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100"/>
              <a:t>Tempo de</a:t>
            </a:r>
          </a:p>
          <a:p>
            <a:pPr algn="ctr"/>
            <a:r>
              <a:rPr lang="pt-BR" sz="1100"/>
              <a:t>utilização</a:t>
            </a:r>
          </a:p>
        </p:txBody>
      </p:sp>
      <p:sp>
        <p:nvSpPr>
          <p:cNvPr id="79" name="CaixaDeTexto 78"/>
          <p:cNvSpPr txBox="1">
            <a:spLocks noChangeArrowheads="1"/>
          </p:cNvSpPr>
          <p:nvPr/>
        </p:nvSpPr>
        <p:spPr bwMode="auto">
          <a:xfrm>
            <a:off x="5929313" y="5000625"/>
            <a:ext cx="9302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100"/>
              <a:t>Potência da</a:t>
            </a:r>
          </a:p>
          <a:p>
            <a:pPr algn="ctr"/>
            <a:r>
              <a:rPr lang="pt-BR" sz="1100"/>
              <a:t>lâmpada</a:t>
            </a:r>
          </a:p>
        </p:txBody>
      </p:sp>
      <p:sp>
        <p:nvSpPr>
          <p:cNvPr id="80" name="CaixaDeTexto 79"/>
          <p:cNvSpPr txBox="1">
            <a:spLocks noChangeArrowheads="1"/>
          </p:cNvSpPr>
          <p:nvPr/>
        </p:nvSpPr>
        <p:spPr bwMode="auto">
          <a:xfrm>
            <a:off x="6286500" y="4429125"/>
            <a:ext cx="104933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100"/>
              <a:t>Condições de</a:t>
            </a:r>
          </a:p>
          <a:p>
            <a:pPr algn="ctr"/>
            <a:r>
              <a:rPr lang="pt-BR" sz="1100"/>
              <a:t>enrolamento</a:t>
            </a:r>
          </a:p>
        </p:txBody>
      </p:sp>
      <p:sp>
        <p:nvSpPr>
          <p:cNvPr id="83" name="CaixaDeTexto 82"/>
          <p:cNvSpPr txBox="1">
            <a:spLocks noChangeArrowheads="1"/>
          </p:cNvSpPr>
          <p:nvPr/>
        </p:nvSpPr>
        <p:spPr bwMode="auto">
          <a:xfrm>
            <a:off x="5929313" y="5429250"/>
            <a:ext cx="758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/>
              <a:t>Sujeira na</a:t>
            </a:r>
          </a:p>
          <a:p>
            <a:pPr algn="ctr"/>
            <a:r>
              <a:rPr lang="pt-BR" sz="1000"/>
              <a:t>lâmpada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52" grpId="0"/>
      <p:bldP spid="53" grpId="0"/>
      <p:bldP spid="56" grpId="0"/>
      <p:bldP spid="59" grpId="0"/>
      <p:bldP spid="61" grpId="0"/>
      <p:bldP spid="62" grpId="0"/>
      <p:bldP spid="65" grpId="0"/>
      <p:bldP spid="66" grpId="0"/>
      <p:bldP spid="67" grpId="0"/>
      <p:bldP spid="67" grpId="1"/>
      <p:bldP spid="68" grpId="0"/>
      <p:bldP spid="69" grpId="0"/>
      <p:bldP spid="70" grpId="0"/>
      <p:bldP spid="71" grpId="0"/>
      <p:bldP spid="72" grpId="0"/>
      <p:bldP spid="75" grpId="0"/>
      <p:bldP spid="76" grpId="0"/>
      <p:bldP spid="77" grpId="0"/>
      <p:bldP spid="78" grpId="0"/>
      <p:bldP spid="79" grpId="0"/>
      <p:bldP spid="80" grpId="0"/>
      <p:bldP spid="8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57224" y="1714488"/>
            <a:ext cx="7786742" cy="4929222"/>
          </a:xfrm>
          <a:prstGeom prst="rect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cxnSp>
        <p:nvCxnSpPr>
          <p:cNvPr id="6" name="Conector de seta reta 5"/>
          <p:cNvCxnSpPr/>
          <p:nvPr/>
        </p:nvCxnSpPr>
        <p:spPr>
          <a:xfrm>
            <a:off x="1401763" y="4071938"/>
            <a:ext cx="6000750" cy="158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 rot="16200000" flipH="1">
            <a:off x="5616576" y="2857500"/>
            <a:ext cx="1428750" cy="100012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 rot="16200000" flipH="1">
            <a:off x="3687763" y="2857500"/>
            <a:ext cx="1428750" cy="100012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 rot="16200000" flipH="1">
            <a:off x="2044701" y="2857500"/>
            <a:ext cx="1428750" cy="100012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 rot="5400000">
            <a:off x="5077619" y="4321969"/>
            <a:ext cx="1285875" cy="92868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 rot="5400000">
            <a:off x="3363119" y="4321969"/>
            <a:ext cx="1285875" cy="92868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 rot="5400000">
            <a:off x="1750219" y="4250532"/>
            <a:ext cx="1285875" cy="92868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>
            <a:off x="5616575" y="3500438"/>
            <a:ext cx="785813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>
            <a:off x="5330825" y="3000375"/>
            <a:ext cx="785813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/>
          <p:cNvCxnSpPr/>
          <p:nvPr/>
        </p:nvCxnSpPr>
        <p:spPr>
          <a:xfrm>
            <a:off x="3616325" y="3355975"/>
            <a:ext cx="785813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/>
          <p:nvPr/>
        </p:nvCxnSpPr>
        <p:spPr>
          <a:xfrm>
            <a:off x="2187575" y="3713163"/>
            <a:ext cx="785813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>
            <a:off x="1830388" y="3143250"/>
            <a:ext cx="785812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>
            <a:off x="2044700" y="3429000"/>
            <a:ext cx="785813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>
            <a:off x="4827588" y="4927600"/>
            <a:ext cx="785812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/>
          <p:nvPr/>
        </p:nvCxnSpPr>
        <p:spPr>
          <a:xfrm>
            <a:off x="5256213" y="4357688"/>
            <a:ext cx="785812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/>
          <p:nvPr/>
        </p:nvCxnSpPr>
        <p:spPr>
          <a:xfrm>
            <a:off x="5041900" y="4643438"/>
            <a:ext cx="785813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/>
          <p:cNvCxnSpPr/>
          <p:nvPr/>
        </p:nvCxnSpPr>
        <p:spPr>
          <a:xfrm>
            <a:off x="2970213" y="5070475"/>
            <a:ext cx="785812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/>
          <p:cNvCxnSpPr/>
          <p:nvPr/>
        </p:nvCxnSpPr>
        <p:spPr>
          <a:xfrm>
            <a:off x="3398838" y="4500563"/>
            <a:ext cx="785812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/>
          <p:cNvCxnSpPr/>
          <p:nvPr/>
        </p:nvCxnSpPr>
        <p:spPr>
          <a:xfrm>
            <a:off x="1612900" y="4714875"/>
            <a:ext cx="785813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/>
          <p:cNvCxnSpPr/>
          <p:nvPr/>
        </p:nvCxnSpPr>
        <p:spPr>
          <a:xfrm>
            <a:off x="4613275" y="5214938"/>
            <a:ext cx="785813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/>
          <p:cNvCxnSpPr/>
          <p:nvPr/>
        </p:nvCxnSpPr>
        <p:spPr>
          <a:xfrm rot="16200000" flipH="1">
            <a:off x="5330825" y="2643188"/>
            <a:ext cx="357187" cy="3571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/>
          <p:cNvCxnSpPr/>
          <p:nvPr/>
        </p:nvCxnSpPr>
        <p:spPr>
          <a:xfrm rot="16200000" flipH="1">
            <a:off x="3687763" y="3000375"/>
            <a:ext cx="357188" cy="3571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de seta reta 32"/>
          <p:cNvCxnSpPr/>
          <p:nvPr/>
        </p:nvCxnSpPr>
        <p:spPr>
          <a:xfrm>
            <a:off x="3330575" y="3143250"/>
            <a:ext cx="50006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de seta reta 34"/>
          <p:cNvCxnSpPr/>
          <p:nvPr/>
        </p:nvCxnSpPr>
        <p:spPr>
          <a:xfrm rot="5400000" flipH="1" flipV="1">
            <a:off x="4648994" y="5250657"/>
            <a:ext cx="357187" cy="285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de seta reta 35"/>
          <p:cNvCxnSpPr/>
          <p:nvPr/>
        </p:nvCxnSpPr>
        <p:spPr>
          <a:xfrm rot="5400000" flipH="1" flipV="1">
            <a:off x="1577181" y="4750594"/>
            <a:ext cx="357188" cy="285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de seta reta 36"/>
          <p:cNvCxnSpPr/>
          <p:nvPr/>
        </p:nvCxnSpPr>
        <p:spPr>
          <a:xfrm rot="16200000" flipH="1">
            <a:off x="1901825" y="2786063"/>
            <a:ext cx="357187" cy="3571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de seta reta 37"/>
          <p:cNvCxnSpPr/>
          <p:nvPr/>
        </p:nvCxnSpPr>
        <p:spPr>
          <a:xfrm rot="5400000" flipH="1" flipV="1">
            <a:off x="3434556" y="4536282"/>
            <a:ext cx="357187" cy="285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de seta reta 38"/>
          <p:cNvCxnSpPr/>
          <p:nvPr/>
        </p:nvCxnSpPr>
        <p:spPr>
          <a:xfrm rot="16200000" flipH="1">
            <a:off x="5759450" y="3143250"/>
            <a:ext cx="357188" cy="3571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de seta reta 39"/>
          <p:cNvCxnSpPr/>
          <p:nvPr/>
        </p:nvCxnSpPr>
        <p:spPr>
          <a:xfrm rot="16200000" flipH="1">
            <a:off x="5473700" y="3143250"/>
            <a:ext cx="357188" cy="3571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ângulo 40"/>
          <p:cNvSpPr/>
          <p:nvPr/>
        </p:nvSpPr>
        <p:spPr>
          <a:xfrm>
            <a:off x="7402712" y="3857628"/>
            <a:ext cx="1252267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1400" b="1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EFEITO</a:t>
            </a:r>
          </a:p>
          <a:p>
            <a:pPr algn="ctr">
              <a:defRPr/>
            </a:pPr>
            <a:r>
              <a:rPr lang="pt-BR" sz="1400" b="1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ANALISADO</a:t>
            </a:r>
          </a:p>
        </p:txBody>
      </p:sp>
      <p:cxnSp>
        <p:nvCxnSpPr>
          <p:cNvPr id="42" name="Conector de seta reta 41"/>
          <p:cNvCxnSpPr/>
          <p:nvPr/>
        </p:nvCxnSpPr>
        <p:spPr>
          <a:xfrm rot="5400000" flipH="1" flipV="1">
            <a:off x="5652294" y="3536157"/>
            <a:ext cx="357187" cy="285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de seta reta 42"/>
          <p:cNvCxnSpPr/>
          <p:nvPr/>
        </p:nvCxnSpPr>
        <p:spPr>
          <a:xfrm>
            <a:off x="5330825" y="3714750"/>
            <a:ext cx="50006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de seta reta 43"/>
          <p:cNvCxnSpPr/>
          <p:nvPr/>
        </p:nvCxnSpPr>
        <p:spPr>
          <a:xfrm rot="5400000" flipH="1" flipV="1">
            <a:off x="3866356" y="3393282"/>
            <a:ext cx="357187" cy="285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de seta reta 44"/>
          <p:cNvCxnSpPr/>
          <p:nvPr/>
        </p:nvCxnSpPr>
        <p:spPr>
          <a:xfrm rot="16200000" flipH="1">
            <a:off x="1827213" y="4357688"/>
            <a:ext cx="357187" cy="3571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tângulo 46"/>
          <p:cNvSpPr/>
          <p:nvPr/>
        </p:nvSpPr>
        <p:spPr>
          <a:xfrm>
            <a:off x="2071670" y="928670"/>
            <a:ext cx="469872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TIPOS DE DIAGRAMAS – </a:t>
            </a: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 charset="0"/>
              </a:rPr>
              <a:t>3 Má / 3 Mé</a:t>
            </a:r>
          </a:p>
        </p:txBody>
      </p:sp>
      <p:sp>
        <p:nvSpPr>
          <p:cNvPr id="48" name="Retângulo 47"/>
          <p:cNvSpPr/>
          <p:nvPr/>
        </p:nvSpPr>
        <p:spPr>
          <a:xfrm>
            <a:off x="1585732" y="2214554"/>
            <a:ext cx="1316386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Método</a:t>
            </a:r>
          </a:p>
        </p:txBody>
      </p:sp>
      <p:sp>
        <p:nvSpPr>
          <p:cNvPr id="49" name="Retângulo 48"/>
          <p:cNvSpPr/>
          <p:nvPr/>
        </p:nvSpPr>
        <p:spPr>
          <a:xfrm>
            <a:off x="3187870" y="2214554"/>
            <a:ext cx="1282723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Medida</a:t>
            </a:r>
          </a:p>
        </p:txBody>
      </p:sp>
      <p:sp>
        <p:nvSpPr>
          <p:cNvPr id="50" name="Retângulo 49"/>
          <p:cNvSpPr/>
          <p:nvPr/>
        </p:nvSpPr>
        <p:spPr>
          <a:xfrm>
            <a:off x="4830944" y="2214554"/>
            <a:ext cx="2404826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Meio ambiente</a:t>
            </a:r>
          </a:p>
        </p:txBody>
      </p:sp>
      <p:sp>
        <p:nvSpPr>
          <p:cNvPr id="51" name="Retângulo 50"/>
          <p:cNvSpPr/>
          <p:nvPr/>
        </p:nvSpPr>
        <p:spPr>
          <a:xfrm>
            <a:off x="4256093" y="5429264"/>
            <a:ext cx="2101857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Mão-de-obra</a:t>
            </a:r>
          </a:p>
        </p:txBody>
      </p:sp>
      <p:sp>
        <p:nvSpPr>
          <p:cNvPr id="52" name="Retângulo 51"/>
          <p:cNvSpPr/>
          <p:nvPr/>
        </p:nvSpPr>
        <p:spPr>
          <a:xfrm>
            <a:off x="2714612" y="5429264"/>
            <a:ext cx="1476686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Máquina</a:t>
            </a:r>
          </a:p>
        </p:txBody>
      </p:sp>
      <p:sp>
        <p:nvSpPr>
          <p:cNvPr id="53" name="Retângulo 52"/>
          <p:cNvSpPr/>
          <p:nvPr/>
        </p:nvSpPr>
        <p:spPr>
          <a:xfrm>
            <a:off x="1142976" y="5429264"/>
            <a:ext cx="1399743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Material</a:t>
            </a:r>
          </a:p>
        </p:txBody>
      </p:sp>
      <p:sp>
        <p:nvSpPr>
          <p:cNvPr id="54" name="Retângulo 53"/>
          <p:cNvSpPr/>
          <p:nvPr/>
        </p:nvSpPr>
        <p:spPr>
          <a:xfrm>
            <a:off x="714348" y="0"/>
            <a:ext cx="7618496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DIAGRAMA DE CAUSA E EFEITO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14348" y="1714488"/>
            <a:ext cx="8072494" cy="4929222"/>
          </a:xfrm>
          <a:prstGeom prst="rect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cxnSp>
        <p:nvCxnSpPr>
          <p:cNvPr id="6" name="Conector de seta reta 5"/>
          <p:cNvCxnSpPr/>
          <p:nvPr/>
        </p:nvCxnSpPr>
        <p:spPr>
          <a:xfrm>
            <a:off x="1401763" y="4071938"/>
            <a:ext cx="6000750" cy="158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 rot="16200000" flipH="1">
            <a:off x="5616576" y="2857500"/>
            <a:ext cx="1428750" cy="100012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 rot="16200000" flipH="1">
            <a:off x="3687763" y="2857500"/>
            <a:ext cx="1428750" cy="100012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 rot="16200000" flipH="1">
            <a:off x="2044701" y="2857500"/>
            <a:ext cx="1428750" cy="100012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 rot="5400000">
            <a:off x="5077619" y="4321969"/>
            <a:ext cx="1285875" cy="92868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 rot="5400000">
            <a:off x="3363119" y="4321969"/>
            <a:ext cx="1285875" cy="92868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 rot="5400000">
            <a:off x="1750219" y="4250532"/>
            <a:ext cx="1285875" cy="92868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>
            <a:off x="5616575" y="3500438"/>
            <a:ext cx="785813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>
            <a:off x="5330825" y="3000375"/>
            <a:ext cx="785813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/>
          <p:cNvCxnSpPr/>
          <p:nvPr/>
        </p:nvCxnSpPr>
        <p:spPr>
          <a:xfrm>
            <a:off x="3616325" y="3355975"/>
            <a:ext cx="785813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/>
          <p:nvPr/>
        </p:nvCxnSpPr>
        <p:spPr>
          <a:xfrm>
            <a:off x="2187575" y="3713163"/>
            <a:ext cx="785813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>
            <a:off x="1830388" y="3143250"/>
            <a:ext cx="785812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>
            <a:off x="2044700" y="3429000"/>
            <a:ext cx="785813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>
            <a:off x="4827588" y="4927600"/>
            <a:ext cx="785812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/>
          <p:nvPr/>
        </p:nvCxnSpPr>
        <p:spPr>
          <a:xfrm>
            <a:off x="5256213" y="4357688"/>
            <a:ext cx="785812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/>
          <p:nvPr/>
        </p:nvCxnSpPr>
        <p:spPr>
          <a:xfrm>
            <a:off x="5041900" y="4643438"/>
            <a:ext cx="785813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/>
          <p:cNvCxnSpPr/>
          <p:nvPr/>
        </p:nvCxnSpPr>
        <p:spPr>
          <a:xfrm>
            <a:off x="2970213" y="5070475"/>
            <a:ext cx="785812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/>
          <p:cNvCxnSpPr/>
          <p:nvPr/>
        </p:nvCxnSpPr>
        <p:spPr>
          <a:xfrm>
            <a:off x="3398838" y="4500563"/>
            <a:ext cx="785812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/>
          <p:cNvCxnSpPr/>
          <p:nvPr/>
        </p:nvCxnSpPr>
        <p:spPr>
          <a:xfrm>
            <a:off x="1612900" y="4714875"/>
            <a:ext cx="785813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/>
          <p:cNvCxnSpPr/>
          <p:nvPr/>
        </p:nvCxnSpPr>
        <p:spPr>
          <a:xfrm>
            <a:off x="4613275" y="5214938"/>
            <a:ext cx="785813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/>
          <p:cNvCxnSpPr/>
          <p:nvPr/>
        </p:nvCxnSpPr>
        <p:spPr>
          <a:xfrm rot="16200000" flipH="1">
            <a:off x="5330825" y="2643188"/>
            <a:ext cx="357187" cy="3571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/>
          <p:cNvCxnSpPr/>
          <p:nvPr/>
        </p:nvCxnSpPr>
        <p:spPr>
          <a:xfrm rot="16200000" flipH="1">
            <a:off x="3687763" y="3000375"/>
            <a:ext cx="357188" cy="3571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de seta reta 32"/>
          <p:cNvCxnSpPr/>
          <p:nvPr/>
        </p:nvCxnSpPr>
        <p:spPr>
          <a:xfrm>
            <a:off x="3330575" y="3143250"/>
            <a:ext cx="50006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de seta reta 34"/>
          <p:cNvCxnSpPr/>
          <p:nvPr/>
        </p:nvCxnSpPr>
        <p:spPr>
          <a:xfrm rot="5400000" flipH="1" flipV="1">
            <a:off x="4648994" y="5250657"/>
            <a:ext cx="357187" cy="285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de seta reta 35"/>
          <p:cNvCxnSpPr/>
          <p:nvPr/>
        </p:nvCxnSpPr>
        <p:spPr>
          <a:xfrm rot="5400000" flipH="1" flipV="1">
            <a:off x="1577181" y="4750594"/>
            <a:ext cx="357188" cy="285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de seta reta 36"/>
          <p:cNvCxnSpPr/>
          <p:nvPr/>
        </p:nvCxnSpPr>
        <p:spPr>
          <a:xfrm rot="16200000" flipH="1">
            <a:off x="1901825" y="2786063"/>
            <a:ext cx="357187" cy="3571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de seta reta 37"/>
          <p:cNvCxnSpPr/>
          <p:nvPr/>
        </p:nvCxnSpPr>
        <p:spPr>
          <a:xfrm rot="5400000" flipH="1" flipV="1">
            <a:off x="3434556" y="4536282"/>
            <a:ext cx="357187" cy="285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de seta reta 38"/>
          <p:cNvCxnSpPr/>
          <p:nvPr/>
        </p:nvCxnSpPr>
        <p:spPr>
          <a:xfrm rot="16200000" flipH="1">
            <a:off x="5759450" y="3143250"/>
            <a:ext cx="357188" cy="3571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de seta reta 39"/>
          <p:cNvCxnSpPr/>
          <p:nvPr/>
        </p:nvCxnSpPr>
        <p:spPr>
          <a:xfrm rot="16200000" flipH="1">
            <a:off x="5473700" y="3143250"/>
            <a:ext cx="357188" cy="3571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ângulo 40"/>
          <p:cNvSpPr/>
          <p:nvPr/>
        </p:nvSpPr>
        <p:spPr>
          <a:xfrm>
            <a:off x="7402712" y="3857628"/>
            <a:ext cx="1252267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1400" b="1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EFEITO</a:t>
            </a:r>
          </a:p>
          <a:p>
            <a:pPr algn="ctr">
              <a:defRPr/>
            </a:pPr>
            <a:r>
              <a:rPr lang="pt-BR" sz="1400" b="1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ANALISADO</a:t>
            </a:r>
          </a:p>
        </p:txBody>
      </p:sp>
      <p:cxnSp>
        <p:nvCxnSpPr>
          <p:cNvPr id="42" name="Conector de seta reta 41"/>
          <p:cNvCxnSpPr/>
          <p:nvPr/>
        </p:nvCxnSpPr>
        <p:spPr>
          <a:xfrm rot="5400000" flipH="1" flipV="1">
            <a:off x="5652294" y="3536157"/>
            <a:ext cx="357187" cy="285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de seta reta 42"/>
          <p:cNvCxnSpPr/>
          <p:nvPr/>
        </p:nvCxnSpPr>
        <p:spPr>
          <a:xfrm>
            <a:off x="5330825" y="3714750"/>
            <a:ext cx="50006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de seta reta 43"/>
          <p:cNvCxnSpPr/>
          <p:nvPr/>
        </p:nvCxnSpPr>
        <p:spPr>
          <a:xfrm rot="5400000" flipH="1" flipV="1">
            <a:off x="3866356" y="3393282"/>
            <a:ext cx="357187" cy="285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de seta reta 44"/>
          <p:cNvCxnSpPr/>
          <p:nvPr/>
        </p:nvCxnSpPr>
        <p:spPr>
          <a:xfrm rot="16200000" flipH="1">
            <a:off x="1827213" y="4357688"/>
            <a:ext cx="357187" cy="3571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tângulo 46"/>
          <p:cNvSpPr/>
          <p:nvPr/>
        </p:nvSpPr>
        <p:spPr>
          <a:xfrm>
            <a:off x="2143108" y="928670"/>
            <a:ext cx="477566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TIPOS DE DIAGRAMAS – </a:t>
            </a: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 charset="0"/>
              </a:rPr>
              <a:t>PROCESSO</a:t>
            </a:r>
          </a:p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9933"/>
                </a:solidFill>
                <a:latin typeface="Arial" charset="0"/>
              </a:rPr>
              <a:t>Exemplo - Mineração</a:t>
            </a:r>
          </a:p>
        </p:txBody>
      </p:sp>
      <p:sp>
        <p:nvSpPr>
          <p:cNvPr id="48" name="Retângulo 47"/>
          <p:cNvSpPr/>
          <p:nvPr/>
        </p:nvSpPr>
        <p:spPr>
          <a:xfrm>
            <a:off x="1071538" y="2335405"/>
            <a:ext cx="1356461" cy="30777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1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Planejamento</a:t>
            </a:r>
          </a:p>
        </p:txBody>
      </p:sp>
      <p:sp>
        <p:nvSpPr>
          <p:cNvPr id="49" name="Retângulo 48"/>
          <p:cNvSpPr/>
          <p:nvPr/>
        </p:nvSpPr>
        <p:spPr>
          <a:xfrm>
            <a:off x="3336532" y="2345288"/>
            <a:ext cx="663964" cy="30777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1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Lavra</a:t>
            </a:r>
          </a:p>
        </p:txBody>
      </p:sp>
      <p:sp>
        <p:nvSpPr>
          <p:cNvPr id="50" name="Retângulo 49"/>
          <p:cNvSpPr/>
          <p:nvPr/>
        </p:nvSpPr>
        <p:spPr>
          <a:xfrm>
            <a:off x="4429124" y="2345288"/>
            <a:ext cx="1508746" cy="30777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1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Beneficiamento</a:t>
            </a:r>
          </a:p>
        </p:txBody>
      </p:sp>
      <p:sp>
        <p:nvSpPr>
          <p:cNvPr id="51" name="Retângulo 50"/>
          <p:cNvSpPr/>
          <p:nvPr/>
        </p:nvSpPr>
        <p:spPr>
          <a:xfrm>
            <a:off x="4357686" y="5345684"/>
            <a:ext cx="1061509" cy="30777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1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Embarque</a:t>
            </a:r>
          </a:p>
        </p:txBody>
      </p:sp>
      <p:sp>
        <p:nvSpPr>
          <p:cNvPr id="52" name="Retângulo 51"/>
          <p:cNvSpPr/>
          <p:nvPr/>
        </p:nvSpPr>
        <p:spPr>
          <a:xfrm>
            <a:off x="2643174" y="5345684"/>
            <a:ext cx="1106136" cy="30777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1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Transporte</a:t>
            </a:r>
          </a:p>
        </p:txBody>
      </p:sp>
      <p:sp>
        <p:nvSpPr>
          <p:cNvPr id="53" name="Retângulo 52"/>
          <p:cNvSpPr/>
          <p:nvPr/>
        </p:nvSpPr>
        <p:spPr>
          <a:xfrm>
            <a:off x="714348" y="5335801"/>
            <a:ext cx="1404552" cy="30777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1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Carregamento</a:t>
            </a:r>
          </a:p>
        </p:txBody>
      </p:sp>
      <p:sp>
        <p:nvSpPr>
          <p:cNvPr id="54" name="Retângulo 53"/>
          <p:cNvSpPr/>
          <p:nvPr/>
        </p:nvSpPr>
        <p:spPr>
          <a:xfrm>
            <a:off x="714348" y="0"/>
            <a:ext cx="7618496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DIAGRAMA DE CAUSA E EFEITO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57224" y="1714488"/>
            <a:ext cx="7786742" cy="4929222"/>
          </a:xfrm>
          <a:prstGeom prst="rect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cxnSp>
        <p:nvCxnSpPr>
          <p:cNvPr id="6" name="Conector de seta reta 5"/>
          <p:cNvCxnSpPr/>
          <p:nvPr/>
        </p:nvCxnSpPr>
        <p:spPr>
          <a:xfrm>
            <a:off x="1401763" y="4071938"/>
            <a:ext cx="6000750" cy="158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 rot="16200000" flipH="1">
            <a:off x="5616576" y="2857500"/>
            <a:ext cx="1428750" cy="100012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 rot="16200000" flipH="1">
            <a:off x="3687763" y="2857500"/>
            <a:ext cx="1428750" cy="100012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 rot="16200000" flipH="1">
            <a:off x="2044701" y="2857500"/>
            <a:ext cx="1428750" cy="100012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 rot="5400000">
            <a:off x="5077619" y="4321969"/>
            <a:ext cx="1285875" cy="92868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 rot="5400000">
            <a:off x="3363119" y="4321969"/>
            <a:ext cx="1285875" cy="92868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 rot="5400000">
            <a:off x="1750219" y="4250532"/>
            <a:ext cx="1285875" cy="92868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>
            <a:off x="5616575" y="3500438"/>
            <a:ext cx="785813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>
            <a:off x="5330825" y="3000375"/>
            <a:ext cx="785813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/>
          <p:cNvCxnSpPr/>
          <p:nvPr/>
        </p:nvCxnSpPr>
        <p:spPr>
          <a:xfrm>
            <a:off x="3616325" y="3355975"/>
            <a:ext cx="785813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/>
          <p:nvPr/>
        </p:nvCxnSpPr>
        <p:spPr>
          <a:xfrm>
            <a:off x="2187575" y="3713163"/>
            <a:ext cx="785813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>
            <a:off x="1830388" y="3143250"/>
            <a:ext cx="785812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>
            <a:off x="2044700" y="3429000"/>
            <a:ext cx="785813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>
            <a:off x="4827588" y="4927600"/>
            <a:ext cx="785812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/>
          <p:nvPr/>
        </p:nvCxnSpPr>
        <p:spPr>
          <a:xfrm>
            <a:off x="5256213" y="4357688"/>
            <a:ext cx="785812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/>
          <p:nvPr/>
        </p:nvCxnSpPr>
        <p:spPr>
          <a:xfrm>
            <a:off x="5041900" y="4643438"/>
            <a:ext cx="785813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/>
          <p:cNvCxnSpPr/>
          <p:nvPr/>
        </p:nvCxnSpPr>
        <p:spPr>
          <a:xfrm>
            <a:off x="2970213" y="5070475"/>
            <a:ext cx="785812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/>
          <p:cNvCxnSpPr/>
          <p:nvPr/>
        </p:nvCxnSpPr>
        <p:spPr>
          <a:xfrm>
            <a:off x="3398838" y="4500563"/>
            <a:ext cx="785812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/>
          <p:cNvCxnSpPr/>
          <p:nvPr/>
        </p:nvCxnSpPr>
        <p:spPr>
          <a:xfrm>
            <a:off x="1612900" y="4714875"/>
            <a:ext cx="785813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/>
          <p:cNvCxnSpPr/>
          <p:nvPr/>
        </p:nvCxnSpPr>
        <p:spPr>
          <a:xfrm>
            <a:off x="4613275" y="5214938"/>
            <a:ext cx="785813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/>
          <p:cNvCxnSpPr/>
          <p:nvPr/>
        </p:nvCxnSpPr>
        <p:spPr>
          <a:xfrm rot="16200000" flipH="1">
            <a:off x="5330825" y="2643188"/>
            <a:ext cx="357187" cy="3571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/>
          <p:cNvCxnSpPr/>
          <p:nvPr/>
        </p:nvCxnSpPr>
        <p:spPr>
          <a:xfrm rot="16200000" flipH="1">
            <a:off x="3687763" y="3000375"/>
            <a:ext cx="357188" cy="3571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de seta reta 32"/>
          <p:cNvCxnSpPr/>
          <p:nvPr/>
        </p:nvCxnSpPr>
        <p:spPr>
          <a:xfrm>
            <a:off x="3330575" y="3143250"/>
            <a:ext cx="50006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de seta reta 34"/>
          <p:cNvCxnSpPr/>
          <p:nvPr/>
        </p:nvCxnSpPr>
        <p:spPr>
          <a:xfrm rot="5400000" flipH="1" flipV="1">
            <a:off x="4648994" y="5250657"/>
            <a:ext cx="357187" cy="285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de seta reta 35"/>
          <p:cNvCxnSpPr/>
          <p:nvPr/>
        </p:nvCxnSpPr>
        <p:spPr>
          <a:xfrm rot="5400000" flipH="1" flipV="1">
            <a:off x="1577181" y="4750594"/>
            <a:ext cx="357188" cy="285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de seta reta 36"/>
          <p:cNvCxnSpPr/>
          <p:nvPr/>
        </p:nvCxnSpPr>
        <p:spPr>
          <a:xfrm rot="16200000" flipH="1">
            <a:off x="1901825" y="2786063"/>
            <a:ext cx="357187" cy="3571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de seta reta 37"/>
          <p:cNvCxnSpPr/>
          <p:nvPr/>
        </p:nvCxnSpPr>
        <p:spPr>
          <a:xfrm rot="5400000" flipH="1" flipV="1">
            <a:off x="3434556" y="4536282"/>
            <a:ext cx="357187" cy="285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de seta reta 38"/>
          <p:cNvCxnSpPr/>
          <p:nvPr/>
        </p:nvCxnSpPr>
        <p:spPr>
          <a:xfrm rot="16200000" flipH="1">
            <a:off x="5759450" y="3143250"/>
            <a:ext cx="357188" cy="3571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de seta reta 39"/>
          <p:cNvCxnSpPr/>
          <p:nvPr/>
        </p:nvCxnSpPr>
        <p:spPr>
          <a:xfrm rot="16200000" flipH="1">
            <a:off x="5473700" y="3143250"/>
            <a:ext cx="357188" cy="3571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ângulo 40"/>
          <p:cNvSpPr/>
          <p:nvPr/>
        </p:nvSpPr>
        <p:spPr>
          <a:xfrm>
            <a:off x="7402712" y="3857628"/>
            <a:ext cx="1252267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1400" b="1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EFEITO</a:t>
            </a:r>
          </a:p>
          <a:p>
            <a:pPr algn="ctr">
              <a:defRPr/>
            </a:pPr>
            <a:r>
              <a:rPr lang="pt-BR" sz="1400" b="1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ANALISADO</a:t>
            </a:r>
          </a:p>
        </p:txBody>
      </p:sp>
      <p:cxnSp>
        <p:nvCxnSpPr>
          <p:cNvPr id="42" name="Conector de seta reta 41"/>
          <p:cNvCxnSpPr/>
          <p:nvPr/>
        </p:nvCxnSpPr>
        <p:spPr>
          <a:xfrm rot="5400000" flipH="1" flipV="1">
            <a:off x="5652294" y="3536157"/>
            <a:ext cx="357187" cy="285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de seta reta 42"/>
          <p:cNvCxnSpPr/>
          <p:nvPr/>
        </p:nvCxnSpPr>
        <p:spPr>
          <a:xfrm>
            <a:off x="5330825" y="3714750"/>
            <a:ext cx="50006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de seta reta 43"/>
          <p:cNvCxnSpPr/>
          <p:nvPr/>
        </p:nvCxnSpPr>
        <p:spPr>
          <a:xfrm rot="5400000" flipH="1" flipV="1">
            <a:off x="3866356" y="3393282"/>
            <a:ext cx="357187" cy="285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de seta reta 44"/>
          <p:cNvCxnSpPr/>
          <p:nvPr/>
        </p:nvCxnSpPr>
        <p:spPr>
          <a:xfrm rot="16200000" flipH="1">
            <a:off x="1827213" y="4357688"/>
            <a:ext cx="357187" cy="3571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tângulo 46"/>
          <p:cNvSpPr/>
          <p:nvPr/>
        </p:nvSpPr>
        <p:spPr>
          <a:xfrm>
            <a:off x="2724527" y="928670"/>
            <a:ext cx="370486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TIPOS DE DIAGRAMAS – </a:t>
            </a: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 charset="0"/>
              </a:rPr>
              <a:t>6 V</a:t>
            </a:r>
          </a:p>
        </p:txBody>
      </p:sp>
      <p:sp>
        <p:nvSpPr>
          <p:cNvPr id="48" name="Retângulo 47"/>
          <p:cNvSpPr/>
          <p:nvPr/>
        </p:nvSpPr>
        <p:spPr>
          <a:xfrm>
            <a:off x="1428728" y="2000240"/>
            <a:ext cx="1379544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Viabilidade</a:t>
            </a:r>
          </a:p>
          <a:p>
            <a:pPr algn="ctr">
              <a:defRPr/>
            </a:pPr>
            <a:r>
              <a:rPr lang="pt-BR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Técnica</a:t>
            </a:r>
          </a:p>
        </p:txBody>
      </p:sp>
      <p:sp>
        <p:nvSpPr>
          <p:cNvPr id="49" name="Retângulo 48"/>
          <p:cNvSpPr/>
          <p:nvPr/>
        </p:nvSpPr>
        <p:spPr>
          <a:xfrm>
            <a:off x="3121018" y="2000240"/>
            <a:ext cx="1379544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Viabilidade</a:t>
            </a:r>
          </a:p>
          <a:p>
            <a:pPr algn="ctr">
              <a:defRPr/>
            </a:pPr>
            <a:r>
              <a:rPr lang="pt-BR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Prática</a:t>
            </a:r>
          </a:p>
        </p:txBody>
      </p:sp>
      <p:sp>
        <p:nvSpPr>
          <p:cNvPr id="50" name="Retângulo 49"/>
          <p:cNvSpPr/>
          <p:nvPr/>
        </p:nvSpPr>
        <p:spPr>
          <a:xfrm>
            <a:off x="5049844" y="2000240"/>
            <a:ext cx="1379544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Viabilidade</a:t>
            </a:r>
          </a:p>
          <a:p>
            <a:pPr algn="ctr">
              <a:defRPr/>
            </a:pPr>
            <a:r>
              <a:rPr lang="pt-BR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Ecológica</a:t>
            </a:r>
          </a:p>
        </p:txBody>
      </p:sp>
      <p:sp>
        <p:nvSpPr>
          <p:cNvPr id="51" name="Retângulo 50"/>
          <p:cNvSpPr/>
          <p:nvPr/>
        </p:nvSpPr>
        <p:spPr>
          <a:xfrm>
            <a:off x="4710007" y="5429264"/>
            <a:ext cx="1719381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Viabilidade de</a:t>
            </a:r>
          </a:p>
          <a:p>
            <a:pPr algn="ctr">
              <a:defRPr/>
            </a:pPr>
            <a:r>
              <a:rPr lang="pt-BR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Segurança</a:t>
            </a:r>
          </a:p>
        </p:txBody>
      </p:sp>
      <p:sp>
        <p:nvSpPr>
          <p:cNvPr id="52" name="Retângulo 51"/>
          <p:cNvSpPr/>
          <p:nvPr/>
        </p:nvSpPr>
        <p:spPr>
          <a:xfrm>
            <a:off x="2714612" y="5429264"/>
            <a:ext cx="1719381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Viabilidade de</a:t>
            </a:r>
          </a:p>
          <a:p>
            <a:pPr algn="ctr">
              <a:defRPr/>
            </a:pPr>
            <a:r>
              <a:rPr lang="pt-BR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Continuidade</a:t>
            </a:r>
          </a:p>
        </p:txBody>
      </p:sp>
      <p:sp>
        <p:nvSpPr>
          <p:cNvPr id="53" name="Retângulo 52"/>
          <p:cNvSpPr/>
          <p:nvPr/>
        </p:nvSpPr>
        <p:spPr>
          <a:xfrm>
            <a:off x="1039740" y="5425875"/>
            <a:ext cx="1383712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Viabilidade</a:t>
            </a:r>
          </a:p>
          <a:p>
            <a:pPr algn="ctr">
              <a:defRPr/>
            </a:pPr>
            <a:r>
              <a:rPr lang="pt-BR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Econômica</a:t>
            </a:r>
          </a:p>
        </p:txBody>
      </p:sp>
      <p:sp>
        <p:nvSpPr>
          <p:cNvPr id="54" name="Retângulo 53"/>
          <p:cNvSpPr/>
          <p:nvPr/>
        </p:nvSpPr>
        <p:spPr>
          <a:xfrm>
            <a:off x="714348" y="0"/>
            <a:ext cx="7618496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DIAGRAMA DE CAUSA E EFEITO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765175"/>
            <a:ext cx="856932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7839075" y="3421063"/>
            <a:ext cx="1219200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400"/>
              <a:t>DERROTA</a:t>
            </a:r>
          </a:p>
          <a:p>
            <a:pPr algn="ctr"/>
            <a:r>
              <a:rPr lang="pt-BR" sz="1400"/>
              <a:t>EM UMA</a:t>
            </a:r>
          </a:p>
          <a:p>
            <a:pPr algn="ctr"/>
            <a:r>
              <a:rPr lang="pt-BR" sz="1400"/>
              <a:t>COMPETIÇÃO</a:t>
            </a:r>
            <a:endParaRPr lang="pt-BR"/>
          </a:p>
        </p:txBody>
      </p:sp>
      <p:sp>
        <p:nvSpPr>
          <p:cNvPr id="63491" name="Line 4"/>
          <p:cNvSpPr>
            <a:spLocks noChangeShapeType="1"/>
          </p:cNvSpPr>
          <p:nvPr/>
        </p:nvSpPr>
        <p:spPr bwMode="auto">
          <a:xfrm flipH="1" flipV="1">
            <a:off x="5276850" y="1325563"/>
            <a:ext cx="1295400" cy="2590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2" name="Line 7"/>
          <p:cNvSpPr>
            <a:spLocks noChangeShapeType="1"/>
          </p:cNvSpPr>
          <p:nvPr/>
        </p:nvSpPr>
        <p:spPr bwMode="auto">
          <a:xfrm flipV="1">
            <a:off x="5400675" y="3916363"/>
            <a:ext cx="1295400" cy="2590800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3" name="Line 8"/>
          <p:cNvSpPr>
            <a:spLocks noChangeShapeType="1"/>
          </p:cNvSpPr>
          <p:nvPr/>
        </p:nvSpPr>
        <p:spPr bwMode="auto">
          <a:xfrm flipV="1">
            <a:off x="2124075" y="3916363"/>
            <a:ext cx="1295400" cy="259080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4" name="Line 11"/>
          <p:cNvSpPr>
            <a:spLocks noChangeShapeType="1"/>
          </p:cNvSpPr>
          <p:nvPr/>
        </p:nvSpPr>
        <p:spPr bwMode="auto">
          <a:xfrm flipH="1">
            <a:off x="5786438" y="2297113"/>
            <a:ext cx="1371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5" name="Line 13"/>
          <p:cNvSpPr>
            <a:spLocks noChangeShapeType="1"/>
          </p:cNvSpPr>
          <p:nvPr/>
        </p:nvSpPr>
        <p:spPr bwMode="auto">
          <a:xfrm flipV="1">
            <a:off x="5976938" y="1857375"/>
            <a:ext cx="214312" cy="4286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6" name="Line 14"/>
          <p:cNvSpPr>
            <a:spLocks noChangeShapeType="1"/>
          </p:cNvSpPr>
          <p:nvPr/>
        </p:nvSpPr>
        <p:spPr bwMode="auto">
          <a:xfrm>
            <a:off x="6262688" y="2286000"/>
            <a:ext cx="285750" cy="28575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7" name="Text Box 16"/>
          <p:cNvSpPr txBox="1">
            <a:spLocks noChangeArrowheads="1"/>
          </p:cNvSpPr>
          <p:nvPr/>
        </p:nvSpPr>
        <p:spPr bwMode="auto">
          <a:xfrm>
            <a:off x="7145338" y="2093913"/>
            <a:ext cx="661987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100"/>
              <a:t>Espírito</a:t>
            </a:r>
          </a:p>
          <a:p>
            <a:pPr algn="ctr"/>
            <a:r>
              <a:rPr lang="pt-BR" sz="1100"/>
              <a:t>de luta</a:t>
            </a:r>
          </a:p>
        </p:txBody>
      </p:sp>
      <p:sp>
        <p:nvSpPr>
          <p:cNvPr id="63498" name="Text Box 17"/>
          <p:cNvSpPr txBox="1">
            <a:spLocks noChangeArrowheads="1"/>
          </p:cNvSpPr>
          <p:nvPr/>
        </p:nvSpPr>
        <p:spPr bwMode="auto">
          <a:xfrm>
            <a:off x="5905500" y="1643063"/>
            <a:ext cx="6381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/>
              <a:t>Orgulho</a:t>
            </a:r>
            <a:endParaRPr lang="pt-BR" sz="2000"/>
          </a:p>
        </p:txBody>
      </p:sp>
      <p:sp>
        <p:nvSpPr>
          <p:cNvPr id="63499" name="Text Box 18"/>
          <p:cNvSpPr txBox="1">
            <a:spLocks noChangeArrowheads="1"/>
          </p:cNvSpPr>
          <p:nvPr/>
        </p:nvSpPr>
        <p:spPr bwMode="auto">
          <a:xfrm>
            <a:off x="6434138" y="2540000"/>
            <a:ext cx="104298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/>
              <a:t>Encorajamento</a:t>
            </a:r>
            <a:endParaRPr lang="pt-BR" sz="2000"/>
          </a:p>
        </p:txBody>
      </p:sp>
      <p:sp>
        <p:nvSpPr>
          <p:cNvPr id="63500" name="Text Box 19"/>
          <p:cNvSpPr txBox="1">
            <a:spLocks noChangeArrowheads="1"/>
          </p:cNvSpPr>
          <p:nvPr/>
        </p:nvSpPr>
        <p:spPr bwMode="auto">
          <a:xfrm>
            <a:off x="4113213" y="1936750"/>
            <a:ext cx="7112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100"/>
              <a:t>Cuidado</a:t>
            </a:r>
          </a:p>
        </p:txBody>
      </p:sp>
      <p:sp>
        <p:nvSpPr>
          <p:cNvPr id="63501" name="Text Box 20"/>
          <p:cNvSpPr txBox="1">
            <a:spLocks noChangeArrowheads="1"/>
          </p:cNvSpPr>
          <p:nvPr/>
        </p:nvSpPr>
        <p:spPr bwMode="auto">
          <a:xfrm>
            <a:off x="4429125" y="3000375"/>
            <a:ext cx="9080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100"/>
              <a:t>Serenidade</a:t>
            </a:r>
          </a:p>
        </p:txBody>
      </p:sp>
      <p:sp>
        <p:nvSpPr>
          <p:cNvPr id="63502" name="Rectangle 65"/>
          <p:cNvSpPr>
            <a:spLocks noChangeArrowheads="1"/>
          </p:cNvSpPr>
          <p:nvPr/>
        </p:nvSpPr>
        <p:spPr bwMode="auto">
          <a:xfrm>
            <a:off x="554038" y="1857375"/>
            <a:ext cx="8128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100"/>
              <a:t>Descanso</a:t>
            </a:r>
          </a:p>
        </p:txBody>
      </p:sp>
      <p:sp>
        <p:nvSpPr>
          <p:cNvPr id="63503" name="Line 6"/>
          <p:cNvSpPr>
            <a:spLocks noChangeShapeType="1"/>
          </p:cNvSpPr>
          <p:nvPr/>
        </p:nvSpPr>
        <p:spPr bwMode="auto">
          <a:xfrm flipH="1" flipV="1">
            <a:off x="1843088" y="1325563"/>
            <a:ext cx="1295400" cy="25908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04" name="Rectangle 50"/>
          <p:cNvSpPr>
            <a:spLocks noChangeArrowheads="1"/>
          </p:cNvSpPr>
          <p:nvPr/>
        </p:nvSpPr>
        <p:spPr bwMode="auto">
          <a:xfrm>
            <a:off x="3214688" y="2286000"/>
            <a:ext cx="7429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100"/>
              <a:t>Refeição</a:t>
            </a:r>
          </a:p>
        </p:txBody>
      </p:sp>
      <p:sp>
        <p:nvSpPr>
          <p:cNvPr id="63505" name="Rectangle 53"/>
          <p:cNvSpPr>
            <a:spLocks noChangeArrowheads="1"/>
          </p:cNvSpPr>
          <p:nvPr/>
        </p:nvSpPr>
        <p:spPr bwMode="auto">
          <a:xfrm>
            <a:off x="2500313" y="1785938"/>
            <a:ext cx="660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/>
              <a:t>Nutrição</a:t>
            </a:r>
          </a:p>
        </p:txBody>
      </p:sp>
      <p:sp>
        <p:nvSpPr>
          <p:cNvPr id="63506" name="Line 54"/>
          <p:cNvSpPr>
            <a:spLocks noChangeShapeType="1"/>
          </p:cNvSpPr>
          <p:nvPr/>
        </p:nvSpPr>
        <p:spPr bwMode="auto">
          <a:xfrm flipH="1">
            <a:off x="1409700" y="3295650"/>
            <a:ext cx="13716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07" name="Rectangle 55"/>
          <p:cNvSpPr>
            <a:spLocks noChangeArrowheads="1"/>
          </p:cNvSpPr>
          <p:nvPr/>
        </p:nvSpPr>
        <p:spPr bwMode="auto">
          <a:xfrm>
            <a:off x="928688" y="3149600"/>
            <a:ext cx="5143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100"/>
              <a:t>Sono</a:t>
            </a:r>
          </a:p>
        </p:txBody>
      </p:sp>
      <p:sp>
        <p:nvSpPr>
          <p:cNvPr id="63508" name="Line 56"/>
          <p:cNvSpPr>
            <a:spLocks noChangeShapeType="1"/>
          </p:cNvSpPr>
          <p:nvPr/>
        </p:nvSpPr>
        <p:spPr bwMode="auto">
          <a:xfrm>
            <a:off x="1943100" y="3067050"/>
            <a:ext cx="152400" cy="22860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09" name="Rectangle 57"/>
          <p:cNvSpPr>
            <a:spLocks noChangeArrowheads="1"/>
          </p:cNvSpPr>
          <p:nvPr/>
        </p:nvSpPr>
        <p:spPr bwMode="auto">
          <a:xfrm>
            <a:off x="1504950" y="2857500"/>
            <a:ext cx="5826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/>
              <a:t>Tempo</a:t>
            </a:r>
          </a:p>
        </p:txBody>
      </p:sp>
      <p:sp>
        <p:nvSpPr>
          <p:cNvPr id="63510" name="Line 59"/>
          <p:cNvSpPr>
            <a:spLocks noChangeShapeType="1"/>
          </p:cNvSpPr>
          <p:nvPr/>
        </p:nvSpPr>
        <p:spPr bwMode="auto">
          <a:xfrm flipH="1">
            <a:off x="1790700" y="3295650"/>
            <a:ext cx="152400" cy="15240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11" name="Rectangle 61"/>
          <p:cNvSpPr>
            <a:spLocks noChangeArrowheads="1"/>
          </p:cNvSpPr>
          <p:nvPr/>
        </p:nvSpPr>
        <p:spPr bwMode="auto">
          <a:xfrm>
            <a:off x="1547813" y="3390900"/>
            <a:ext cx="94138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/>
              <a:t>Profundidade</a:t>
            </a:r>
          </a:p>
        </p:txBody>
      </p:sp>
      <p:sp>
        <p:nvSpPr>
          <p:cNvPr id="63512" name="Line 64"/>
          <p:cNvSpPr>
            <a:spLocks noChangeShapeType="1"/>
          </p:cNvSpPr>
          <p:nvPr/>
        </p:nvSpPr>
        <p:spPr bwMode="auto">
          <a:xfrm flipH="1">
            <a:off x="1330325" y="1998663"/>
            <a:ext cx="8382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13" name="Line 66"/>
          <p:cNvSpPr>
            <a:spLocks noChangeShapeType="1"/>
          </p:cNvSpPr>
          <p:nvPr/>
        </p:nvSpPr>
        <p:spPr bwMode="auto">
          <a:xfrm flipH="1" flipV="1">
            <a:off x="1711325" y="1770063"/>
            <a:ext cx="152400" cy="22860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14" name="Line 68"/>
          <p:cNvSpPr>
            <a:spLocks noChangeShapeType="1"/>
          </p:cNvSpPr>
          <p:nvPr/>
        </p:nvSpPr>
        <p:spPr bwMode="auto">
          <a:xfrm flipH="1">
            <a:off x="1357313" y="2001838"/>
            <a:ext cx="285750" cy="284162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15" name="Rectangle 69"/>
          <p:cNvSpPr>
            <a:spLocks noChangeArrowheads="1"/>
          </p:cNvSpPr>
          <p:nvPr/>
        </p:nvSpPr>
        <p:spPr bwMode="auto">
          <a:xfrm>
            <a:off x="849313" y="2286000"/>
            <a:ext cx="9366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/>
              <a:t>Relaxamento</a:t>
            </a:r>
          </a:p>
        </p:txBody>
      </p:sp>
      <p:sp>
        <p:nvSpPr>
          <p:cNvPr id="63516" name="Rectangle 71"/>
          <p:cNvSpPr>
            <a:spLocks noChangeArrowheads="1"/>
          </p:cNvSpPr>
          <p:nvPr/>
        </p:nvSpPr>
        <p:spPr bwMode="auto">
          <a:xfrm>
            <a:off x="1214438" y="1539875"/>
            <a:ext cx="6889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/>
              <a:t>Diversão</a:t>
            </a:r>
          </a:p>
        </p:txBody>
      </p:sp>
      <p:sp>
        <p:nvSpPr>
          <p:cNvPr id="2120" name="Text Box 72"/>
          <p:cNvSpPr txBox="1">
            <a:spLocks noChangeArrowheads="1"/>
          </p:cNvSpPr>
          <p:nvPr/>
        </p:nvSpPr>
        <p:spPr bwMode="auto">
          <a:xfrm>
            <a:off x="1535113" y="1020763"/>
            <a:ext cx="7223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SAÚDE</a:t>
            </a:r>
            <a:endParaRPr lang="pt-BR" dirty="0">
              <a:latin typeface="Arial" charset="0"/>
            </a:endParaRPr>
          </a:p>
        </p:txBody>
      </p:sp>
      <p:sp>
        <p:nvSpPr>
          <p:cNvPr id="2122" name="Text Box 74"/>
          <p:cNvSpPr txBox="1">
            <a:spLocks noChangeArrowheads="1"/>
          </p:cNvSpPr>
          <p:nvPr/>
        </p:nvSpPr>
        <p:spPr bwMode="auto">
          <a:xfrm>
            <a:off x="4937125" y="1020763"/>
            <a:ext cx="749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MORAL</a:t>
            </a:r>
            <a:endParaRPr lang="pt-BR" dirty="0">
              <a:latin typeface="Arial" charset="0"/>
            </a:endParaRPr>
          </a:p>
        </p:txBody>
      </p:sp>
      <p:sp>
        <p:nvSpPr>
          <p:cNvPr id="2124" name="Text Box 76"/>
          <p:cNvSpPr txBox="1">
            <a:spLocks noChangeArrowheads="1"/>
          </p:cNvSpPr>
          <p:nvPr/>
        </p:nvSpPr>
        <p:spPr bwMode="auto">
          <a:xfrm>
            <a:off x="1590675" y="6507163"/>
            <a:ext cx="10715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200" b="1" dirty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ESRATÉGIA</a:t>
            </a:r>
            <a:endParaRPr lang="pt-BR" dirty="0">
              <a:latin typeface="Arial" charset="0"/>
            </a:endParaRPr>
          </a:p>
        </p:txBody>
      </p:sp>
      <p:sp>
        <p:nvSpPr>
          <p:cNvPr id="2125" name="Text Box 77"/>
          <p:cNvSpPr txBox="1">
            <a:spLocks noChangeArrowheads="1"/>
          </p:cNvSpPr>
          <p:nvPr/>
        </p:nvSpPr>
        <p:spPr bwMode="auto">
          <a:xfrm>
            <a:off x="4919663" y="6507163"/>
            <a:ext cx="866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2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TÉCNICA</a:t>
            </a:r>
            <a:endParaRPr lang="pt-BR" dirty="0">
              <a:latin typeface="Arial" charset="0"/>
            </a:endParaRPr>
          </a:p>
        </p:txBody>
      </p:sp>
      <p:sp>
        <p:nvSpPr>
          <p:cNvPr id="63521" name="Line 78"/>
          <p:cNvSpPr>
            <a:spLocks noChangeShapeType="1"/>
          </p:cNvSpPr>
          <p:nvPr/>
        </p:nvSpPr>
        <p:spPr bwMode="auto">
          <a:xfrm flipH="1">
            <a:off x="1743075" y="4525963"/>
            <a:ext cx="1371600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22" name="Rectangle 79"/>
          <p:cNvSpPr>
            <a:spLocks noChangeArrowheads="1"/>
          </p:cNvSpPr>
          <p:nvPr/>
        </p:nvSpPr>
        <p:spPr bwMode="auto">
          <a:xfrm>
            <a:off x="750888" y="4397375"/>
            <a:ext cx="10477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100"/>
              <a:t>Planejamento</a:t>
            </a:r>
          </a:p>
        </p:txBody>
      </p:sp>
      <p:sp>
        <p:nvSpPr>
          <p:cNvPr id="63523" name="Line 80"/>
          <p:cNvSpPr>
            <a:spLocks noChangeShapeType="1"/>
          </p:cNvSpPr>
          <p:nvPr/>
        </p:nvSpPr>
        <p:spPr bwMode="auto">
          <a:xfrm>
            <a:off x="2276475" y="4297363"/>
            <a:ext cx="152400" cy="228600"/>
          </a:xfrm>
          <a:prstGeom prst="line">
            <a:avLst/>
          </a:prstGeom>
          <a:noFill/>
          <a:ln w="12700">
            <a:solidFill>
              <a:srgbClr val="FF33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24" name="Rectangle 81"/>
          <p:cNvSpPr>
            <a:spLocks noChangeArrowheads="1"/>
          </p:cNvSpPr>
          <p:nvPr/>
        </p:nvSpPr>
        <p:spPr bwMode="auto">
          <a:xfrm>
            <a:off x="1838325" y="4087813"/>
            <a:ext cx="8731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/>
              <a:t>Observação</a:t>
            </a:r>
          </a:p>
        </p:txBody>
      </p:sp>
      <p:sp>
        <p:nvSpPr>
          <p:cNvPr id="63525" name="Line 83"/>
          <p:cNvSpPr>
            <a:spLocks noChangeShapeType="1"/>
          </p:cNvSpPr>
          <p:nvPr/>
        </p:nvSpPr>
        <p:spPr bwMode="auto">
          <a:xfrm flipH="1">
            <a:off x="2124075" y="4525963"/>
            <a:ext cx="152400" cy="152400"/>
          </a:xfrm>
          <a:prstGeom prst="line">
            <a:avLst/>
          </a:prstGeom>
          <a:noFill/>
          <a:ln w="12700">
            <a:solidFill>
              <a:srgbClr val="FF33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26" name="Rectangle 85"/>
          <p:cNvSpPr>
            <a:spLocks noChangeArrowheads="1"/>
          </p:cNvSpPr>
          <p:nvPr/>
        </p:nvSpPr>
        <p:spPr bwMode="auto">
          <a:xfrm>
            <a:off x="1571625" y="4672013"/>
            <a:ext cx="850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/>
              <a:t>Experiência</a:t>
            </a:r>
          </a:p>
          <a:p>
            <a:pPr algn="ctr"/>
            <a:r>
              <a:rPr lang="pt-BR" sz="1000"/>
              <a:t>em jogos</a:t>
            </a:r>
          </a:p>
        </p:txBody>
      </p:sp>
      <p:sp>
        <p:nvSpPr>
          <p:cNvPr id="63527" name="Rectangle 87"/>
          <p:cNvSpPr>
            <a:spLocks noChangeArrowheads="1"/>
          </p:cNvSpPr>
          <p:nvPr/>
        </p:nvSpPr>
        <p:spPr bwMode="auto">
          <a:xfrm>
            <a:off x="3706813" y="5937250"/>
            <a:ext cx="804862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100"/>
              <a:t>Trabalho</a:t>
            </a:r>
          </a:p>
          <a:p>
            <a:pPr algn="ctr"/>
            <a:r>
              <a:rPr lang="pt-BR" sz="1100"/>
              <a:t>de equipe</a:t>
            </a:r>
          </a:p>
        </p:txBody>
      </p:sp>
      <p:sp>
        <p:nvSpPr>
          <p:cNvPr id="63528" name="Line 88"/>
          <p:cNvSpPr>
            <a:spLocks noChangeShapeType="1"/>
          </p:cNvSpPr>
          <p:nvPr/>
        </p:nvSpPr>
        <p:spPr bwMode="auto">
          <a:xfrm>
            <a:off x="4929188" y="5897563"/>
            <a:ext cx="152400" cy="228600"/>
          </a:xfrm>
          <a:prstGeom prst="line">
            <a:avLst/>
          </a:prstGeom>
          <a:noFill/>
          <a:ln w="12700">
            <a:solidFill>
              <a:srgbClr val="9966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29" name="Rectangle 89"/>
          <p:cNvSpPr>
            <a:spLocks noChangeArrowheads="1"/>
          </p:cNvSpPr>
          <p:nvPr/>
        </p:nvSpPr>
        <p:spPr bwMode="auto">
          <a:xfrm>
            <a:off x="4311650" y="5688013"/>
            <a:ext cx="8794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/>
              <a:t>Cooperação</a:t>
            </a:r>
          </a:p>
        </p:txBody>
      </p:sp>
      <p:sp>
        <p:nvSpPr>
          <p:cNvPr id="63530" name="Line 91"/>
          <p:cNvSpPr>
            <a:spLocks noChangeShapeType="1"/>
          </p:cNvSpPr>
          <p:nvPr/>
        </p:nvSpPr>
        <p:spPr bwMode="auto">
          <a:xfrm flipH="1">
            <a:off x="4776788" y="6126163"/>
            <a:ext cx="152400" cy="152400"/>
          </a:xfrm>
          <a:prstGeom prst="line">
            <a:avLst/>
          </a:prstGeom>
          <a:noFill/>
          <a:ln w="12700">
            <a:solidFill>
              <a:srgbClr val="9966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31" name="Rectangle 93"/>
          <p:cNvSpPr>
            <a:spLocks noChangeArrowheads="1"/>
          </p:cNvSpPr>
          <p:nvPr/>
        </p:nvSpPr>
        <p:spPr bwMode="auto">
          <a:xfrm>
            <a:off x="4533900" y="6221413"/>
            <a:ext cx="6096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/>
              <a:t>Função</a:t>
            </a:r>
          </a:p>
        </p:txBody>
      </p:sp>
      <p:sp>
        <p:nvSpPr>
          <p:cNvPr id="63532" name="Line 96"/>
          <p:cNvSpPr>
            <a:spLocks noChangeShapeType="1"/>
          </p:cNvSpPr>
          <p:nvPr/>
        </p:nvSpPr>
        <p:spPr bwMode="auto">
          <a:xfrm flipH="1">
            <a:off x="1438275" y="5745163"/>
            <a:ext cx="1066800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33" name="Rectangle 97"/>
          <p:cNvSpPr>
            <a:spLocks noChangeArrowheads="1"/>
          </p:cNvSpPr>
          <p:nvPr/>
        </p:nvSpPr>
        <p:spPr bwMode="auto">
          <a:xfrm>
            <a:off x="500063" y="5500688"/>
            <a:ext cx="110966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100"/>
              <a:t>Julgamento da</a:t>
            </a:r>
          </a:p>
          <a:p>
            <a:pPr algn="ctr"/>
            <a:r>
              <a:rPr lang="pt-BR" sz="1100"/>
              <a:t>situação</a:t>
            </a:r>
          </a:p>
        </p:txBody>
      </p:sp>
      <p:sp>
        <p:nvSpPr>
          <p:cNvPr id="63534" name="Line 100"/>
          <p:cNvSpPr>
            <a:spLocks noChangeShapeType="1"/>
          </p:cNvSpPr>
          <p:nvPr/>
        </p:nvSpPr>
        <p:spPr bwMode="auto">
          <a:xfrm>
            <a:off x="2786063" y="5219700"/>
            <a:ext cx="1066800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35" name="Rectangle 101"/>
          <p:cNvSpPr>
            <a:spLocks noChangeArrowheads="1"/>
          </p:cNvSpPr>
          <p:nvPr/>
        </p:nvSpPr>
        <p:spPr bwMode="auto">
          <a:xfrm>
            <a:off x="3817938" y="5029200"/>
            <a:ext cx="842962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100"/>
              <a:t>Estudo do</a:t>
            </a:r>
          </a:p>
          <a:p>
            <a:pPr algn="ctr"/>
            <a:r>
              <a:rPr lang="pt-BR" sz="1100"/>
              <a:t>adversário</a:t>
            </a:r>
          </a:p>
        </p:txBody>
      </p:sp>
      <p:sp>
        <p:nvSpPr>
          <p:cNvPr id="63536" name="Line 102"/>
          <p:cNvSpPr>
            <a:spLocks noChangeShapeType="1"/>
          </p:cNvSpPr>
          <p:nvPr/>
        </p:nvSpPr>
        <p:spPr bwMode="auto">
          <a:xfrm>
            <a:off x="3114675" y="5219700"/>
            <a:ext cx="152400" cy="228600"/>
          </a:xfrm>
          <a:prstGeom prst="line">
            <a:avLst/>
          </a:prstGeom>
          <a:noFill/>
          <a:ln w="12700">
            <a:solidFill>
              <a:srgbClr val="FF33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37" name="Rectangle 103"/>
          <p:cNvSpPr>
            <a:spLocks noChangeArrowheads="1"/>
          </p:cNvSpPr>
          <p:nvPr/>
        </p:nvSpPr>
        <p:spPr bwMode="auto">
          <a:xfrm>
            <a:off x="2940050" y="5468938"/>
            <a:ext cx="6032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/>
              <a:t>Análise</a:t>
            </a:r>
          </a:p>
        </p:txBody>
      </p:sp>
      <p:sp>
        <p:nvSpPr>
          <p:cNvPr id="63538" name="Line 106"/>
          <p:cNvSpPr>
            <a:spLocks noChangeShapeType="1"/>
          </p:cNvSpPr>
          <p:nvPr/>
        </p:nvSpPr>
        <p:spPr bwMode="auto">
          <a:xfrm flipV="1">
            <a:off x="3205163" y="5067300"/>
            <a:ext cx="152400" cy="152400"/>
          </a:xfrm>
          <a:prstGeom prst="line">
            <a:avLst/>
          </a:prstGeom>
          <a:noFill/>
          <a:ln w="12700">
            <a:solidFill>
              <a:srgbClr val="FF33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39" name="Rectangle 107"/>
          <p:cNvSpPr>
            <a:spLocks noChangeArrowheads="1"/>
          </p:cNvSpPr>
          <p:nvPr/>
        </p:nvSpPr>
        <p:spPr bwMode="auto">
          <a:xfrm>
            <a:off x="3078163" y="4867275"/>
            <a:ext cx="8223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/>
              <a:t>Informação</a:t>
            </a:r>
          </a:p>
        </p:txBody>
      </p:sp>
      <p:sp>
        <p:nvSpPr>
          <p:cNvPr id="63540" name="Line 113"/>
          <p:cNvSpPr>
            <a:spLocks noChangeShapeType="1"/>
          </p:cNvSpPr>
          <p:nvPr/>
        </p:nvSpPr>
        <p:spPr bwMode="auto">
          <a:xfrm>
            <a:off x="6305550" y="4716463"/>
            <a:ext cx="990600" cy="0"/>
          </a:xfrm>
          <a:prstGeom prst="line">
            <a:avLst/>
          </a:prstGeom>
          <a:noFill/>
          <a:ln w="19050">
            <a:solidFill>
              <a:srgbClr val="9966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41" name="Rectangle 114"/>
          <p:cNvSpPr>
            <a:spLocks noChangeArrowheads="1"/>
          </p:cNvSpPr>
          <p:nvPr/>
        </p:nvSpPr>
        <p:spPr bwMode="auto">
          <a:xfrm>
            <a:off x="7289800" y="4592638"/>
            <a:ext cx="7651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100"/>
              <a:t>Exercício</a:t>
            </a:r>
          </a:p>
        </p:txBody>
      </p:sp>
      <p:sp>
        <p:nvSpPr>
          <p:cNvPr id="63542" name="Line 115"/>
          <p:cNvSpPr>
            <a:spLocks noChangeShapeType="1"/>
          </p:cNvSpPr>
          <p:nvPr/>
        </p:nvSpPr>
        <p:spPr bwMode="auto">
          <a:xfrm flipV="1">
            <a:off x="6572250" y="4487863"/>
            <a:ext cx="228600" cy="228600"/>
          </a:xfrm>
          <a:prstGeom prst="line">
            <a:avLst/>
          </a:prstGeom>
          <a:noFill/>
          <a:ln w="12700">
            <a:solidFill>
              <a:srgbClr val="9966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43" name="Rectangle 116"/>
          <p:cNvSpPr>
            <a:spLocks noChangeArrowheads="1"/>
          </p:cNvSpPr>
          <p:nvPr/>
        </p:nvSpPr>
        <p:spPr bwMode="auto">
          <a:xfrm>
            <a:off x="6543675" y="4297363"/>
            <a:ext cx="7651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/>
              <a:t>Qualidade</a:t>
            </a:r>
          </a:p>
        </p:txBody>
      </p:sp>
      <p:sp>
        <p:nvSpPr>
          <p:cNvPr id="63544" name="Line 117"/>
          <p:cNvSpPr>
            <a:spLocks noChangeShapeType="1"/>
          </p:cNvSpPr>
          <p:nvPr/>
        </p:nvSpPr>
        <p:spPr bwMode="auto">
          <a:xfrm>
            <a:off x="7083425" y="4716463"/>
            <a:ext cx="228600" cy="228600"/>
          </a:xfrm>
          <a:prstGeom prst="line">
            <a:avLst/>
          </a:prstGeom>
          <a:noFill/>
          <a:ln w="12700">
            <a:solidFill>
              <a:srgbClr val="9966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45" name="Rectangle 118"/>
          <p:cNvSpPr>
            <a:spLocks noChangeArrowheads="1"/>
          </p:cNvSpPr>
          <p:nvPr/>
        </p:nvSpPr>
        <p:spPr bwMode="auto">
          <a:xfrm>
            <a:off x="7016750" y="4868863"/>
            <a:ext cx="841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/>
              <a:t>Quantidade</a:t>
            </a:r>
          </a:p>
        </p:txBody>
      </p:sp>
      <p:sp>
        <p:nvSpPr>
          <p:cNvPr id="63546" name="Rectangle 123"/>
          <p:cNvSpPr>
            <a:spLocks noChangeArrowheads="1"/>
          </p:cNvSpPr>
          <p:nvPr/>
        </p:nvSpPr>
        <p:spPr bwMode="auto">
          <a:xfrm>
            <a:off x="7358063" y="5826125"/>
            <a:ext cx="59213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100"/>
              <a:t>Forma</a:t>
            </a:r>
          </a:p>
        </p:txBody>
      </p:sp>
      <p:sp>
        <p:nvSpPr>
          <p:cNvPr id="63547" name="Rectangle 125"/>
          <p:cNvSpPr>
            <a:spLocks noChangeArrowheads="1"/>
          </p:cNvSpPr>
          <p:nvPr/>
        </p:nvSpPr>
        <p:spPr bwMode="auto">
          <a:xfrm>
            <a:off x="5741988" y="6111875"/>
            <a:ext cx="7588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/>
              <a:t>Repetição</a:t>
            </a:r>
          </a:p>
        </p:txBody>
      </p:sp>
      <p:sp>
        <p:nvSpPr>
          <p:cNvPr id="63548" name="Line 126"/>
          <p:cNvSpPr>
            <a:spLocks noChangeShapeType="1"/>
          </p:cNvSpPr>
          <p:nvPr/>
        </p:nvSpPr>
        <p:spPr bwMode="auto">
          <a:xfrm>
            <a:off x="7000875" y="5973763"/>
            <a:ext cx="76200" cy="152400"/>
          </a:xfrm>
          <a:prstGeom prst="line">
            <a:avLst/>
          </a:prstGeom>
          <a:noFill/>
          <a:ln w="12700">
            <a:solidFill>
              <a:srgbClr val="9966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49" name="Rectangle 127"/>
          <p:cNvSpPr>
            <a:spLocks noChangeArrowheads="1"/>
          </p:cNvSpPr>
          <p:nvPr/>
        </p:nvSpPr>
        <p:spPr bwMode="auto">
          <a:xfrm>
            <a:off x="6826250" y="6111875"/>
            <a:ext cx="6032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/>
              <a:t>Modelo</a:t>
            </a:r>
          </a:p>
        </p:txBody>
      </p:sp>
      <p:sp>
        <p:nvSpPr>
          <p:cNvPr id="63550" name="Line 128"/>
          <p:cNvSpPr>
            <a:spLocks noChangeShapeType="1"/>
          </p:cNvSpPr>
          <p:nvPr/>
        </p:nvSpPr>
        <p:spPr bwMode="auto">
          <a:xfrm>
            <a:off x="6010275" y="5973763"/>
            <a:ext cx="76200" cy="152400"/>
          </a:xfrm>
          <a:prstGeom prst="line">
            <a:avLst/>
          </a:prstGeom>
          <a:noFill/>
          <a:ln w="12700">
            <a:solidFill>
              <a:srgbClr val="9966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51" name="Line 129"/>
          <p:cNvSpPr>
            <a:spLocks noChangeShapeType="1"/>
          </p:cNvSpPr>
          <p:nvPr/>
        </p:nvSpPr>
        <p:spPr bwMode="auto">
          <a:xfrm flipV="1">
            <a:off x="6543675" y="5821363"/>
            <a:ext cx="152400" cy="152400"/>
          </a:xfrm>
          <a:prstGeom prst="line">
            <a:avLst/>
          </a:prstGeom>
          <a:noFill/>
          <a:ln w="12700">
            <a:solidFill>
              <a:srgbClr val="9966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52" name="Rectangle 130"/>
          <p:cNvSpPr>
            <a:spLocks noChangeArrowheads="1"/>
          </p:cNvSpPr>
          <p:nvPr/>
        </p:nvSpPr>
        <p:spPr bwMode="auto">
          <a:xfrm>
            <a:off x="6208713" y="5611813"/>
            <a:ext cx="107791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/>
              <a:t>Recomendação</a:t>
            </a:r>
          </a:p>
        </p:txBody>
      </p:sp>
      <p:sp>
        <p:nvSpPr>
          <p:cNvPr id="2180" name="Text Box 132"/>
          <p:cNvSpPr txBox="1">
            <a:spLocks noChangeArrowheads="1"/>
          </p:cNvSpPr>
          <p:nvPr/>
        </p:nvSpPr>
        <p:spPr bwMode="auto">
          <a:xfrm>
            <a:off x="1571625" y="71438"/>
            <a:ext cx="5435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EXEMPLO DA UTILIZAÇÃO DO DIAGRAMA</a:t>
            </a:r>
          </a:p>
          <a:p>
            <a:pPr algn="ctr">
              <a:defRPr/>
            </a:pPr>
            <a:r>
              <a:rPr lang="pt-BR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EM ÉPOCA DE OLIMPÍADAS</a:t>
            </a:r>
          </a:p>
        </p:txBody>
      </p:sp>
      <p:sp>
        <p:nvSpPr>
          <p:cNvPr id="63554" name="Line 3"/>
          <p:cNvSpPr>
            <a:spLocks noChangeShapeType="1"/>
          </p:cNvSpPr>
          <p:nvPr/>
        </p:nvSpPr>
        <p:spPr bwMode="auto">
          <a:xfrm flipH="1">
            <a:off x="752475" y="3916363"/>
            <a:ext cx="7086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57" name="Text Box 17"/>
          <p:cNvSpPr txBox="1">
            <a:spLocks noChangeArrowheads="1"/>
          </p:cNvSpPr>
          <p:nvPr/>
        </p:nvSpPr>
        <p:spPr bwMode="auto">
          <a:xfrm>
            <a:off x="6619875" y="1785938"/>
            <a:ext cx="6873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/>
              <a:t>Devoção</a:t>
            </a:r>
            <a:endParaRPr lang="pt-BR" sz="2000"/>
          </a:p>
        </p:txBody>
      </p:sp>
      <p:sp>
        <p:nvSpPr>
          <p:cNvPr id="63558" name="Line 13"/>
          <p:cNvSpPr>
            <a:spLocks noChangeShapeType="1"/>
          </p:cNvSpPr>
          <p:nvPr/>
        </p:nvSpPr>
        <p:spPr bwMode="auto">
          <a:xfrm flipV="1">
            <a:off x="6691313" y="2000250"/>
            <a:ext cx="142875" cy="28575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63559" name="Conector reto 130"/>
          <p:cNvCxnSpPr>
            <a:cxnSpLocks noChangeShapeType="1"/>
          </p:cNvCxnSpPr>
          <p:nvPr/>
        </p:nvCxnSpPr>
        <p:spPr bwMode="auto">
          <a:xfrm rot="10800000">
            <a:off x="5357813" y="3141663"/>
            <a:ext cx="857250" cy="15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</p:cxnSp>
      <p:sp>
        <p:nvSpPr>
          <p:cNvPr id="63560" name="Line 13"/>
          <p:cNvSpPr>
            <a:spLocks noChangeShapeType="1"/>
          </p:cNvSpPr>
          <p:nvPr/>
        </p:nvSpPr>
        <p:spPr bwMode="auto">
          <a:xfrm flipV="1">
            <a:off x="5786438" y="3143250"/>
            <a:ext cx="142875" cy="28575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61" name="Text Box 16"/>
          <p:cNvSpPr txBox="1">
            <a:spLocks noChangeArrowheads="1"/>
          </p:cNvSpPr>
          <p:nvPr/>
        </p:nvSpPr>
        <p:spPr bwMode="auto">
          <a:xfrm>
            <a:off x="5357813" y="3397250"/>
            <a:ext cx="7588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/>
              <a:t>Confiança</a:t>
            </a:r>
            <a:endParaRPr lang="pt-BR" sz="2000"/>
          </a:p>
        </p:txBody>
      </p:sp>
      <p:sp>
        <p:nvSpPr>
          <p:cNvPr id="63562" name="Text Box 16"/>
          <p:cNvSpPr txBox="1">
            <a:spLocks noChangeArrowheads="1"/>
          </p:cNvSpPr>
          <p:nvPr/>
        </p:nvSpPr>
        <p:spPr bwMode="auto">
          <a:xfrm>
            <a:off x="5214938" y="2714625"/>
            <a:ext cx="5556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/>
              <a:t>Calma</a:t>
            </a:r>
            <a:endParaRPr lang="pt-BR" sz="2000"/>
          </a:p>
        </p:txBody>
      </p:sp>
      <p:sp>
        <p:nvSpPr>
          <p:cNvPr id="63563" name="Line 13"/>
          <p:cNvSpPr>
            <a:spLocks noChangeShapeType="1"/>
          </p:cNvSpPr>
          <p:nvPr/>
        </p:nvSpPr>
        <p:spPr bwMode="auto">
          <a:xfrm flipH="1" flipV="1">
            <a:off x="5643563" y="2928938"/>
            <a:ext cx="142875" cy="21431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63564" name="Conector reto 136"/>
          <p:cNvCxnSpPr>
            <a:cxnSpLocks noChangeShapeType="1"/>
          </p:cNvCxnSpPr>
          <p:nvPr/>
        </p:nvCxnSpPr>
        <p:spPr bwMode="auto">
          <a:xfrm rot="10800000">
            <a:off x="4786313" y="2070100"/>
            <a:ext cx="857250" cy="15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</p:cxnSp>
      <p:sp>
        <p:nvSpPr>
          <p:cNvPr id="63565" name="Line 13"/>
          <p:cNvSpPr>
            <a:spLocks noChangeShapeType="1"/>
          </p:cNvSpPr>
          <p:nvPr/>
        </p:nvSpPr>
        <p:spPr bwMode="auto">
          <a:xfrm flipV="1">
            <a:off x="5214938" y="2071688"/>
            <a:ext cx="142875" cy="28575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66" name="Line 13"/>
          <p:cNvSpPr>
            <a:spLocks noChangeShapeType="1"/>
          </p:cNvSpPr>
          <p:nvPr/>
        </p:nvSpPr>
        <p:spPr bwMode="auto">
          <a:xfrm flipH="1" flipV="1">
            <a:off x="5072063" y="1857375"/>
            <a:ext cx="142875" cy="214313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67" name="Text Box 19"/>
          <p:cNvSpPr txBox="1">
            <a:spLocks noChangeArrowheads="1"/>
          </p:cNvSpPr>
          <p:nvPr/>
        </p:nvSpPr>
        <p:spPr bwMode="auto">
          <a:xfrm>
            <a:off x="4619625" y="1643063"/>
            <a:ext cx="7381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/>
              <a:t>Paciência</a:t>
            </a:r>
            <a:endParaRPr lang="pt-BR" sz="2000"/>
          </a:p>
        </p:txBody>
      </p:sp>
      <p:sp>
        <p:nvSpPr>
          <p:cNvPr id="63568" name="Text Box 19"/>
          <p:cNvSpPr txBox="1">
            <a:spLocks noChangeArrowheads="1"/>
          </p:cNvSpPr>
          <p:nvPr/>
        </p:nvSpPr>
        <p:spPr bwMode="auto">
          <a:xfrm>
            <a:off x="4665663" y="2325688"/>
            <a:ext cx="9779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/>
              <a:t>Concentração</a:t>
            </a:r>
            <a:endParaRPr lang="pt-BR" sz="2000"/>
          </a:p>
        </p:txBody>
      </p:sp>
      <p:cxnSp>
        <p:nvCxnSpPr>
          <p:cNvPr id="63569" name="Conector reto 142"/>
          <p:cNvCxnSpPr>
            <a:cxnSpLocks noChangeShapeType="1"/>
          </p:cNvCxnSpPr>
          <p:nvPr/>
        </p:nvCxnSpPr>
        <p:spPr bwMode="auto">
          <a:xfrm>
            <a:off x="2408238" y="2428875"/>
            <a:ext cx="877887" cy="1588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145" name="Conector reto 144"/>
          <p:cNvCxnSpPr/>
          <p:nvPr/>
        </p:nvCxnSpPr>
        <p:spPr>
          <a:xfrm rot="5400000" flipH="1" flipV="1">
            <a:off x="2500313" y="2051050"/>
            <a:ext cx="357188" cy="3571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ector reto 145"/>
          <p:cNvCxnSpPr/>
          <p:nvPr/>
        </p:nvCxnSpPr>
        <p:spPr>
          <a:xfrm rot="5400000" flipH="1" flipV="1">
            <a:off x="2928938" y="2214563"/>
            <a:ext cx="214312" cy="214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572" name="Rectangle 53"/>
          <p:cNvSpPr>
            <a:spLocks noChangeArrowheads="1"/>
          </p:cNvSpPr>
          <p:nvPr/>
        </p:nvSpPr>
        <p:spPr bwMode="auto">
          <a:xfrm>
            <a:off x="3071813" y="2000250"/>
            <a:ext cx="6540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/>
              <a:t>Calorias</a:t>
            </a:r>
          </a:p>
        </p:txBody>
      </p:sp>
      <p:cxnSp>
        <p:nvCxnSpPr>
          <p:cNvPr id="152" name="Conector reto 151"/>
          <p:cNvCxnSpPr/>
          <p:nvPr/>
        </p:nvCxnSpPr>
        <p:spPr>
          <a:xfrm rot="16200000" flipH="1">
            <a:off x="2786063" y="2428875"/>
            <a:ext cx="357188" cy="3571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574" name="Rectangle 53"/>
          <p:cNvSpPr>
            <a:spLocks noChangeArrowheads="1"/>
          </p:cNvSpPr>
          <p:nvPr/>
        </p:nvSpPr>
        <p:spPr bwMode="auto">
          <a:xfrm>
            <a:off x="3000375" y="2786063"/>
            <a:ext cx="841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/>
              <a:t>Quantidade</a:t>
            </a:r>
          </a:p>
        </p:txBody>
      </p:sp>
      <p:sp>
        <p:nvSpPr>
          <p:cNvPr id="63575" name="Line 80"/>
          <p:cNvSpPr>
            <a:spLocks noChangeShapeType="1"/>
          </p:cNvSpPr>
          <p:nvPr/>
        </p:nvSpPr>
        <p:spPr bwMode="auto">
          <a:xfrm>
            <a:off x="1938338" y="5495925"/>
            <a:ext cx="152400" cy="228600"/>
          </a:xfrm>
          <a:prstGeom prst="line">
            <a:avLst/>
          </a:prstGeom>
          <a:noFill/>
          <a:ln w="12700">
            <a:solidFill>
              <a:srgbClr val="FF33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76" name="Rectangle 81"/>
          <p:cNvSpPr>
            <a:spLocks noChangeArrowheads="1"/>
          </p:cNvSpPr>
          <p:nvPr/>
        </p:nvSpPr>
        <p:spPr bwMode="auto">
          <a:xfrm>
            <a:off x="1500188" y="5286375"/>
            <a:ext cx="8223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/>
              <a:t>Bom senso</a:t>
            </a:r>
          </a:p>
        </p:txBody>
      </p:sp>
      <p:sp>
        <p:nvSpPr>
          <p:cNvPr id="63577" name="Line 82"/>
          <p:cNvSpPr>
            <a:spLocks noChangeShapeType="1"/>
          </p:cNvSpPr>
          <p:nvPr/>
        </p:nvSpPr>
        <p:spPr bwMode="auto">
          <a:xfrm flipH="1">
            <a:off x="2138363" y="5732463"/>
            <a:ext cx="152400" cy="152400"/>
          </a:xfrm>
          <a:prstGeom prst="line">
            <a:avLst/>
          </a:prstGeom>
          <a:noFill/>
          <a:ln w="12700">
            <a:solidFill>
              <a:srgbClr val="FF33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78" name="Line 83"/>
          <p:cNvSpPr>
            <a:spLocks noChangeShapeType="1"/>
          </p:cNvSpPr>
          <p:nvPr/>
        </p:nvSpPr>
        <p:spPr bwMode="auto">
          <a:xfrm flipH="1">
            <a:off x="1528763" y="5732463"/>
            <a:ext cx="152400" cy="152400"/>
          </a:xfrm>
          <a:prstGeom prst="line">
            <a:avLst/>
          </a:prstGeom>
          <a:noFill/>
          <a:ln w="12700">
            <a:solidFill>
              <a:srgbClr val="FF33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79" name="Rectangle 84"/>
          <p:cNvSpPr>
            <a:spLocks noChangeArrowheads="1"/>
          </p:cNvSpPr>
          <p:nvPr/>
        </p:nvSpPr>
        <p:spPr bwMode="auto">
          <a:xfrm>
            <a:off x="1714500" y="5897563"/>
            <a:ext cx="5476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/>
              <a:t>Teoria</a:t>
            </a:r>
          </a:p>
        </p:txBody>
      </p:sp>
      <p:sp>
        <p:nvSpPr>
          <p:cNvPr id="63580" name="Rectangle 85"/>
          <p:cNvSpPr>
            <a:spLocks noChangeArrowheads="1"/>
          </p:cNvSpPr>
          <p:nvPr/>
        </p:nvSpPr>
        <p:spPr bwMode="auto">
          <a:xfrm>
            <a:off x="1143000" y="5929313"/>
            <a:ext cx="5969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/>
              <a:t>Regras</a:t>
            </a:r>
          </a:p>
        </p:txBody>
      </p:sp>
      <p:cxnSp>
        <p:nvCxnSpPr>
          <p:cNvPr id="63581" name="Conector reto 160"/>
          <p:cNvCxnSpPr>
            <a:cxnSpLocks noChangeShapeType="1"/>
          </p:cNvCxnSpPr>
          <p:nvPr/>
        </p:nvCxnSpPr>
        <p:spPr bwMode="auto">
          <a:xfrm rot="10800000">
            <a:off x="4429125" y="6142038"/>
            <a:ext cx="1143000" cy="1587"/>
          </a:xfrm>
          <a:prstGeom prst="line">
            <a:avLst/>
          </a:prstGeom>
          <a:noFill/>
          <a:ln w="19050">
            <a:solidFill>
              <a:srgbClr val="996633"/>
            </a:solidFill>
            <a:round/>
            <a:headEnd/>
            <a:tailEnd/>
          </a:ln>
        </p:spPr>
      </p:cxnSp>
      <p:sp>
        <p:nvSpPr>
          <p:cNvPr id="63582" name="Rectangle 87"/>
          <p:cNvSpPr>
            <a:spLocks noChangeArrowheads="1"/>
          </p:cNvSpPr>
          <p:nvPr/>
        </p:nvSpPr>
        <p:spPr bwMode="auto">
          <a:xfrm>
            <a:off x="4537075" y="4652963"/>
            <a:ext cx="87471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100"/>
              <a:t>Movimento</a:t>
            </a:r>
          </a:p>
        </p:txBody>
      </p:sp>
      <p:sp>
        <p:nvSpPr>
          <p:cNvPr id="63583" name="Line 88"/>
          <p:cNvSpPr>
            <a:spLocks noChangeShapeType="1"/>
          </p:cNvSpPr>
          <p:nvPr/>
        </p:nvSpPr>
        <p:spPr bwMode="auto">
          <a:xfrm>
            <a:off x="5643563" y="4557713"/>
            <a:ext cx="152400" cy="228600"/>
          </a:xfrm>
          <a:prstGeom prst="line">
            <a:avLst/>
          </a:prstGeom>
          <a:noFill/>
          <a:ln w="12700">
            <a:solidFill>
              <a:srgbClr val="9966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84" name="Rectangle 89"/>
          <p:cNvSpPr>
            <a:spLocks noChangeArrowheads="1"/>
          </p:cNvSpPr>
          <p:nvPr/>
        </p:nvSpPr>
        <p:spPr bwMode="auto">
          <a:xfrm>
            <a:off x="5026025" y="4325938"/>
            <a:ext cx="8143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/>
              <a:t>Velocidade</a:t>
            </a:r>
          </a:p>
        </p:txBody>
      </p:sp>
      <p:sp>
        <p:nvSpPr>
          <p:cNvPr id="63585" name="Line 91"/>
          <p:cNvSpPr>
            <a:spLocks noChangeShapeType="1"/>
          </p:cNvSpPr>
          <p:nvPr/>
        </p:nvSpPr>
        <p:spPr bwMode="auto">
          <a:xfrm flipH="1">
            <a:off x="5491163" y="4776788"/>
            <a:ext cx="152400" cy="152400"/>
          </a:xfrm>
          <a:prstGeom prst="line">
            <a:avLst/>
          </a:prstGeom>
          <a:noFill/>
          <a:ln w="12700">
            <a:solidFill>
              <a:srgbClr val="9966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86" name="Rectangle 93"/>
          <p:cNvSpPr>
            <a:spLocks noChangeArrowheads="1"/>
          </p:cNvSpPr>
          <p:nvPr/>
        </p:nvSpPr>
        <p:spPr bwMode="auto">
          <a:xfrm>
            <a:off x="5214938" y="4929188"/>
            <a:ext cx="5111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/>
              <a:t>Força</a:t>
            </a:r>
          </a:p>
        </p:txBody>
      </p:sp>
      <p:cxnSp>
        <p:nvCxnSpPr>
          <p:cNvPr id="63587" name="Conector reto 171"/>
          <p:cNvCxnSpPr>
            <a:cxnSpLocks noChangeShapeType="1"/>
          </p:cNvCxnSpPr>
          <p:nvPr/>
        </p:nvCxnSpPr>
        <p:spPr bwMode="auto">
          <a:xfrm rot="10800000">
            <a:off x="5357813" y="4786313"/>
            <a:ext cx="928687" cy="1587"/>
          </a:xfrm>
          <a:prstGeom prst="line">
            <a:avLst/>
          </a:prstGeom>
          <a:noFill/>
          <a:ln w="19050">
            <a:solidFill>
              <a:srgbClr val="996633"/>
            </a:solidFill>
            <a:round/>
            <a:headEnd/>
            <a:tailEnd/>
          </a:ln>
        </p:spPr>
      </p:cxnSp>
      <p:sp>
        <p:nvSpPr>
          <p:cNvPr id="63588" name="Line 117"/>
          <p:cNvSpPr>
            <a:spLocks noChangeShapeType="1"/>
          </p:cNvSpPr>
          <p:nvPr/>
        </p:nvSpPr>
        <p:spPr bwMode="auto">
          <a:xfrm>
            <a:off x="6424613" y="4714875"/>
            <a:ext cx="228600" cy="228600"/>
          </a:xfrm>
          <a:prstGeom prst="line">
            <a:avLst/>
          </a:prstGeom>
          <a:noFill/>
          <a:ln w="12700">
            <a:solidFill>
              <a:srgbClr val="9966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89" name="Rectangle 118"/>
          <p:cNvSpPr>
            <a:spLocks noChangeArrowheads="1"/>
          </p:cNvSpPr>
          <p:nvPr/>
        </p:nvSpPr>
        <p:spPr bwMode="auto">
          <a:xfrm>
            <a:off x="6357938" y="4867275"/>
            <a:ext cx="7461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/>
              <a:t>Programa</a:t>
            </a:r>
          </a:p>
        </p:txBody>
      </p:sp>
      <p:cxnSp>
        <p:nvCxnSpPr>
          <p:cNvPr id="63590" name="Conector reto 175"/>
          <p:cNvCxnSpPr>
            <a:cxnSpLocks noChangeShapeType="1"/>
          </p:cNvCxnSpPr>
          <p:nvPr/>
        </p:nvCxnSpPr>
        <p:spPr bwMode="auto">
          <a:xfrm>
            <a:off x="5694363" y="5970588"/>
            <a:ext cx="1714500" cy="1587"/>
          </a:xfrm>
          <a:prstGeom prst="line">
            <a:avLst/>
          </a:prstGeom>
          <a:noFill/>
          <a:ln w="19050">
            <a:solidFill>
              <a:srgbClr val="996633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0" y="1000125"/>
            <a:ext cx="9053513" cy="574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714348" y="0"/>
            <a:ext cx="7618496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DIAGRAMA DE CAUSA E EFEITO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137"/>
          <p:cNvGrpSpPr>
            <a:grpSpLocks/>
          </p:cNvGrpSpPr>
          <p:nvPr/>
        </p:nvGrpSpPr>
        <p:grpSpPr bwMode="auto">
          <a:xfrm>
            <a:off x="9525" y="71438"/>
            <a:ext cx="9048750" cy="6710362"/>
            <a:chOff x="6" y="45"/>
            <a:chExt cx="5700" cy="4227"/>
          </a:xfrm>
        </p:grpSpPr>
        <p:sp>
          <p:nvSpPr>
            <p:cNvPr id="65541" name="Rectangle 2"/>
            <p:cNvSpPr>
              <a:spLocks noChangeArrowheads="1"/>
            </p:cNvSpPr>
            <p:nvPr/>
          </p:nvSpPr>
          <p:spPr bwMode="auto">
            <a:xfrm>
              <a:off x="4938" y="2155"/>
              <a:ext cx="768" cy="6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AUMENTAR</a:t>
              </a:r>
            </a:p>
            <a:p>
              <a:pPr algn="ctr"/>
              <a:r>
                <a:rPr lang="pt-BR" sz="1400"/>
                <a:t>A</a:t>
              </a:r>
            </a:p>
            <a:p>
              <a:pPr algn="ctr"/>
              <a:r>
                <a:rPr lang="pt-BR" sz="1400"/>
                <a:t>MOTIVAÇÃO</a:t>
              </a:r>
              <a:endParaRPr lang="pt-BR"/>
            </a:p>
          </p:txBody>
        </p:sp>
        <p:sp>
          <p:nvSpPr>
            <p:cNvPr id="65542" name="Line 4"/>
            <p:cNvSpPr>
              <a:spLocks noChangeShapeType="1"/>
            </p:cNvSpPr>
            <p:nvPr/>
          </p:nvSpPr>
          <p:spPr bwMode="auto">
            <a:xfrm flipH="1" flipV="1">
              <a:off x="3792" y="835"/>
              <a:ext cx="816" cy="163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43" name="Line 5"/>
            <p:cNvSpPr>
              <a:spLocks noChangeShapeType="1"/>
            </p:cNvSpPr>
            <p:nvPr/>
          </p:nvSpPr>
          <p:spPr bwMode="auto">
            <a:xfrm flipH="1" flipV="1">
              <a:off x="2253" y="835"/>
              <a:ext cx="816" cy="1632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44" name="Line 7"/>
            <p:cNvSpPr>
              <a:spLocks noChangeShapeType="1"/>
            </p:cNvSpPr>
            <p:nvPr/>
          </p:nvSpPr>
          <p:spPr bwMode="auto">
            <a:xfrm flipV="1">
              <a:off x="3402" y="2467"/>
              <a:ext cx="816" cy="163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45" name="Line 8"/>
            <p:cNvSpPr>
              <a:spLocks noChangeShapeType="1"/>
            </p:cNvSpPr>
            <p:nvPr/>
          </p:nvSpPr>
          <p:spPr bwMode="auto">
            <a:xfrm flipV="1">
              <a:off x="1338" y="2467"/>
              <a:ext cx="816" cy="1632"/>
            </a:xfrm>
            <a:prstGeom prst="line">
              <a:avLst/>
            </a:prstGeom>
            <a:noFill/>
            <a:ln w="28575">
              <a:solidFill>
                <a:srgbClr val="FF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46" name="Line 9"/>
            <p:cNvSpPr>
              <a:spLocks noChangeShapeType="1"/>
            </p:cNvSpPr>
            <p:nvPr/>
          </p:nvSpPr>
          <p:spPr bwMode="auto">
            <a:xfrm flipH="1">
              <a:off x="3882" y="1363"/>
              <a:ext cx="15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47" name="Line 10"/>
            <p:cNvSpPr>
              <a:spLocks noChangeShapeType="1"/>
            </p:cNvSpPr>
            <p:nvPr/>
          </p:nvSpPr>
          <p:spPr bwMode="auto">
            <a:xfrm flipH="1">
              <a:off x="4080" y="1939"/>
              <a:ext cx="24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48" name="Line 11"/>
            <p:cNvSpPr>
              <a:spLocks noChangeShapeType="1"/>
            </p:cNvSpPr>
            <p:nvPr/>
          </p:nvSpPr>
          <p:spPr bwMode="auto">
            <a:xfrm flipH="1">
              <a:off x="4110" y="1447"/>
              <a:ext cx="864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49" name="Line 12"/>
            <p:cNvSpPr>
              <a:spLocks noChangeShapeType="1"/>
            </p:cNvSpPr>
            <p:nvPr/>
          </p:nvSpPr>
          <p:spPr bwMode="auto">
            <a:xfrm flipH="1">
              <a:off x="4380" y="1981"/>
              <a:ext cx="24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0" name="Line 13"/>
            <p:cNvSpPr>
              <a:spLocks noChangeShapeType="1"/>
            </p:cNvSpPr>
            <p:nvPr/>
          </p:nvSpPr>
          <p:spPr bwMode="auto">
            <a:xfrm flipV="1">
              <a:off x="4302" y="1363"/>
              <a:ext cx="108" cy="8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1" name="Line 14"/>
            <p:cNvSpPr>
              <a:spLocks noChangeShapeType="1"/>
            </p:cNvSpPr>
            <p:nvPr/>
          </p:nvSpPr>
          <p:spPr bwMode="auto">
            <a:xfrm>
              <a:off x="4602" y="1459"/>
              <a:ext cx="72" cy="7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2" name="Text Box 15"/>
            <p:cNvSpPr txBox="1">
              <a:spLocks noChangeArrowheads="1"/>
            </p:cNvSpPr>
            <p:nvPr/>
          </p:nvSpPr>
          <p:spPr bwMode="auto">
            <a:xfrm>
              <a:off x="4578" y="1847"/>
              <a:ext cx="47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Auxílio</a:t>
              </a:r>
            </a:p>
            <a:p>
              <a:pPr algn="ctr"/>
              <a:r>
                <a:rPr lang="pt-BR" sz="1000"/>
                <a:t>transporte</a:t>
              </a:r>
              <a:endParaRPr lang="pt-BR" sz="2000"/>
            </a:p>
          </p:txBody>
        </p:sp>
        <p:sp>
          <p:nvSpPr>
            <p:cNvPr id="65553" name="Text Box 16"/>
            <p:cNvSpPr txBox="1">
              <a:spLocks noChangeArrowheads="1"/>
            </p:cNvSpPr>
            <p:nvPr/>
          </p:nvSpPr>
          <p:spPr bwMode="auto">
            <a:xfrm>
              <a:off x="4899" y="1319"/>
              <a:ext cx="54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Auxílio</a:t>
              </a:r>
            </a:p>
            <a:p>
              <a:pPr algn="ctr"/>
              <a:r>
                <a:rPr lang="pt-BR" sz="1000"/>
                <a:t>alimentação</a:t>
              </a:r>
              <a:endParaRPr lang="pt-BR" sz="2000"/>
            </a:p>
          </p:txBody>
        </p:sp>
        <p:sp>
          <p:nvSpPr>
            <p:cNvPr id="65554" name="Text Box 17"/>
            <p:cNvSpPr txBox="1">
              <a:spLocks noChangeArrowheads="1"/>
            </p:cNvSpPr>
            <p:nvPr/>
          </p:nvSpPr>
          <p:spPr bwMode="auto">
            <a:xfrm>
              <a:off x="4279" y="1253"/>
              <a:ext cx="32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Ticket</a:t>
              </a:r>
              <a:endParaRPr lang="pt-BR" sz="2000"/>
            </a:p>
          </p:txBody>
        </p:sp>
        <p:sp>
          <p:nvSpPr>
            <p:cNvPr id="65555" name="Text Box 18"/>
            <p:cNvSpPr txBox="1">
              <a:spLocks noChangeArrowheads="1"/>
            </p:cNvSpPr>
            <p:nvPr/>
          </p:nvSpPr>
          <p:spPr bwMode="auto">
            <a:xfrm>
              <a:off x="4431" y="1481"/>
              <a:ext cx="54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Restaurante</a:t>
              </a:r>
            </a:p>
            <a:p>
              <a:pPr algn="ctr"/>
              <a:r>
                <a:rPr lang="pt-BR" sz="1000"/>
                <a:t>próprio</a:t>
              </a:r>
              <a:endParaRPr lang="pt-BR" sz="2000"/>
            </a:p>
          </p:txBody>
        </p:sp>
        <p:sp>
          <p:nvSpPr>
            <p:cNvPr id="65556" name="Text Box 19"/>
            <p:cNvSpPr txBox="1">
              <a:spLocks noChangeArrowheads="1"/>
            </p:cNvSpPr>
            <p:nvPr/>
          </p:nvSpPr>
          <p:spPr bwMode="auto">
            <a:xfrm>
              <a:off x="3353" y="1186"/>
              <a:ext cx="5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Sistema de</a:t>
              </a:r>
            </a:p>
            <a:p>
              <a:pPr algn="ctr"/>
              <a:r>
                <a:rPr lang="pt-BR" sz="1000"/>
                <a:t>remuneração</a:t>
              </a:r>
            </a:p>
            <a:p>
              <a:pPr algn="ctr"/>
              <a:r>
                <a:rPr lang="pt-BR" sz="1000"/>
                <a:t>variável</a:t>
              </a:r>
              <a:endParaRPr lang="pt-BR" sz="2000"/>
            </a:p>
          </p:txBody>
        </p:sp>
        <p:sp>
          <p:nvSpPr>
            <p:cNvPr id="65557" name="Text Box 20"/>
            <p:cNvSpPr txBox="1">
              <a:spLocks noChangeArrowheads="1"/>
            </p:cNvSpPr>
            <p:nvPr/>
          </p:nvSpPr>
          <p:spPr bwMode="auto">
            <a:xfrm>
              <a:off x="3650" y="1751"/>
              <a:ext cx="439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Plano de</a:t>
              </a:r>
            </a:p>
            <a:p>
              <a:pPr algn="ctr"/>
              <a:r>
                <a:rPr lang="pt-BR" sz="1000"/>
                <a:t>Cargos e</a:t>
              </a:r>
            </a:p>
            <a:p>
              <a:pPr algn="ctr"/>
              <a:r>
                <a:rPr lang="pt-BR" sz="1000"/>
                <a:t>Salários</a:t>
              </a:r>
              <a:endParaRPr lang="pt-BR" sz="2000"/>
            </a:p>
          </p:txBody>
        </p:sp>
        <p:sp>
          <p:nvSpPr>
            <p:cNvPr id="65558" name="Line 21"/>
            <p:cNvSpPr>
              <a:spLocks noChangeShapeType="1"/>
            </p:cNvSpPr>
            <p:nvPr/>
          </p:nvSpPr>
          <p:spPr bwMode="auto">
            <a:xfrm>
              <a:off x="2975" y="2251"/>
              <a:ext cx="144" cy="0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9" name="Text Box 22"/>
            <p:cNvSpPr txBox="1">
              <a:spLocks noChangeArrowheads="1"/>
            </p:cNvSpPr>
            <p:nvPr/>
          </p:nvSpPr>
          <p:spPr bwMode="auto">
            <a:xfrm>
              <a:off x="2980" y="2069"/>
              <a:ext cx="758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Educação e</a:t>
              </a:r>
            </a:p>
            <a:p>
              <a:pPr algn="ctr"/>
              <a:r>
                <a:rPr lang="pt-BR" sz="1000"/>
                <a:t>treinamento</a:t>
              </a:r>
            </a:p>
            <a:p>
              <a:pPr algn="ctr"/>
              <a:r>
                <a:rPr lang="pt-BR" sz="1000"/>
                <a:t>(empregabilidade)</a:t>
              </a:r>
              <a:endParaRPr lang="pt-BR" sz="2000"/>
            </a:p>
          </p:txBody>
        </p:sp>
        <p:sp>
          <p:nvSpPr>
            <p:cNvPr id="65560" name="Text Box 24"/>
            <p:cNvSpPr txBox="1">
              <a:spLocks noChangeArrowheads="1"/>
            </p:cNvSpPr>
            <p:nvPr/>
          </p:nvSpPr>
          <p:spPr bwMode="auto">
            <a:xfrm>
              <a:off x="2787" y="1601"/>
              <a:ext cx="74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Complementação</a:t>
              </a:r>
            </a:p>
            <a:p>
              <a:pPr algn="ctr"/>
              <a:r>
                <a:rPr lang="pt-BR" sz="1000"/>
                <a:t>de aposentadoria</a:t>
              </a:r>
              <a:endParaRPr lang="pt-BR" sz="2000"/>
            </a:p>
          </p:txBody>
        </p:sp>
        <p:sp>
          <p:nvSpPr>
            <p:cNvPr id="65561" name="Rectangle 26"/>
            <p:cNvSpPr>
              <a:spLocks noChangeArrowheads="1"/>
            </p:cNvSpPr>
            <p:nvPr/>
          </p:nvSpPr>
          <p:spPr bwMode="auto">
            <a:xfrm>
              <a:off x="2994" y="904"/>
              <a:ext cx="51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Sistema de</a:t>
              </a:r>
            </a:p>
            <a:p>
              <a:pPr algn="ctr"/>
              <a:r>
                <a:rPr lang="pt-BR" sz="1000"/>
                <a:t>benefícios</a:t>
              </a:r>
            </a:p>
          </p:txBody>
        </p:sp>
        <p:sp>
          <p:nvSpPr>
            <p:cNvPr id="65562" name="Line 27"/>
            <p:cNvSpPr>
              <a:spLocks noChangeShapeType="1"/>
            </p:cNvSpPr>
            <p:nvPr/>
          </p:nvSpPr>
          <p:spPr bwMode="auto">
            <a:xfrm flipV="1">
              <a:off x="2445" y="931"/>
              <a:ext cx="48" cy="96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3" name="Line 28"/>
            <p:cNvSpPr>
              <a:spLocks noChangeShapeType="1"/>
            </p:cNvSpPr>
            <p:nvPr/>
          </p:nvSpPr>
          <p:spPr bwMode="auto">
            <a:xfrm flipV="1">
              <a:off x="2791" y="835"/>
              <a:ext cx="134" cy="192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4" name="Rectangle 29"/>
            <p:cNvSpPr>
              <a:spLocks noChangeArrowheads="1"/>
            </p:cNvSpPr>
            <p:nvPr/>
          </p:nvSpPr>
          <p:spPr bwMode="auto">
            <a:xfrm>
              <a:off x="2355" y="797"/>
              <a:ext cx="34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000"/>
                <a:t>Saúde</a:t>
              </a:r>
            </a:p>
          </p:txBody>
        </p:sp>
        <p:sp>
          <p:nvSpPr>
            <p:cNvPr id="65565" name="Rectangle 30"/>
            <p:cNvSpPr>
              <a:spLocks noChangeArrowheads="1"/>
            </p:cNvSpPr>
            <p:nvPr/>
          </p:nvSpPr>
          <p:spPr bwMode="auto">
            <a:xfrm>
              <a:off x="2685" y="707"/>
              <a:ext cx="47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000"/>
                <a:t>Habitação</a:t>
              </a:r>
            </a:p>
          </p:txBody>
        </p:sp>
        <p:sp>
          <p:nvSpPr>
            <p:cNvPr id="65566" name="Line 31"/>
            <p:cNvSpPr>
              <a:spLocks noChangeShapeType="1"/>
            </p:cNvSpPr>
            <p:nvPr/>
          </p:nvSpPr>
          <p:spPr bwMode="auto">
            <a:xfrm>
              <a:off x="2589" y="1027"/>
              <a:ext cx="48" cy="96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7" name="Rectangle 32"/>
            <p:cNvSpPr>
              <a:spLocks noChangeArrowheads="1"/>
            </p:cNvSpPr>
            <p:nvPr/>
          </p:nvSpPr>
          <p:spPr bwMode="auto">
            <a:xfrm>
              <a:off x="2519" y="1097"/>
              <a:ext cx="46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Apoio</a:t>
              </a:r>
            </a:p>
            <a:p>
              <a:pPr algn="ctr"/>
              <a:r>
                <a:rPr lang="pt-BR" sz="1000"/>
                <a:t>financeiro</a:t>
              </a:r>
            </a:p>
          </p:txBody>
        </p:sp>
        <p:sp>
          <p:nvSpPr>
            <p:cNvPr id="65568" name="Line 33"/>
            <p:cNvSpPr>
              <a:spLocks noChangeShapeType="1"/>
            </p:cNvSpPr>
            <p:nvPr/>
          </p:nvSpPr>
          <p:spPr bwMode="auto">
            <a:xfrm flipH="1">
              <a:off x="2733" y="2179"/>
              <a:ext cx="192" cy="0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9" name="Rectangle 34"/>
            <p:cNvSpPr>
              <a:spLocks noChangeArrowheads="1"/>
            </p:cNvSpPr>
            <p:nvPr/>
          </p:nvSpPr>
          <p:spPr bwMode="auto">
            <a:xfrm>
              <a:off x="2271" y="2045"/>
              <a:ext cx="54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Política e</a:t>
              </a:r>
            </a:p>
            <a:p>
              <a:pPr algn="ctr"/>
              <a:r>
                <a:rPr lang="pt-BR" sz="1000"/>
                <a:t>estabilidade</a:t>
              </a:r>
            </a:p>
          </p:txBody>
        </p:sp>
        <p:sp>
          <p:nvSpPr>
            <p:cNvPr id="65570" name="Rectangle 36"/>
            <p:cNvSpPr>
              <a:spLocks noChangeArrowheads="1"/>
            </p:cNvSpPr>
            <p:nvPr/>
          </p:nvSpPr>
          <p:spPr bwMode="auto">
            <a:xfrm>
              <a:off x="1875" y="1645"/>
              <a:ext cx="5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Sistema de</a:t>
              </a:r>
            </a:p>
            <a:p>
              <a:pPr algn="ctr"/>
              <a:r>
                <a:rPr lang="pt-BR" sz="1000"/>
                <a:t>remuneração</a:t>
              </a:r>
            </a:p>
            <a:p>
              <a:pPr algn="ctr"/>
              <a:r>
                <a:rPr lang="pt-BR" sz="1000"/>
                <a:t>variável</a:t>
              </a:r>
            </a:p>
          </p:txBody>
        </p:sp>
        <p:sp>
          <p:nvSpPr>
            <p:cNvPr id="65571" name="Line 37"/>
            <p:cNvSpPr>
              <a:spLocks noChangeShapeType="1"/>
            </p:cNvSpPr>
            <p:nvPr/>
          </p:nvSpPr>
          <p:spPr bwMode="auto">
            <a:xfrm flipH="1" flipV="1">
              <a:off x="2496" y="1632"/>
              <a:ext cx="192" cy="192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2" name="Rectangle 38"/>
            <p:cNvSpPr>
              <a:spLocks noChangeArrowheads="1"/>
            </p:cNvSpPr>
            <p:nvPr/>
          </p:nvSpPr>
          <p:spPr bwMode="auto">
            <a:xfrm>
              <a:off x="2058" y="1422"/>
              <a:ext cx="53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Distribuição</a:t>
              </a:r>
            </a:p>
            <a:p>
              <a:pPr algn="ctr"/>
              <a:r>
                <a:rPr lang="pt-BR" sz="1000"/>
                <a:t>do lucro</a:t>
              </a:r>
            </a:p>
          </p:txBody>
        </p:sp>
        <p:sp>
          <p:nvSpPr>
            <p:cNvPr id="65573" name="Rectangle 40"/>
            <p:cNvSpPr>
              <a:spLocks noChangeArrowheads="1"/>
            </p:cNvSpPr>
            <p:nvPr/>
          </p:nvSpPr>
          <p:spPr bwMode="auto">
            <a:xfrm>
              <a:off x="1823" y="989"/>
              <a:ext cx="42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Plano de</a:t>
              </a:r>
            </a:p>
            <a:p>
              <a:pPr algn="ctr"/>
              <a:r>
                <a:rPr lang="pt-BR" sz="1000"/>
                <a:t>carreira</a:t>
              </a:r>
            </a:p>
          </p:txBody>
        </p:sp>
        <p:sp>
          <p:nvSpPr>
            <p:cNvPr id="65574" name="Rectangle 42"/>
            <p:cNvSpPr>
              <a:spLocks noChangeArrowheads="1"/>
            </p:cNvSpPr>
            <p:nvPr/>
          </p:nvSpPr>
          <p:spPr bwMode="auto">
            <a:xfrm>
              <a:off x="2685" y="1421"/>
              <a:ext cx="41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000"/>
                <a:t>Seguros</a:t>
              </a:r>
            </a:p>
          </p:txBody>
        </p:sp>
        <p:sp>
          <p:nvSpPr>
            <p:cNvPr id="65575" name="Line 43"/>
            <p:cNvSpPr>
              <a:spLocks noChangeShapeType="1"/>
            </p:cNvSpPr>
            <p:nvPr/>
          </p:nvSpPr>
          <p:spPr bwMode="auto">
            <a:xfrm>
              <a:off x="2709" y="1735"/>
              <a:ext cx="144" cy="0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6" name="Line 44"/>
            <p:cNvSpPr>
              <a:spLocks noChangeShapeType="1"/>
            </p:cNvSpPr>
            <p:nvPr/>
          </p:nvSpPr>
          <p:spPr bwMode="auto">
            <a:xfrm>
              <a:off x="2589" y="1507"/>
              <a:ext cx="144" cy="0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7" name="Line 45"/>
            <p:cNvSpPr>
              <a:spLocks noChangeShapeType="1"/>
            </p:cNvSpPr>
            <p:nvPr/>
          </p:nvSpPr>
          <p:spPr bwMode="auto">
            <a:xfrm flipH="1">
              <a:off x="2205" y="1123"/>
              <a:ext cx="192" cy="0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8" name="Rectangle 65"/>
            <p:cNvSpPr>
              <a:spLocks noChangeArrowheads="1"/>
            </p:cNvSpPr>
            <p:nvPr/>
          </p:nvSpPr>
          <p:spPr bwMode="auto">
            <a:xfrm>
              <a:off x="6" y="1021"/>
              <a:ext cx="668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Programas</a:t>
              </a:r>
            </a:p>
            <a:p>
              <a:pPr algn="ctr"/>
              <a:r>
                <a:rPr lang="pt-BR" sz="1000"/>
                <a:t>de apoio a</a:t>
              </a:r>
            </a:p>
            <a:p>
              <a:pPr algn="ctr"/>
              <a:r>
                <a:rPr lang="pt-BR" sz="1000"/>
                <a:t>Associação</a:t>
              </a:r>
            </a:p>
            <a:p>
              <a:pPr algn="ctr"/>
              <a:r>
                <a:rPr lang="pt-BR" sz="1000"/>
                <a:t>de empregados</a:t>
              </a:r>
            </a:p>
          </p:txBody>
        </p:sp>
        <p:sp>
          <p:nvSpPr>
            <p:cNvPr id="65579" name="Line 6"/>
            <p:cNvSpPr>
              <a:spLocks noChangeShapeType="1"/>
            </p:cNvSpPr>
            <p:nvPr/>
          </p:nvSpPr>
          <p:spPr bwMode="auto">
            <a:xfrm flipH="1" flipV="1">
              <a:off x="909" y="835"/>
              <a:ext cx="816" cy="163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80" name="Line 46"/>
            <p:cNvSpPr>
              <a:spLocks noChangeShapeType="1"/>
            </p:cNvSpPr>
            <p:nvPr/>
          </p:nvSpPr>
          <p:spPr bwMode="auto">
            <a:xfrm>
              <a:off x="1605" y="2233"/>
              <a:ext cx="144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81" name="Rectangle 47"/>
            <p:cNvSpPr>
              <a:spLocks noChangeArrowheads="1"/>
            </p:cNvSpPr>
            <p:nvPr/>
          </p:nvSpPr>
          <p:spPr bwMode="auto">
            <a:xfrm>
              <a:off x="1639" y="1999"/>
              <a:ext cx="62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Sistema de</a:t>
              </a:r>
            </a:p>
            <a:p>
              <a:pPr algn="ctr"/>
              <a:r>
                <a:rPr lang="pt-BR" sz="1000"/>
                <a:t>recrutamento /</a:t>
              </a:r>
            </a:p>
            <a:p>
              <a:pPr algn="ctr"/>
              <a:r>
                <a:rPr lang="pt-BR" sz="1000"/>
                <a:t>seleção /</a:t>
              </a:r>
            </a:p>
            <a:p>
              <a:pPr algn="ctr"/>
              <a:r>
                <a:rPr lang="pt-BR" sz="1000"/>
                <a:t>admissão</a:t>
              </a:r>
            </a:p>
          </p:txBody>
        </p:sp>
        <p:sp>
          <p:nvSpPr>
            <p:cNvPr id="65582" name="Line 48"/>
            <p:cNvSpPr>
              <a:spLocks noChangeShapeType="1"/>
            </p:cNvSpPr>
            <p:nvPr/>
          </p:nvSpPr>
          <p:spPr bwMode="auto">
            <a:xfrm>
              <a:off x="1317" y="1651"/>
              <a:ext cx="12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83" name="Rectangle 49"/>
            <p:cNvSpPr>
              <a:spLocks noChangeArrowheads="1"/>
            </p:cNvSpPr>
            <p:nvPr/>
          </p:nvSpPr>
          <p:spPr bwMode="auto">
            <a:xfrm>
              <a:off x="1321" y="1519"/>
              <a:ext cx="67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Programas com</a:t>
              </a:r>
            </a:p>
            <a:p>
              <a:pPr algn="ctr"/>
              <a:r>
                <a:rPr lang="pt-BR" sz="1000"/>
                <a:t>familiares</a:t>
              </a:r>
            </a:p>
          </p:txBody>
        </p:sp>
        <p:sp>
          <p:nvSpPr>
            <p:cNvPr id="65584" name="Rectangle 50"/>
            <p:cNvSpPr>
              <a:spLocks noChangeArrowheads="1"/>
            </p:cNvSpPr>
            <p:nvPr/>
          </p:nvSpPr>
          <p:spPr bwMode="auto">
            <a:xfrm>
              <a:off x="1221" y="1165"/>
              <a:ext cx="49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Células de</a:t>
              </a:r>
            </a:p>
            <a:p>
              <a:pPr algn="ctr"/>
              <a:r>
                <a:rPr lang="pt-BR" sz="1000"/>
                <a:t>produção</a:t>
              </a:r>
            </a:p>
          </p:txBody>
        </p:sp>
        <p:sp>
          <p:nvSpPr>
            <p:cNvPr id="65585" name="Line 51"/>
            <p:cNvSpPr>
              <a:spLocks noChangeShapeType="1"/>
            </p:cNvSpPr>
            <p:nvPr/>
          </p:nvSpPr>
          <p:spPr bwMode="auto">
            <a:xfrm>
              <a:off x="1149" y="1309"/>
              <a:ext cx="144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86" name="Line 52"/>
            <p:cNvSpPr>
              <a:spLocks noChangeShapeType="1"/>
            </p:cNvSpPr>
            <p:nvPr/>
          </p:nvSpPr>
          <p:spPr bwMode="auto">
            <a:xfrm>
              <a:off x="981" y="979"/>
              <a:ext cx="144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87" name="Rectangle 53"/>
            <p:cNvSpPr>
              <a:spLocks noChangeArrowheads="1"/>
            </p:cNvSpPr>
            <p:nvPr/>
          </p:nvSpPr>
          <p:spPr bwMode="auto">
            <a:xfrm>
              <a:off x="1023" y="835"/>
              <a:ext cx="67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Treinamento de</a:t>
              </a:r>
            </a:p>
            <a:p>
              <a:pPr algn="ctr"/>
              <a:r>
                <a:rPr lang="pt-BR" sz="1000"/>
                <a:t>ambientação</a:t>
              </a:r>
            </a:p>
          </p:txBody>
        </p:sp>
        <p:sp>
          <p:nvSpPr>
            <p:cNvPr id="65588" name="Line 54"/>
            <p:cNvSpPr>
              <a:spLocks noChangeShapeType="1"/>
            </p:cNvSpPr>
            <p:nvPr/>
          </p:nvSpPr>
          <p:spPr bwMode="auto">
            <a:xfrm flipH="1">
              <a:off x="693" y="2143"/>
              <a:ext cx="864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89" name="Rectangle 55"/>
            <p:cNvSpPr>
              <a:spLocks noChangeArrowheads="1"/>
            </p:cNvSpPr>
            <p:nvPr/>
          </p:nvSpPr>
          <p:spPr bwMode="auto">
            <a:xfrm>
              <a:off x="290" y="1999"/>
              <a:ext cx="58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Programas</a:t>
              </a:r>
            </a:p>
            <a:p>
              <a:pPr algn="ctr"/>
              <a:r>
                <a:rPr lang="pt-BR" sz="1000"/>
                <a:t>participativos</a:t>
              </a:r>
            </a:p>
          </p:txBody>
        </p:sp>
        <p:sp>
          <p:nvSpPr>
            <p:cNvPr id="65590" name="Line 56"/>
            <p:cNvSpPr>
              <a:spLocks noChangeShapeType="1"/>
            </p:cNvSpPr>
            <p:nvPr/>
          </p:nvSpPr>
          <p:spPr bwMode="auto">
            <a:xfrm>
              <a:off x="1029" y="1999"/>
              <a:ext cx="96" cy="14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91" name="Rectangle 57"/>
            <p:cNvSpPr>
              <a:spLocks noChangeArrowheads="1"/>
            </p:cNvSpPr>
            <p:nvPr/>
          </p:nvSpPr>
          <p:spPr bwMode="auto">
            <a:xfrm>
              <a:off x="753" y="1867"/>
              <a:ext cx="49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Sugestões</a:t>
              </a:r>
            </a:p>
          </p:txBody>
        </p:sp>
        <p:sp>
          <p:nvSpPr>
            <p:cNvPr id="65592" name="Line 58"/>
            <p:cNvSpPr>
              <a:spLocks noChangeShapeType="1"/>
            </p:cNvSpPr>
            <p:nvPr/>
          </p:nvSpPr>
          <p:spPr bwMode="auto">
            <a:xfrm flipH="1">
              <a:off x="1317" y="2143"/>
              <a:ext cx="96" cy="9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93" name="Line 59"/>
            <p:cNvSpPr>
              <a:spLocks noChangeShapeType="1"/>
            </p:cNvSpPr>
            <p:nvPr/>
          </p:nvSpPr>
          <p:spPr bwMode="auto">
            <a:xfrm flipH="1">
              <a:off x="933" y="2143"/>
              <a:ext cx="96" cy="9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94" name="Rectangle 60"/>
            <p:cNvSpPr>
              <a:spLocks noChangeArrowheads="1"/>
            </p:cNvSpPr>
            <p:nvPr/>
          </p:nvSpPr>
          <p:spPr bwMode="auto">
            <a:xfrm>
              <a:off x="1200" y="2203"/>
              <a:ext cx="23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5 S</a:t>
              </a:r>
            </a:p>
          </p:txBody>
        </p:sp>
        <p:sp>
          <p:nvSpPr>
            <p:cNvPr id="65595" name="Rectangle 61"/>
            <p:cNvSpPr>
              <a:spLocks noChangeArrowheads="1"/>
            </p:cNvSpPr>
            <p:nvPr/>
          </p:nvSpPr>
          <p:spPr bwMode="auto">
            <a:xfrm>
              <a:off x="780" y="2203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CCQ</a:t>
              </a:r>
            </a:p>
          </p:txBody>
        </p:sp>
        <p:sp>
          <p:nvSpPr>
            <p:cNvPr id="65596" name="Line 62"/>
            <p:cNvSpPr>
              <a:spLocks noChangeShapeType="1"/>
            </p:cNvSpPr>
            <p:nvPr/>
          </p:nvSpPr>
          <p:spPr bwMode="auto">
            <a:xfrm flipH="1">
              <a:off x="1155" y="1731"/>
              <a:ext cx="192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97" name="Rectangle 63"/>
            <p:cNvSpPr>
              <a:spLocks noChangeArrowheads="1"/>
            </p:cNvSpPr>
            <p:nvPr/>
          </p:nvSpPr>
          <p:spPr bwMode="auto">
            <a:xfrm>
              <a:off x="715" y="1605"/>
              <a:ext cx="53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Reuniões</a:t>
              </a:r>
            </a:p>
            <a:p>
              <a:pPr algn="ctr"/>
              <a:r>
                <a:rPr lang="pt-BR" sz="1000"/>
                <a:t>relâmpagos</a:t>
              </a:r>
            </a:p>
          </p:txBody>
        </p:sp>
        <p:sp>
          <p:nvSpPr>
            <p:cNvPr id="65598" name="Line 64"/>
            <p:cNvSpPr>
              <a:spLocks noChangeShapeType="1"/>
            </p:cNvSpPr>
            <p:nvPr/>
          </p:nvSpPr>
          <p:spPr bwMode="auto">
            <a:xfrm flipH="1">
              <a:off x="586" y="1259"/>
              <a:ext cx="528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99" name="Line 66"/>
            <p:cNvSpPr>
              <a:spLocks noChangeShapeType="1"/>
            </p:cNvSpPr>
            <p:nvPr/>
          </p:nvSpPr>
          <p:spPr bwMode="auto">
            <a:xfrm flipH="1" flipV="1">
              <a:off x="826" y="1115"/>
              <a:ext cx="96" cy="14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00" name="Rectangle 67"/>
            <p:cNvSpPr>
              <a:spLocks noChangeArrowheads="1"/>
            </p:cNvSpPr>
            <p:nvPr/>
          </p:nvSpPr>
          <p:spPr bwMode="auto">
            <a:xfrm>
              <a:off x="720" y="1351"/>
              <a:ext cx="40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Eventos</a:t>
              </a:r>
            </a:p>
            <a:p>
              <a:pPr algn="ctr"/>
              <a:r>
                <a:rPr lang="pt-BR" sz="1000"/>
                <a:t>sociais</a:t>
              </a:r>
            </a:p>
          </p:txBody>
        </p:sp>
        <p:sp>
          <p:nvSpPr>
            <p:cNvPr id="65601" name="Line 68"/>
            <p:cNvSpPr>
              <a:spLocks noChangeShapeType="1"/>
            </p:cNvSpPr>
            <p:nvPr/>
          </p:nvSpPr>
          <p:spPr bwMode="auto">
            <a:xfrm flipH="1">
              <a:off x="486" y="1261"/>
              <a:ext cx="387" cy="288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02" name="Rectangle 69"/>
            <p:cNvSpPr>
              <a:spLocks noChangeArrowheads="1"/>
            </p:cNvSpPr>
            <p:nvPr/>
          </p:nvSpPr>
          <p:spPr bwMode="auto">
            <a:xfrm>
              <a:off x="198" y="1501"/>
              <a:ext cx="41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Eventos</a:t>
              </a:r>
            </a:p>
            <a:p>
              <a:pPr algn="ctr"/>
              <a:r>
                <a:rPr lang="pt-BR" sz="1000"/>
                <a:t>culturais</a:t>
              </a:r>
            </a:p>
          </p:txBody>
        </p:sp>
        <p:sp>
          <p:nvSpPr>
            <p:cNvPr id="65603" name="Line 70"/>
            <p:cNvSpPr>
              <a:spLocks noChangeShapeType="1"/>
            </p:cNvSpPr>
            <p:nvPr/>
          </p:nvSpPr>
          <p:spPr bwMode="auto">
            <a:xfrm flipH="1">
              <a:off x="918" y="1261"/>
              <a:ext cx="144" cy="14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04" name="Rectangle 71"/>
            <p:cNvSpPr>
              <a:spLocks noChangeArrowheads="1"/>
            </p:cNvSpPr>
            <p:nvPr/>
          </p:nvSpPr>
          <p:spPr bwMode="auto">
            <a:xfrm>
              <a:off x="541" y="909"/>
              <a:ext cx="47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Eventos</a:t>
              </a:r>
            </a:p>
            <a:p>
              <a:pPr algn="ctr"/>
              <a:r>
                <a:rPr lang="pt-BR" sz="1000"/>
                <a:t>esportivos</a:t>
              </a:r>
            </a:p>
          </p:txBody>
        </p:sp>
        <p:sp>
          <p:nvSpPr>
            <p:cNvPr id="2120" name="Text Box 72"/>
            <p:cNvSpPr txBox="1">
              <a:spLocks noChangeArrowheads="1"/>
            </p:cNvSpPr>
            <p:nvPr/>
          </p:nvSpPr>
          <p:spPr bwMode="auto">
            <a:xfrm>
              <a:off x="618" y="643"/>
              <a:ext cx="51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2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SOCIAIS</a:t>
              </a:r>
              <a:endParaRPr lang="pt-BR" dirty="0">
                <a:latin typeface="Arial" charset="0"/>
              </a:endParaRPr>
            </a:p>
          </p:txBody>
        </p:sp>
        <p:sp>
          <p:nvSpPr>
            <p:cNvPr id="2121" name="Text Box 73"/>
            <p:cNvSpPr txBox="1">
              <a:spLocks noChangeArrowheads="1"/>
            </p:cNvSpPr>
            <p:nvPr/>
          </p:nvSpPr>
          <p:spPr bwMode="auto">
            <a:xfrm>
              <a:off x="1890" y="643"/>
              <a:ext cx="7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200" b="1" dirty="0">
                  <a:solidFill>
                    <a:srgbClr val="0099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SEGURANÇA</a:t>
              </a:r>
              <a:endParaRPr lang="pt-BR" dirty="0">
                <a:latin typeface="Arial" charset="0"/>
              </a:endParaRPr>
            </a:p>
          </p:txBody>
        </p:sp>
        <p:sp>
          <p:nvSpPr>
            <p:cNvPr id="2122" name="Text Box 74"/>
            <p:cNvSpPr txBox="1">
              <a:spLocks noChangeArrowheads="1"/>
            </p:cNvSpPr>
            <p:nvPr/>
          </p:nvSpPr>
          <p:spPr bwMode="auto">
            <a:xfrm>
              <a:off x="3384" y="643"/>
              <a:ext cx="80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FISIOLÓGICAS</a:t>
              </a:r>
              <a:endParaRPr lang="pt-BR" dirty="0">
                <a:latin typeface="Arial" charset="0"/>
              </a:endParaRPr>
            </a:p>
          </p:txBody>
        </p:sp>
        <p:sp>
          <p:nvSpPr>
            <p:cNvPr id="2124" name="Text Box 76"/>
            <p:cNvSpPr txBox="1">
              <a:spLocks noChangeArrowheads="1"/>
            </p:cNvSpPr>
            <p:nvPr/>
          </p:nvSpPr>
          <p:spPr bwMode="auto">
            <a:xfrm>
              <a:off x="1002" y="4099"/>
              <a:ext cx="47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200" b="1" dirty="0">
                  <a:solidFill>
                    <a:srgbClr val="FF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ESTIMA</a:t>
              </a:r>
              <a:endParaRPr lang="pt-BR" dirty="0">
                <a:latin typeface="Arial" charset="0"/>
              </a:endParaRPr>
            </a:p>
          </p:txBody>
        </p:sp>
        <p:sp>
          <p:nvSpPr>
            <p:cNvPr id="2125" name="Text Box 77"/>
            <p:cNvSpPr txBox="1">
              <a:spLocks noChangeArrowheads="1"/>
            </p:cNvSpPr>
            <p:nvPr/>
          </p:nvSpPr>
          <p:spPr bwMode="auto">
            <a:xfrm>
              <a:off x="2824" y="4099"/>
              <a:ext cx="110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200" b="1" dirty="0">
                  <a:solidFill>
                    <a:srgbClr val="9966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AUTO - REALIZAÇÃO</a:t>
              </a:r>
              <a:endParaRPr lang="pt-BR" dirty="0">
                <a:latin typeface="Arial" charset="0"/>
              </a:endParaRPr>
            </a:p>
          </p:txBody>
        </p:sp>
        <p:sp>
          <p:nvSpPr>
            <p:cNvPr id="65610" name="Line 78"/>
            <p:cNvSpPr>
              <a:spLocks noChangeShapeType="1"/>
            </p:cNvSpPr>
            <p:nvPr/>
          </p:nvSpPr>
          <p:spPr bwMode="auto">
            <a:xfrm flipH="1">
              <a:off x="1098" y="2851"/>
              <a:ext cx="864" cy="0"/>
            </a:xfrm>
            <a:prstGeom prst="line">
              <a:avLst/>
            </a:prstGeom>
            <a:noFill/>
            <a:ln w="19050">
              <a:solidFill>
                <a:srgbClr val="FF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11" name="Rectangle 79"/>
            <p:cNvSpPr>
              <a:spLocks noChangeArrowheads="1"/>
            </p:cNvSpPr>
            <p:nvPr/>
          </p:nvSpPr>
          <p:spPr bwMode="auto">
            <a:xfrm>
              <a:off x="695" y="2707"/>
              <a:ext cx="58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Programas</a:t>
              </a:r>
            </a:p>
            <a:p>
              <a:pPr algn="ctr"/>
              <a:r>
                <a:rPr lang="pt-BR" sz="1000"/>
                <a:t>participativos</a:t>
              </a:r>
            </a:p>
          </p:txBody>
        </p:sp>
        <p:sp>
          <p:nvSpPr>
            <p:cNvPr id="65612" name="Line 80"/>
            <p:cNvSpPr>
              <a:spLocks noChangeShapeType="1"/>
            </p:cNvSpPr>
            <p:nvPr/>
          </p:nvSpPr>
          <p:spPr bwMode="auto">
            <a:xfrm>
              <a:off x="1434" y="2707"/>
              <a:ext cx="96" cy="144"/>
            </a:xfrm>
            <a:prstGeom prst="line">
              <a:avLst/>
            </a:prstGeom>
            <a:noFill/>
            <a:ln w="12700">
              <a:solidFill>
                <a:srgbClr val="FF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13" name="Rectangle 81"/>
            <p:cNvSpPr>
              <a:spLocks noChangeArrowheads="1"/>
            </p:cNvSpPr>
            <p:nvPr/>
          </p:nvSpPr>
          <p:spPr bwMode="auto">
            <a:xfrm>
              <a:off x="1158" y="2575"/>
              <a:ext cx="49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Sugestões</a:t>
              </a:r>
            </a:p>
          </p:txBody>
        </p:sp>
        <p:sp>
          <p:nvSpPr>
            <p:cNvPr id="65614" name="Line 82"/>
            <p:cNvSpPr>
              <a:spLocks noChangeShapeType="1"/>
            </p:cNvSpPr>
            <p:nvPr/>
          </p:nvSpPr>
          <p:spPr bwMode="auto">
            <a:xfrm flipH="1">
              <a:off x="1722" y="2851"/>
              <a:ext cx="96" cy="96"/>
            </a:xfrm>
            <a:prstGeom prst="line">
              <a:avLst/>
            </a:prstGeom>
            <a:noFill/>
            <a:ln w="12700">
              <a:solidFill>
                <a:srgbClr val="FF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15" name="Line 83"/>
            <p:cNvSpPr>
              <a:spLocks noChangeShapeType="1"/>
            </p:cNvSpPr>
            <p:nvPr/>
          </p:nvSpPr>
          <p:spPr bwMode="auto">
            <a:xfrm flipH="1">
              <a:off x="1338" y="2851"/>
              <a:ext cx="96" cy="96"/>
            </a:xfrm>
            <a:prstGeom prst="line">
              <a:avLst/>
            </a:prstGeom>
            <a:noFill/>
            <a:ln w="12700">
              <a:solidFill>
                <a:srgbClr val="FF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16" name="Rectangle 84"/>
            <p:cNvSpPr>
              <a:spLocks noChangeArrowheads="1"/>
            </p:cNvSpPr>
            <p:nvPr/>
          </p:nvSpPr>
          <p:spPr bwMode="auto">
            <a:xfrm>
              <a:off x="1605" y="2911"/>
              <a:ext cx="23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5 S</a:t>
              </a:r>
            </a:p>
          </p:txBody>
        </p:sp>
        <p:sp>
          <p:nvSpPr>
            <p:cNvPr id="65617" name="Rectangle 85"/>
            <p:cNvSpPr>
              <a:spLocks noChangeArrowheads="1"/>
            </p:cNvSpPr>
            <p:nvPr/>
          </p:nvSpPr>
          <p:spPr bwMode="auto">
            <a:xfrm>
              <a:off x="1185" y="2911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CCQ</a:t>
              </a:r>
            </a:p>
          </p:txBody>
        </p:sp>
        <p:sp>
          <p:nvSpPr>
            <p:cNvPr id="65618" name="Line 86"/>
            <p:cNvSpPr>
              <a:spLocks noChangeShapeType="1"/>
            </p:cNvSpPr>
            <p:nvPr/>
          </p:nvSpPr>
          <p:spPr bwMode="auto">
            <a:xfrm flipH="1">
              <a:off x="2656" y="3859"/>
              <a:ext cx="864" cy="0"/>
            </a:xfrm>
            <a:prstGeom prst="line">
              <a:avLst/>
            </a:prstGeom>
            <a:noFill/>
            <a:ln w="19050">
              <a:solidFill>
                <a:srgbClr val="9966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19" name="Rectangle 87"/>
            <p:cNvSpPr>
              <a:spLocks noChangeArrowheads="1"/>
            </p:cNvSpPr>
            <p:nvPr/>
          </p:nvSpPr>
          <p:spPr bwMode="auto">
            <a:xfrm>
              <a:off x="2253" y="3715"/>
              <a:ext cx="58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Programas</a:t>
              </a:r>
            </a:p>
            <a:p>
              <a:pPr algn="ctr"/>
              <a:r>
                <a:rPr lang="pt-BR" sz="1000"/>
                <a:t>participativos</a:t>
              </a:r>
            </a:p>
          </p:txBody>
        </p:sp>
        <p:sp>
          <p:nvSpPr>
            <p:cNvPr id="65620" name="Line 88"/>
            <p:cNvSpPr>
              <a:spLocks noChangeShapeType="1"/>
            </p:cNvSpPr>
            <p:nvPr/>
          </p:nvSpPr>
          <p:spPr bwMode="auto">
            <a:xfrm>
              <a:off x="2992" y="3715"/>
              <a:ext cx="96" cy="144"/>
            </a:xfrm>
            <a:prstGeom prst="line">
              <a:avLst/>
            </a:prstGeom>
            <a:noFill/>
            <a:ln w="12700">
              <a:solidFill>
                <a:srgbClr val="9966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21" name="Rectangle 89"/>
            <p:cNvSpPr>
              <a:spLocks noChangeArrowheads="1"/>
            </p:cNvSpPr>
            <p:nvPr/>
          </p:nvSpPr>
          <p:spPr bwMode="auto">
            <a:xfrm>
              <a:off x="2716" y="3583"/>
              <a:ext cx="49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Sugestões</a:t>
              </a:r>
            </a:p>
          </p:txBody>
        </p:sp>
        <p:sp>
          <p:nvSpPr>
            <p:cNvPr id="65622" name="Line 90"/>
            <p:cNvSpPr>
              <a:spLocks noChangeShapeType="1"/>
            </p:cNvSpPr>
            <p:nvPr/>
          </p:nvSpPr>
          <p:spPr bwMode="auto">
            <a:xfrm flipH="1">
              <a:off x="3280" y="3859"/>
              <a:ext cx="96" cy="96"/>
            </a:xfrm>
            <a:prstGeom prst="line">
              <a:avLst/>
            </a:prstGeom>
            <a:noFill/>
            <a:ln w="12700">
              <a:solidFill>
                <a:srgbClr val="9966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23" name="Line 91"/>
            <p:cNvSpPr>
              <a:spLocks noChangeShapeType="1"/>
            </p:cNvSpPr>
            <p:nvPr/>
          </p:nvSpPr>
          <p:spPr bwMode="auto">
            <a:xfrm flipH="1">
              <a:off x="2896" y="3859"/>
              <a:ext cx="96" cy="96"/>
            </a:xfrm>
            <a:prstGeom prst="line">
              <a:avLst/>
            </a:prstGeom>
            <a:noFill/>
            <a:ln w="12700">
              <a:solidFill>
                <a:srgbClr val="9966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24" name="Rectangle 92"/>
            <p:cNvSpPr>
              <a:spLocks noChangeArrowheads="1"/>
            </p:cNvSpPr>
            <p:nvPr/>
          </p:nvSpPr>
          <p:spPr bwMode="auto">
            <a:xfrm>
              <a:off x="3163" y="3919"/>
              <a:ext cx="23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5 S</a:t>
              </a:r>
            </a:p>
          </p:txBody>
        </p:sp>
        <p:sp>
          <p:nvSpPr>
            <p:cNvPr id="65625" name="Rectangle 93"/>
            <p:cNvSpPr>
              <a:spLocks noChangeArrowheads="1"/>
            </p:cNvSpPr>
            <p:nvPr/>
          </p:nvSpPr>
          <p:spPr bwMode="auto">
            <a:xfrm>
              <a:off x="2743" y="3919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CCQ</a:t>
              </a:r>
            </a:p>
          </p:txBody>
        </p:sp>
        <p:sp>
          <p:nvSpPr>
            <p:cNvPr id="65626" name="Line 94"/>
            <p:cNvSpPr>
              <a:spLocks noChangeShapeType="1"/>
            </p:cNvSpPr>
            <p:nvPr/>
          </p:nvSpPr>
          <p:spPr bwMode="auto">
            <a:xfrm>
              <a:off x="1452" y="3885"/>
              <a:ext cx="240" cy="0"/>
            </a:xfrm>
            <a:prstGeom prst="line">
              <a:avLst/>
            </a:prstGeom>
            <a:noFill/>
            <a:ln w="19050">
              <a:solidFill>
                <a:srgbClr val="FF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27" name="Rectangle 95"/>
            <p:cNvSpPr>
              <a:spLocks noChangeArrowheads="1"/>
            </p:cNvSpPr>
            <p:nvPr/>
          </p:nvSpPr>
          <p:spPr bwMode="auto">
            <a:xfrm>
              <a:off x="1494" y="3753"/>
              <a:ext cx="64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Elogio e</a:t>
              </a:r>
            </a:p>
            <a:p>
              <a:pPr algn="ctr"/>
              <a:r>
                <a:rPr lang="pt-BR" sz="1000"/>
                <a:t>agradecimento</a:t>
              </a:r>
            </a:p>
          </p:txBody>
        </p:sp>
        <p:sp>
          <p:nvSpPr>
            <p:cNvPr id="65628" name="Line 96"/>
            <p:cNvSpPr>
              <a:spLocks noChangeShapeType="1"/>
            </p:cNvSpPr>
            <p:nvPr/>
          </p:nvSpPr>
          <p:spPr bwMode="auto">
            <a:xfrm flipH="1">
              <a:off x="906" y="3619"/>
              <a:ext cx="672" cy="0"/>
            </a:xfrm>
            <a:prstGeom prst="line">
              <a:avLst/>
            </a:prstGeom>
            <a:noFill/>
            <a:ln w="19050">
              <a:solidFill>
                <a:srgbClr val="FF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29" name="Rectangle 97"/>
            <p:cNvSpPr>
              <a:spLocks noChangeArrowheads="1"/>
            </p:cNvSpPr>
            <p:nvPr/>
          </p:nvSpPr>
          <p:spPr bwMode="auto">
            <a:xfrm>
              <a:off x="424" y="3379"/>
              <a:ext cx="568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Plano de</a:t>
              </a:r>
            </a:p>
            <a:p>
              <a:pPr algn="ctr"/>
              <a:r>
                <a:rPr lang="pt-BR" sz="1000"/>
                <a:t>classificação</a:t>
              </a:r>
            </a:p>
            <a:p>
              <a:pPr algn="ctr"/>
              <a:r>
                <a:rPr lang="pt-BR" sz="1000"/>
                <a:t>de cargos</a:t>
              </a:r>
            </a:p>
            <a:p>
              <a:pPr algn="ctr"/>
              <a:r>
                <a:rPr lang="pt-BR" sz="1000"/>
                <a:t>e salários</a:t>
              </a:r>
            </a:p>
          </p:txBody>
        </p:sp>
        <p:sp>
          <p:nvSpPr>
            <p:cNvPr id="65630" name="Rectangle 98"/>
            <p:cNvSpPr>
              <a:spLocks noChangeArrowheads="1"/>
            </p:cNvSpPr>
            <p:nvPr/>
          </p:nvSpPr>
          <p:spPr bwMode="auto">
            <a:xfrm>
              <a:off x="1830" y="3225"/>
              <a:ext cx="682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Sistema de</a:t>
              </a:r>
            </a:p>
            <a:p>
              <a:pPr algn="ctr"/>
              <a:r>
                <a:rPr lang="pt-BR" sz="1000"/>
                <a:t>reconhecimento</a:t>
              </a:r>
            </a:p>
            <a:p>
              <a:pPr algn="ctr"/>
              <a:r>
                <a:rPr lang="pt-BR" sz="1000"/>
                <a:t>e premiação</a:t>
              </a:r>
            </a:p>
          </p:txBody>
        </p:sp>
        <p:sp>
          <p:nvSpPr>
            <p:cNvPr id="65631" name="Line 99"/>
            <p:cNvSpPr>
              <a:spLocks noChangeShapeType="1"/>
            </p:cNvSpPr>
            <p:nvPr/>
          </p:nvSpPr>
          <p:spPr bwMode="auto">
            <a:xfrm>
              <a:off x="1686" y="3417"/>
              <a:ext cx="192" cy="0"/>
            </a:xfrm>
            <a:prstGeom prst="line">
              <a:avLst/>
            </a:prstGeom>
            <a:noFill/>
            <a:ln w="19050">
              <a:solidFill>
                <a:srgbClr val="FF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32" name="Line 100"/>
            <p:cNvSpPr>
              <a:spLocks noChangeShapeType="1"/>
            </p:cNvSpPr>
            <p:nvPr/>
          </p:nvSpPr>
          <p:spPr bwMode="auto">
            <a:xfrm>
              <a:off x="1998" y="2793"/>
              <a:ext cx="672" cy="0"/>
            </a:xfrm>
            <a:prstGeom prst="line">
              <a:avLst/>
            </a:prstGeom>
            <a:noFill/>
            <a:ln w="19050">
              <a:solidFill>
                <a:srgbClr val="FF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33" name="Rectangle 101"/>
            <p:cNvSpPr>
              <a:spLocks noChangeArrowheads="1"/>
            </p:cNvSpPr>
            <p:nvPr/>
          </p:nvSpPr>
          <p:spPr bwMode="auto">
            <a:xfrm>
              <a:off x="2648" y="2613"/>
              <a:ext cx="5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Sistema de</a:t>
              </a:r>
            </a:p>
            <a:p>
              <a:pPr algn="ctr"/>
              <a:r>
                <a:rPr lang="pt-BR" sz="1000"/>
                <a:t>remuneração</a:t>
              </a:r>
            </a:p>
            <a:p>
              <a:pPr algn="ctr"/>
              <a:r>
                <a:rPr lang="pt-BR" sz="1000"/>
                <a:t>variável</a:t>
              </a:r>
            </a:p>
          </p:txBody>
        </p:sp>
        <p:sp>
          <p:nvSpPr>
            <p:cNvPr id="65634" name="Line 102"/>
            <p:cNvSpPr>
              <a:spLocks noChangeShapeType="1"/>
            </p:cNvSpPr>
            <p:nvPr/>
          </p:nvSpPr>
          <p:spPr bwMode="auto">
            <a:xfrm>
              <a:off x="2118" y="2793"/>
              <a:ext cx="96" cy="144"/>
            </a:xfrm>
            <a:prstGeom prst="line">
              <a:avLst/>
            </a:prstGeom>
            <a:noFill/>
            <a:ln w="12700">
              <a:solidFill>
                <a:srgbClr val="FF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35" name="Rectangle 103"/>
            <p:cNvSpPr>
              <a:spLocks noChangeArrowheads="1"/>
            </p:cNvSpPr>
            <p:nvPr/>
          </p:nvSpPr>
          <p:spPr bwMode="auto">
            <a:xfrm>
              <a:off x="1973" y="2883"/>
              <a:ext cx="6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Promoção por</a:t>
              </a:r>
            </a:p>
            <a:p>
              <a:pPr algn="ctr"/>
              <a:r>
                <a:rPr lang="pt-BR" sz="1000"/>
                <a:t>mérito</a:t>
              </a:r>
            </a:p>
          </p:txBody>
        </p:sp>
        <p:sp>
          <p:nvSpPr>
            <p:cNvPr id="65636" name="Line 104"/>
            <p:cNvSpPr>
              <a:spLocks noChangeShapeType="1"/>
            </p:cNvSpPr>
            <p:nvPr/>
          </p:nvSpPr>
          <p:spPr bwMode="auto">
            <a:xfrm>
              <a:off x="2502" y="2793"/>
              <a:ext cx="144" cy="240"/>
            </a:xfrm>
            <a:prstGeom prst="line">
              <a:avLst/>
            </a:prstGeom>
            <a:noFill/>
            <a:ln w="12700">
              <a:solidFill>
                <a:srgbClr val="FF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37" name="Rectangle 105"/>
            <p:cNvSpPr>
              <a:spLocks noChangeArrowheads="1"/>
            </p:cNvSpPr>
            <p:nvPr/>
          </p:nvSpPr>
          <p:spPr bwMode="auto">
            <a:xfrm>
              <a:off x="2433" y="3033"/>
              <a:ext cx="53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Distribuição</a:t>
              </a:r>
            </a:p>
            <a:p>
              <a:pPr algn="ctr"/>
              <a:r>
                <a:rPr lang="pt-BR" sz="1000"/>
                <a:t>do lucro</a:t>
              </a:r>
            </a:p>
          </p:txBody>
        </p:sp>
        <p:sp>
          <p:nvSpPr>
            <p:cNvPr id="65638" name="Line 106"/>
            <p:cNvSpPr>
              <a:spLocks noChangeShapeType="1"/>
            </p:cNvSpPr>
            <p:nvPr/>
          </p:nvSpPr>
          <p:spPr bwMode="auto">
            <a:xfrm flipV="1">
              <a:off x="2262" y="2697"/>
              <a:ext cx="96" cy="96"/>
            </a:xfrm>
            <a:prstGeom prst="line">
              <a:avLst/>
            </a:prstGeom>
            <a:noFill/>
            <a:ln w="12700">
              <a:solidFill>
                <a:srgbClr val="FF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39" name="Rectangle 107"/>
            <p:cNvSpPr>
              <a:spLocks noChangeArrowheads="1"/>
            </p:cNvSpPr>
            <p:nvPr/>
          </p:nvSpPr>
          <p:spPr bwMode="auto">
            <a:xfrm>
              <a:off x="2064" y="2571"/>
              <a:ext cx="70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Aumento salarial</a:t>
              </a:r>
            </a:p>
          </p:txBody>
        </p:sp>
        <p:sp>
          <p:nvSpPr>
            <p:cNvPr id="65640" name="Rectangle 109"/>
            <p:cNvSpPr>
              <a:spLocks noChangeArrowheads="1"/>
            </p:cNvSpPr>
            <p:nvPr/>
          </p:nvSpPr>
          <p:spPr bwMode="auto">
            <a:xfrm>
              <a:off x="3138" y="3139"/>
              <a:ext cx="46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Plano de</a:t>
              </a:r>
            </a:p>
            <a:p>
              <a:pPr algn="ctr"/>
              <a:r>
                <a:rPr lang="pt-BR" sz="1000"/>
                <a:t>de cargos</a:t>
              </a:r>
            </a:p>
            <a:p>
              <a:pPr algn="ctr"/>
              <a:r>
                <a:rPr lang="pt-BR" sz="1000"/>
                <a:t>e salários</a:t>
              </a:r>
            </a:p>
          </p:txBody>
        </p:sp>
        <p:sp>
          <p:nvSpPr>
            <p:cNvPr id="65641" name="Line 110"/>
            <p:cNvSpPr>
              <a:spLocks noChangeShapeType="1"/>
            </p:cNvSpPr>
            <p:nvPr/>
          </p:nvSpPr>
          <p:spPr bwMode="auto">
            <a:xfrm>
              <a:off x="3570" y="3331"/>
              <a:ext cx="222" cy="0"/>
            </a:xfrm>
            <a:prstGeom prst="line">
              <a:avLst/>
            </a:prstGeom>
            <a:noFill/>
            <a:ln w="19050">
              <a:solidFill>
                <a:srgbClr val="9966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42" name="Line 111"/>
            <p:cNvSpPr>
              <a:spLocks noChangeShapeType="1"/>
            </p:cNvSpPr>
            <p:nvPr/>
          </p:nvSpPr>
          <p:spPr bwMode="auto">
            <a:xfrm flipH="1">
              <a:off x="3738" y="3043"/>
              <a:ext cx="192" cy="0"/>
            </a:xfrm>
            <a:prstGeom prst="line">
              <a:avLst/>
            </a:prstGeom>
            <a:noFill/>
            <a:ln w="19050">
              <a:solidFill>
                <a:srgbClr val="9966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43" name="Rectangle 112"/>
            <p:cNvSpPr>
              <a:spLocks noChangeArrowheads="1"/>
            </p:cNvSpPr>
            <p:nvPr/>
          </p:nvSpPr>
          <p:spPr bwMode="auto">
            <a:xfrm>
              <a:off x="3294" y="2911"/>
              <a:ext cx="51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Adequação</a:t>
              </a:r>
            </a:p>
            <a:p>
              <a:pPr algn="ctr"/>
              <a:r>
                <a:rPr lang="pt-BR" sz="1000"/>
                <a:t>à função</a:t>
              </a:r>
            </a:p>
          </p:txBody>
        </p:sp>
        <p:sp>
          <p:nvSpPr>
            <p:cNvPr id="65644" name="Line 113"/>
            <p:cNvSpPr>
              <a:spLocks noChangeShapeType="1"/>
            </p:cNvSpPr>
            <p:nvPr/>
          </p:nvSpPr>
          <p:spPr bwMode="auto">
            <a:xfrm>
              <a:off x="3972" y="2971"/>
              <a:ext cx="624" cy="0"/>
            </a:xfrm>
            <a:prstGeom prst="line">
              <a:avLst/>
            </a:prstGeom>
            <a:noFill/>
            <a:ln w="19050">
              <a:solidFill>
                <a:srgbClr val="9966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45" name="Rectangle 114"/>
            <p:cNvSpPr>
              <a:spLocks noChangeArrowheads="1"/>
            </p:cNvSpPr>
            <p:nvPr/>
          </p:nvSpPr>
          <p:spPr bwMode="auto">
            <a:xfrm>
              <a:off x="4524" y="2827"/>
              <a:ext cx="53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Atingimento</a:t>
              </a:r>
            </a:p>
            <a:p>
              <a:pPr algn="ctr"/>
              <a:r>
                <a:rPr lang="pt-BR" sz="1000"/>
                <a:t>de metas</a:t>
              </a:r>
            </a:p>
          </p:txBody>
        </p:sp>
        <p:sp>
          <p:nvSpPr>
            <p:cNvPr id="65646" name="Line 115"/>
            <p:cNvSpPr>
              <a:spLocks noChangeShapeType="1"/>
            </p:cNvSpPr>
            <p:nvPr/>
          </p:nvSpPr>
          <p:spPr bwMode="auto">
            <a:xfrm flipV="1">
              <a:off x="4140" y="2827"/>
              <a:ext cx="144" cy="144"/>
            </a:xfrm>
            <a:prstGeom prst="line">
              <a:avLst/>
            </a:prstGeom>
            <a:noFill/>
            <a:ln w="12700">
              <a:solidFill>
                <a:srgbClr val="9966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47" name="Rectangle 116"/>
            <p:cNvSpPr>
              <a:spLocks noChangeArrowheads="1"/>
            </p:cNvSpPr>
            <p:nvPr/>
          </p:nvSpPr>
          <p:spPr bwMode="auto">
            <a:xfrm>
              <a:off x="4122" y="2707"/>
              <a:ext cx="49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Individuais</a:t>
              </a:r>
            </a:p>
          </p:txBody>
        </p:sp>
        <p:sp>
          <p:nvSpPr>
            <p:cNvPr id="65648" name="Line 117"/>
            <p:cNvSpPr>
              <a:spLocks noChangeShapeType="1"/>
            </p:cNvSpPr>
            <p:nvPr/>
          </p:nvSpPr>
          <p:spPr bwMode="auto">
            <a:xfrm>
              <a:off x="4308" y="2971"/>
              <a:ext cx="144" cy="144"/>
            </a:xfrm>
            <a:prstGeom prst="line">
              <a:avLst/>
            </a:prstGeom>
            <a:noFill/>
            <a:ln w="12700">
              <a:solidFill>
                <a:srgbClr val="9966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49" name="Rectangle 118"/>
            <p:cNvSpPr>
              <a:spLocks noChangeArrowheads="1"/>
            </p:cNvSpPr>
            <p:nvPr/>
          </p:nvSpPr>
          <p:spPr bwMode="auto">
            <a:xfrm>
              <a:off x="4266" y="3067"/>
              <a:ext cx="42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Setoriais</a:t>
              </a:r>
            </a:p>
          </p:txBody>
        </p:sp>
        <p:sp>
          <p:nvSpPr>
            <p:cNvPr id="65650" name="Rectangle 120"/>
            <p:cNvSpPr>
              <a:spLocks noChangeArrowheads="1"/>
            </p:cNvSpPr>
            <p:nvPr/>
          </p:nvSpPr>
          <p:spPr bwMode="auto">
            <a:xfrm>
              <a:off x="4003" y="3273"/>
              <a:ext cx="71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Reconhecimento</a:t>
              </a:r>
            </a:p>
            <a:p>
              <a:pPr algn="ctr"/>
              <a:r>
                <a:rPr lang="pt-BR" sz="1000"/>
                <a:t>e premiação</a:t>
              </a:r>
            </a:p>
          </p:txBody>
        </p:sp>
        <p:sp>
          <p:nvSpPr>
            <p:cNvPr id="65651" name="Line 121"/>
            <p:cNvSpPr>
              <a:spLocks noChangeShapeType="1"/>
            </p:cNvSpPr>
            <p:nvPr/>
          </p:nvSpPr>
          <p:spPr bwMode="auto">
            <a:xfrm>
              <a:off x="3570" y="3763"/>
              <a:ext cx="1296" cy="0"/>
            </a:xfrm>
            <a:prstGeom prst="line">
              <a:avLst/>
            </a:prstGeom>
            <a:noFill/>
            <a:ln w="19050">
              <a:solidFill>
                <a:srgbClr val="9966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52" name="Line 122"/>
            <p:cNvSpPr>
              <a:spLocks noChangeShapeType="1"/>
            </p:cNvSpPr>
            <p:nvPr/>
          </p:nvSpPr>
          <p:spPr bwMode="auto">
            <a:xfrm>
              <a:off x="3750" y="3409"/>
              <a:ext cx="288" cy="0"/>
            </a:xfrm>
            <a:prstGeom prst="line">
              <a:avLst/>
            </a:prstGeom>
            <a:noFill/>
            <a:ln w="19050">
              <a:solidFill>
                <a:srgbClr val="9966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53" name="Rectangle 123"/>
            <p:cNvSpPr>
              <a:spLocks noChangeArrowheads="1"/>
            </p:cNvSpPr>
            <p:nvPr/>
          </p:nvSpPr>
          <p:spPr bwMode="auto">
            <a:xfrm>
              <a:off x="4889" y="3619"/>
              <a:ext cx="5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Sistema de</a:t>
              </a:r>
            </a:p>
            <a:p>
              <a:pPr algn="ctr"/>
              <a:r>
                <a:rPr lang="pt-BR" sz="1000"/>
                <a:t>remuneração</a:t>
              </a:r>
            </a:p>
            <a:p>
              <a:pPr algn="ctr"/>
              <a:r>
                <a:rPr lang="pt-BR" sz="1000"/>
                <a:t>variável</a:t>
              </a:r>
            </a:p>
          </p:txBody>
        </p:sp>
        <p:sp>
          <p:nvSpPr>
            <p:cNvPr id="65654" name="Rectangle 125"/>
            <p:cNvSpPr>
              <a:spLocks noChangeArrowheads="1"/>
            </p:cNvSpPr>
            <p:nvPr/>
          </p:nvSpPr>
          <p:spPr bwMode="auto">
            <a:xfrm>
              <a:off x="3594" y="3829"/>
              <a:ext cx="53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Distribuição</a:t>
              </a:r>
            </a:p>
            <a:p>
              <a:pPr algn="ctr"/>
              <a:r>
                <a:rPr lang="pt-BR" sz="1000"/>
                <a:t>do lucro</a:t>
              </a:r>
            </a:p>
          </p:txBody>
        </p:sp>
        <p:sp>
          <p:nvSpPr>
            <p:cNvPr id="65655" name="Line 126"/>
            <p:cNvSpPr>
              <a:spLocks noChangeShapeType="1"/>
            </p:cNvSpPr>
            <p:nvPr/>
          </p:nvSpPr>
          <p:spPr bwMode="auto">
            <a:xfrm>
              <a:off x="4410" y="3763"/>
              <a:ext cx="48" cy="96"/>
            </a:xfrm>
            <a:prstGeom prst="line">
              <a:avLst/>
            </a:prstGeom>
            <a:noFill/>
            <a:ln w="12700">
              <a:solidFill>
                <a:srgbClr val="9966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56" name="Rectangle 127"/>
            <p:cNvSpPr>
              <a:spLocks noChangeArrowheads="1"/>
            </p:cNvSpPr>
            <p:nvPr/>
          </p:nvSpPr>
          <p:spPr bwMode="auto">
            <a:xfrm>
              <a:off x="4258" y="3829"/>
              <a:ext cx="47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Promoção</a:t>
              </a:r>
            </a:p>
            <a:p>
              <a:pPr algn="ctr"/>
              <a:r>
                <a:rPr lang="pt-BR" sz="1000"/>
                <a:t>por mérito</a:t>
              </a:r>
            </a:p>
          </p:txBody>
        </p:sp>
        <p:sp>
          <p:nvSpPr>
            <p:cNvPr id="65657" name="Line 128"/>
            <p:cNvSpPr>
              <a:spLocks noChangeShapeType="1"/>
            </p:cNvSpPr>
            <p:nvPr/>
          </p:nvSpPr>
          <p:spPr bwMode="auto">
            <a:xfrm>
              <a:off x="3786" y="3763"/>
              <a:ext cx="48" cy="96"/>
            </a:xfrm>
            <a:prstGeom prst="line">
              <a:avLst/>
            </a:prstGeom>
            <a:noFill/>
            <a:ln w="12700">
              <a:solidFill>
                <a:srgbClr val="9966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58" name="Line 129"/>
            <p:cNvSpPr>
              <a:spLocks noChangeShapeType="1"/>
            </p:cNvSpPr>
            <p:nvPr/>
          </p:nvSpPr>
          <p:spPr bwMode="auto">
            <a:xfrm flipV="1">
              <a:off x="4122" y="3667"/>
              <a:ext cx="96" cy="96"/>
            </a:xfrm>
            <a:prstGeom prst="line">
              <a:avLst/>
            </a:prstGeom>
            <a:noFill/>
            <a:ln w="12700">
              <a:solidFill>
                <a:srgbClr val="9966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59" name="Rectangle 130"/>
            <p:cNvSpPr>
              <a:spLocks noChangeArrowheads="1"/>
            </p:cNvSpPr>
            <p:nvPr/>
          </p:nvSpPr>
          <p:spPr bwMode="auto">
            <a:xfrm>
              <a:off x="3825" y="3565"/>
              <a:ext cx="70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000"/>
                <a:t>Aumento salarial</a:t>
              </a:r>
            </a:p>
          </p:txBody>
        </p:sp>
        <p:sp>
          <p:nvSpPr>
            <p:cNvPr id="2180" name="Text Box 132"/>
            <p:cNvSpPr txBox="1">
              <a:spLocks noChangeArrowheads="1"/>
            </p:cNvSpPr>
            <p:nvPr/>
          </p:nvSpPr>
          <p:spPr bwMode="auto">
            <a:xfrm>
              <a:off x="990" y="45"/>
              <a:ext cx="3884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t-BR" sz="20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HIERARQUIA DAS NECESSIDADES DE MASLOW</a:t>
              </a:r>
            </a:p>
            <a:p>
              <a:pPr algn="ctr">
                <a:defRPr/>
              </a:pPr>
              <a:r>
                <a:rPr lang="pt-BR" sz="20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SISTEMA DE RH</a:t>
              </a:r>
            </a:p>
          </p:txBody>
        </p:sp>
        <p:sp>
          <p:nvSpPr>
            <p:cNvPr id="65661" name="Line 133"/>
            <p:cNvSpPr>
              <a:spLocks noChangeShapeType="1"/>
            </p:cNvSpPr>
            <p:nvPr/>
          </p:nvSpPr>
          <p:spPr bwMode="auto">
            <a:xfrm>
              <a:off x="2346" y="1026"/>
              <a:ext cx="672" cy="0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62" name="Line 3"/>
            <p:cNvSpPr>
              <a:spLocks noChangeShapeType="1"/>
            </p:cNvSpPr>
            <p:nvPr/>
          </p:nvSpPr>
          <p:spPr bwMode="auto">
            <a:xfrm flipH="1">
              <a:off x="474" y="2467"/>
              <a:ext cx="446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63" name="Line 134"/>
            <p:cNvSpPr>
              <a:spLocks noChangeShapeType="1"/>
            </p:cNvSpPr>
            <p:nvPr/>
          </p:nvSpPr>
          <p:spPr bwMode="auto">
            <a:xfrm flipH="1">
              <a:off x="2400" y="1824"/>
              <a:ext cx="336" cy="0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39713" y="428625"/>
            <a:ext cx="8859837" cy="6384925"/>
            <a:chOff x="66" y="164"/>
            <a:chExt cx="5581" cy="4022"/>
          </a:xfrm>
        </p:grpSpPr>
        <p:sp>
          <p:nvSpPr>
            <p:cNvPr id="99331" name="Text Box 3"/>
            <p:cNvSpPr txBox="1">
              <a:spLocks noChangeArrowheads="1"/>
            </p:cNvSpPr>
            <p:nvPr/>
          </p:nvSpPr>
          <p:spPr bwMode="auto">
            <a:xfrm rot="-5400000">
              <a:off x="-1639" y="2323"/>
              <a:ext cx="3568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lIns="87268" tIns="43634" rIns="87268" bIns="43634">
              <a:spAutoFit/>
            </a:bodyPr>
            <a:lstStyle/>
            <a:p>
              <a:pPr algn="ctr" defTabSz="873125">
                <a:spcBef>
                  <a:spcPct val="50000"/>
                </a:spcBef>
              </a:pPr>
              <a:r>
                <a:rPr lang="pt-BR" sz="1900" b="1">
                  <a:solidFill>
                    <a:schemeClr val="bg1"/>
                  </a:solidFill>
                </a:rPr>
                <a:t>ATITUDE</a:t>
              </a:r>
            </a:p>
            <a:p>
              <a:pPr algn="ctr" defTabSz="873125">
                <a:spcBef>
                  <a:spcPct val="50000"/>
                </a:spcBef>
              </a:pPr>
              <a:r>
                <a:rPr lang="pt-BR" sz="1900" b="1">
                  <a:solidFill>
                    <a:schemeClr val="bg1"/>
                  </a:solidFill>
                </a:rPr>
                <a:t> </a:t>
              </a:r>
            </a:p>
            <a:p>
              <a:pPr algn="ctr" defTabSz="873125">
                <a:spcBef>
                  <a:spcPct val="50000"/>
                </a:spcBef>
              </a:pPr>
              <a:r>
                <a:rPr lang="pt-BR" sz="1900" b="1">
                  <a:solidFill>
                    <a:schemeClr val="bg1"/>
                  </a:solidFill>
                </a:rPr>
                <a:t>INADEQUADA</a:t>
              </a:r>
            </a:p>
          </p:txBody>
        </p:sp>
        <p:sp>
          <p:nvSpPr>
            <p:cNvPr id="99332" name="Text Box 4"/>
            <p:cNvSpPr txBox="1">
              <a:spLocks noChangeArrowheads="1"/>
            </p:cNvSpPr>
            <p:nvPr/>
          </p:nvSpPr>
          <p:spPr bwMode="auto">
            <a:xfrm>
              <a:off x="331" y="618"/>
              <a:ext cx="2965" cy="443"/>
            </a:xfrm>
            <a:prstGeom prst="rect">
              <a:avLst/>
            </a:prstGeom>
            <a:solidFill>
              <a:srgbClr val="FFFFE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87268" tIns="43634" rIns="87268" bIns="43634">
              <a:spAutoFit/>
            </a:bodyPr>
            <a:lstStyle/>
            <a:p>
              <a:pPr defTabSz="873125">
                <a:lnSpc>
                  <a:spcPct val="105000"/>
                </a:lnSpc>
                <a:spcBef>
                  <a:spcPct val="5000"/>
                </a:spcBef>
              </a:pPr>
              <a:r>
                <a:rPr lang="pt-BR" sz="1000" b="1">
                  <a:solidFill>
                    <a:srgbClr val="000066"/>
                  </a:solidFill>
                </a:rPr>
                <a:t> - </a:t>
              </a:r>
              <a:r>
                <a:rPr lang="pt-BR" sz="900" b="1">
                  <a:solidFill>
                    <a:srgbClr val="000066"/>
                  </a:solidFill>
                </a:rPr>
                <a:t>HÁ REGRAS PARA A FUNÇÃO?   -   AS REGRAS SÃO CONHECIDAS?</a:t>
              </a:r>
            </a:p>
            <a:p>
              <a:pPr defTabSz="873125">
                <a:lnSpc>
                  <a:spcPct val="105000"/>
                </a:lnSpc>
                <a:spcBef>
                  <a:spcPct val="5000"/>
                </a:spcBef>
              </a:pPr>
              <a:r>
                <a:rPr lang="pt-BR" sz="900" b="1">
                  <a:solidFill>
                    <a:srgbClr val="000066"/>
                  </a:solidFill>
                </a:rPr>
                <a:t> - AS REGRAS SÃO REVISADAS PERIODICAMENTE?</a:t>
              </a:r>
            </a:p>
            <a:p>
              <a:pPr defTabSz="873125">
                <a:lnSpc>
                  <a:spcPct val="105000"/>
                </a:lnSpc>
                <a:spcBef>
                  <a:spcPct val="5000"/>
                </a:spcBef>
              </a:pPr>
              <a:r>
                <a:rPr lang="pt-BR" sz="900" b="1">
                  <a:solidFill>
                    <a:srgbClr val="000066"/>
                  </a:solidFill>
                </a:rPr>
                <a:t> - A INFORMAÇÃO CORRESPONDE À REALIDADES?</a:t>
              </a:r>
            </a:p>
            <a:p>
              <a:pPr defTabSz="873125">
                <a:lnSpc>
                  <a:spcPct val="105000"/>
                </a:lnSpc>
                <a:spcBef>
                  <a:spcPct val="5000"/>
                </a:spcBef>
              </a:pPr>
              <a:r>
                <a:rPr lang="pt-BR" sz="900" b="1">
                  <a:solidFill>
                    <a:srgbClr val="000066"/>
                  </a:solidFill>
                </a:rPr>
                <a:t> - ENTENDEU-SE CERTO UMA ORDEM TRANSMITIDA?</a:t>
              </a:r>
            </a:p>
          </p:txBody>
        </p:sp>
        <p:sp>
          <p:nvSpPr>
            <p:cNvPr id="99333" name="Text Box 5"/>
            <p:cNvSpPr txBox="1">
              <a:spLocks noChangeArrowheads="1"/>
            </p:cNvSpPr>
            <p:nvPr/>
          </p:nvSpPr>
          <p:spPr bwMode="auto">
            <a:xfrm>
              <a:off x="331" y="1256"/>
              <a:ext cx="2965" cy="232"/>
            </a:xfrm>
            <a:prstGeom prst="rect">
              <a:avLst/>
            </a:prstGeom>
            <a:solidFill>
              <a:srgbClr val="FFFFE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87268" tIns="43634" rIns="87268" bIns="43634">
              <a:spAutoFit/>
            </a:bodyPr>
            <a:lstStyle/>
            <a:p>
              <a:pPr defTabSz="873125">
                <a:lnSpc>
                  <a:spcPct val="90000"/>
                </a:lnSpc>
                <a:spcBef>
                  <a:spcPct val="5000"/>
                </a:spcBef>
              </a:pPr>
              <a:r>
                <a:rPr lang="pt-BR" sz="1000" b="1">
                  <a:solidFill>
                    <a:srgbClr val="000066"/>
                  </a:solidFill>
                </a:rPr>
                <a:t>  - A PESSOA TEM HABILIDADE NECESSÁRIA PARA A FUNÇÃO QUE EXERCIA?</a:t>
              </a:r>
            </a:p>
          </p:txBody>
        </p:sp>
        <p:sp>
          <p:nvSpPr>
            <p:cNvPr id="99334" name="Text Box 6"/>
            <p:cNvSpPr txBox="1">
              <a:spLocks noChangeArrowheads="1"/>
            </p:cNvSpPr>
            <p:nvPr/>
          </p:nvSpPr>
          <p:spPr bwMode="auto">
            <a:xfrm>
              <a:off x="331" y="2139"/>
              <a:ext cx="2974" cy="776"/>
            </a:xfrm>
            <a:prstGeom prst="rect">
              <a:avLst/>
            </a:prstGeom>
            <a:solidFill>
              <a:srgbClr val="FFFFE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87268" tIns="43634" rIns="87268" bIns="43634">
              <a:spAutoFit/>
            </a:bodyPr>
            <a:lstStyle/>
            <a:p>
              <a:pPr defTabSz="873125">
                <a:spcBef>
                  <a:spcPct val="5000"/>
                </a:spcBef>
              </a:pPr>
              <a:r>
                <a:rPr lang="pt-BR" sz="900" b="1">
                  <a:solidFill>
                    <a:srgbClr val="000066"/>
                  </a:solidFill>
                </a:rPr>
                <a:t>  - A PESSOA TENTOU GANHAR TEMPO? – BASEOU SEU COMPORTAMENTO NO </a:t>
              </a:r>
            </a:p>
            <a:p>
              <a:pPr defTabSz="873125">
                <a:spcBef>
                  <a:spcPct val="5000"/>
                </a:spcBef>
              </a:pPr>
              <a:r>
                <a:rPr lang="pt-BR" sz="900" b="1">
                  <a:solidFill>
                    <a:srgbClr val="000066"/>
                  </a:solidFill>
                </a:rPr>
                <a:t>    EXEMPLO OU NA TOLERÂNCIA DA SUPERVISÃO?</a:t>
              </a:r>
            </a:p>
            <a:p>
              <a:pPr defTabSz="873125">
                <a:spcBef>
                  <a:spcPct val="5000"/>
                </a:spcBef>
              </a:pPr>
              <a:r>
                <a:rPr lang="pt-BR" sz="900" b="1">
                  <a:solidFill>
                    <a:srgbClr val="000066"/>
                  </a:solidFill>
                </a:rPr>
                <a:t>  - A PESSOA TENTOU FAZER A COISA CERTA, EM BENEFÍCIO DA EMPRESA, </a:t>
              </a:r>
            </a:p>
            <a:p>
              <a:pPr defTabSz="873125">
                <a:spcBef>
                  <a:spcPct val="5000"/>
                </a:spcBef>
              </a:pPr>
              <a:r>
                <a:rPr lang="pt-BR" sz="900" b="1">
                  <a:solidFill>
                    <a:srgbClr val="000066"/>
                  </a:solidFill>
                </a:rPr>
                <a:t>    PORÉM UTILIZANDO CAMINHOS QUE NÃO DEVERIA?</a:t>
              </a:r>
            </a:p>
            <a:p>
              <a:pPr defTabSz="873125">
                <a:spcBef>
                  <a:spcPct val="5000"/>
                </a:spcBef>
              </a:pPr>
              <a:r>
                <a:rPr lang="pt-BR" sz="900" b="1">
                  <a:solidFill>
                    <a:srgbClr val="000066"/>
                  </a:solidFill>
                </a:rPr>
                <a:t>  - A PESSOA VEM ADOTANDO PRÁTICAS ERRADAS, CONTRARIANDO </a:t>
              </a:r>
            </a:p>
            <a:p>
              <a:pPr defTabSz="873125">
                <a:spcBef>
                  <a:spcPct val="5000"/>
                </a:spcBef>
              </a:pPr>
              <a:r>
                <a:rPr lang="pt-BR" sz="900" b="1">
                  <a:solidFill>
                    <a:srgbClr val="000066"/>
                  </a:solidFill>
                </a:rPr>
                <a:t>    CONHECIMENTOS BÁSICOS DO CURSO PROFISSIONALIZANTE OU PRÁTICAS  </a:t>
              </a:r>
            </a:p>
            <a:p>
              <a:pPr defTabSz="873125">
                <a:spcBef>
                  <a:spcPct val="5000"/>
                </a:spcBef>
              </a:pPr>
              <a:r>
                <a:rPr lang="pt-BR" sz="900" b="1">
                  <a:solidFill>
                    <a:srgbClr val="000066"/>
                  </a:solidFill>
                </a:rPr>
                <a:t>    E REGRAS DA EMPRESA?</a:t>
              </a:r>
            </a:p>
            <a:p>
              <a:pPr defTabSz="873125">
                <a:spcBef>
                  <a:spcPct val="5000"/>
                </a:spcBef>
              </a:pPr>
              <a:r>
                <a:rPr lang="pt-BR" sz="900" b="1">
                  <a:solidFill>
                    <a:srgbClr val="000066"/>
                  </a:solidFill>
                </a:rPr>
                <a:t>  - A PESSOA FOI NEGLIGENTE OU IMPRUDENTE?</a:t>
              </a:r>
            </a:p>
          </p:txBody>
        </p:sp>
        <p:sp>
          <p:nvSpPr>
            <p:cNvPr id="99335" name="Text Box 7"/>
            <p:cNvSpPr txBox="1">
              <a:spLocks noChangeArrowheads="1"/>
            </p:cNvSpPr>
            <p:nvPr/>
          </p:nvSpPr>
          <p:spPr bwMode="auto">
            <a:xfrm>
              <a:off x="331" y="3128"/>
              <a:ext cx="2965" cy="237"/>
            </a:xfrm>
            <a:prstGeom prst="rect">
              <a:avLst/>
            </a:prstGeom>
            <a:solidFill>
              <a:srgbClr val="FFFFE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87268" tIns="43634" rIns="87268" bIns="43634">
              <a:spAutoFit/>
            </a:bodyPr>
            <a:lstStyle/>
            <a:p>
              <a:pPr defTabSz="873125">
                <a:lnSpc>
                  <a:spcPct val="90000"/>
                </a:lnSpc>
                <a:spcBef>
                  <a:spcPct val="5000"/>
                </a:spcBef>
              </a:pPr>
              <a:r>
                <a:rPr lang="pt-BR" sz="1000" b="1">
                  <a:solidFill>
                    <a:srgbClr val="000066"/>
                  </a:solidFill>
                </a:rPr>
                <a:t> - A CONDIÇÃO DE TRABALHO CONTÉM SITUAÇÕES DE DIFICULDADES </a:t>
              </a:r>
            </a:p>
            <a:p>
              <a:pPr defTabSz="873125">
                <a:lnSpc>
                  <a:spcPct val="90000"/>
                </a:lnSpc>
                <a:spcBef>
                  <a:spcPct val="5000"/>
                </a:spcBef>
              </a:pPr>
              <a:r>
                <a:rPr lang="pt-BR" sz="1000" b="1">
                  <a:solidFill>
                    <a:srgbClr val="000066"/>
                  </a:solidFill>
                </a:rPr>
                <a:t>   PRÁTICAS PARA A MAIORIA DAS PESSOAS?</a:t>
              </a:r>
            </a:p>
          </p:txBody>
        </p:sp>
        <p:sp>
          <p:nvSpPr>
            <p:cNvPr id="99336" name="Text Box 8"/>
            <p:cNvSpPr txBox="1">
              <a:spLocks noChangeArrowheads="1"/>
            </p:cNvSpPr>
            <p:nvPr/>
          </p:nvSpPr>
          <p:spPr bwMode="auto">
            <a:xfrm>
              <a:off x="333" y="3646"/>
              <a:ext cx="2964" cy="531"/>
            </a:xfrm>
            <a:prstGeom prst="rect">
              <a:avLst/>
            </a:prstGeom>
            <a:solidFill>
              <a:srgbClr val="FFFFE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87268" tIns="43634" rIns="87268" bIns="43634">
              <a:spAutoFit/>
            </a:bodyPr>
            <a:lstStyle/>
            <a:p>
              <a:pPr defTabSz="873125">
                <a:lnSpc>
                  <a:spcPct val="90000"/>
                </a:lnSpc>
                <a:spcBef>
                  <a:spcPct val="5000"/>
                </a:spcBef>
              </a:pPr>
              <a:r>
                <a:rPr lang="pt-BR" sz="1000" b="1">
                  <a:solidFill>
                    <a:srgbClr val="000066"/>
                  </a:solidFill>
                </a:rPr>
                <a:t> O TRABALHADOR QUE COMETEU A FALHA:</a:t>
              </a:r>
            </a:p>
            <a:p>
              <a:pPr defTabSz="873125">
                <a:lnSpc>
                  <a:spcPct val="90000"/>
                </a:lnSpc>
                <a:spcBef>
                  <a:spcPct val="5000"/>
                </a:spcBef>
              </a:pPr>
              <a:endParaRPr lang="pt-BR" sz="1000" b="1">
                <a:solidFill>
                  <a:srgbClr val="000066"/>
                </a:solidFill>
              </a:endParaRPr>
            </a:p>
            <a:p>
              <a:pPr defTabSz="873125">
                <a:lnSpc>
                  <a:spcPct val="105000"/>
                </a:lnSpc>
                <a:spcBef>
                  <a:spcPct val="5000"/>
                </a:spcBef>
              </a:pPr>
              <a:r>
                <a:rPr lang="pt-BR" sz="1000" b="1">
                  <a:solidFill>
                    <a:srgbClr val="000066"/>
                  </a:solidFill>
                </a:rPr>
                <a:t> </a:t>
              </a:r>
              <a:r>
                <a:rPr lang="pt-BR" sz="900" b="1">
                  <a:solidFill>
                    <a:srgbClr val="000066"/>
                  </a:solidFill>
                </a:rPr>
                <a:t>- CONHECE BEM A TAREFA E OS RISCOS? </a:t>
              </a:r>
            </a:p>
            <a:p>
              <a:pPr defTabSz="873125">
                <a:lnSpc>
                  <a:spcPct val="105000"/>
                </a:lnSpc>
                <a:spcBef>
                  <a:spcPct val="5000"/>
                </a:spcBef>
              </a:pPr>
              <a:r>
                <a:rPr lang="pt-BR" sz="900" b="1">
                  <a:solidFill>
                    <a:srgbClr val="000066"/>
                  </a:solidFill>
                </a:rPr>
                <a:t> - NORMALMENTE TOMA CUIDADO PARA EVITAR OS RISCOS DE PERDA?</a:t>
              </a:r>
            </a:p>
            <a:p>
              <a:pPr defTabSz="873125">
                <a:lnSpc>
                  <a:spcPct val="105000"/>
                </a:lnSpc>
                <a:spcBef>
                  <a:spcPct val="5000"/>
                </a:spcBef>
              </a:pPr>
              <a:r>
                <a:rPr lang="pt-BR" sz="900" b="1">
                  <a:solidFill>
                    <a:srgbClr val="000066"/>
                  </a:solidFill>
                </a:rPr>
                <a:t> - DEIXOU DE TOMAR CUIDADO EM TAREFA ROTINEIRA?</a:t>
              </a:r>
            </a:p>
          </p:txBody>
        </p:sp>
        <p:sp>
          <p:nvSpPr>
            <p:cNvPr id="99337" name="Text Box 9"/>
            <p:cNvSpPr txBox="1">
              <a:spLocks noChangeArrowheads="1"/>
            </p:cNvSpPr>
            <p:nvPr/>
          </p:nvSpPr>
          <p:spPr bwMode="auto">
            <a:xfrm rot="-5400000">
              <a:off x="4503" y="2541"/>
              <a:ext cx="2148" cy="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lIns="87268" tIns="43634" rIns="87268" bIns="43634">
              <a:spAutoFit/>
            </a:bodyPr>
            <a:lstStyle/>
            <a:p>
              <a:pPr algn="ctr" defTabSz="873125">
                <a:spcBef>
                  <a:spcPct val="50000"/>
                </a:spcBef>
              </a:pPr>
              <a:r>
                <a:rPr lang="pt-BR" sz="1700" b="1">
                  <a:solidFill>
                    <a:schemeClr val="bg1"/>
                  </a:solidFill>
                </a:rPr>
                <a:t>FALHA </a:t>
              </a:r>
            </a:p>
            <a:p>
              <a:pPr algn="ctr" defTabSz="873125">
                <a:spcBef>
                  <a:spcPct val="50000"/>
                </a:spcBef>
              </a:pPr>
              <a:r>
                <a:rPr lang="pt-BR" sz="1700" b="1">
                  <a:solidFill>
                    <a:schemeClr val="bg1"/>
                  </a:solidFill>
                </a:rPr>
                <a:t>HUMANA</a:t>
              </a:r>
            </a:p>
          </p:txBody>
        </p:sp>
        <p:sp>
          <p:nvSpPr>
            <p:cNvPr id="99338" name="Text Box 10"/>
            <p:cNvSpPr txBox="1">
              <a:spLocks noChangeArrowheads="1"/>
            </p:cNvSpPr>
            <p:nvPr/>
          </p:nvSpPr>
          <p:spPr bwMode="auto">
            <a:xfrm>
              <a:off x="331" y="1679"/>
              <a:ext cx="2968" cy="262"/>
            </a:xfrm>
            <a:prstGeom prst="rect">
              <a:avLst/>
            </a:prstGeom>
            <a:solidFill>
              <a:srgbClr val="FFFFE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87268" tIns="43634" rIns="87268" bIns="43634">
              <a:spAutoFit/>
            </a:bodyPr>
            <a:lstStyle/>
            <a:p>
              <a:pPr defTabSz="873125">
                <a:lnSpc>
                  <a:spcPct val="105000"/>
                </a:lnSpc>
                <a:spcBef>
                  <a:spcPct val="5000"/>
                </a:spcBef>
              </a:pPr>
              <a:r>
                <a:rPr lang="pt-BR" sz="1000" b="1">
                  <a:solidFill>
                    <a:srgbClr val="000066"/>
                  </a:solidFill>
                </a:rPr>
                <a:t>  - </a:t>
              </a:r>
              <a:r>
                <a:rPr lang="pt-BR" sz="900" b="1">
                  <a:solidFill>
                    <a:srgbClr val="000066"/>
                  </a:solidFill>
                </a:rPr>
                <a:t>HOUVE ALGUM FATOR QUE TENHA CONTRIBUÍDO PARA TIRAR OU REDUZIR O GRAU DE APTIDÃO FÍSICA OU MENTAL PARA O TRABALHO</a:t>
              </a:r>
              <a:r>
                <a:rPr lang="pt-BR" sz="1000" b="1">
                  <a:solidFill>
                    <a:srgbClr val="000066"/>
                  </a:solidFill>
                </a:rPr>
                <a:t>?</a:t>
              </a:r>
            </a:p>
          </p:txBody>
        </p:sp>
        <p:sp>
          <p:nvSpPr>
            <p:cNvPr id="99339" name="AutoShape 11"/>
            <p:cNvSpPr>
              <a:spLocks noChangeArrowheads="1"/>
            </p:cNvSpPr>
            <p:nvPr/>
          </p:nvSpPr>
          <p:spPr bwMode="auto">
            <a:xfrm>
              <a:off x="1431" y="1087"/>
              <a:ext cx="766" cy="155"/>
            </a:xfrm>
            <a:prstGeom prst="flowChartMerg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9340" name="AutoShape 12"/>
            <p:cNvSpPr>
              <a:spLocks noChangeArrowheads="1"/>
            </p:cNvSpPr>
            <p:nvPr/>
          </p:nvSpPr>
          <p:spPr bwMode="auto">
            <a:xfrm>
              <a:off x="1431" y="1505"/>
              <a:ext cx="766" cy="155"/>
            </a:xfrm>
            <a:prstGeom prst="flowChartMerg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9341" name="AutoShape 13"/>
            <p:cNvSpPr>
              <a:spLocks noChangeArrowheads="1"/>
            </p:cNvSpPr>
            <p:nvPr/>
          </p:nvSpPr>
          <p:spPr bwMode="auto">
            <a:xfrm>
              <a:off x="1431" y="1974"/>
              <a:ext cx="766" cy="155"/>
            </a:xfrm>
            <a:prstGeom prst="flowChartMerg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9342" name="AutoShape 14"/>
            <p:cNvSpPr>
              <a:spLocks noChangeArrowheads="1"/>
            </p:cNvSpPr>
            <p:nvPr/>
          </p:nvSpPr>
          <p:spPr bwMode="auto">
            <a:xfrm>
              <a:off x="1431" y="2936"/>
              <a:ext cx="766" cy="155"/>
            </a:xfrm>
            <a:prstGeom prst="flowChartMerg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9343" name="AutoShape 15"/>
            <p:cNvSpPr>
              <a:spLocks noChangeArrowheads="1"/>
            </p:cNvSpPr>
            <p:nvPr/>
          </p:nvSpPr>
          <p:spPr bwMode="auto">
            <a:xfrm>
              <a:off x="1431" y="3426"/>
              <a:ext cx="766" cy="154"/>
            </a:xfrm>
            <a:prstGeom prst="flowChartMerg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9344" name="Text Box 16"/>
            <p:cNvSpPr txBox="1">
              <a:spLocks noChangeArrowheads="1"/>
            </p:cNvSpPr>
            <p:nvPr/>
          </p:nvSpPr>
          <p:spPr bwMode="auto">
            <a:xfrm>
              <a:off x="3953" y="745"/>
              <a:ext cx="1312" cy="16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000" b="1">
                  <a:solidFill>
                    <a:srgbClr val="800000"/>
                  </a:solidFill>
                </a:rPr>
                <a:t>FALTA DE INFORMAÇÃO</a:t>
              </a:r>
            </a:p>
          </p:txBody>
        </p:sp>
        <p:sp>
          <p:nvSpPr>
            <p:cNvPr id="99345" name="Text Box 17"/>
            <p:cNvSpPr txBox="1">
              <a:spLocks noChangeArrowheads="1"/>
            </p:cNvSpPr>
            <p:nvPr/>
          </p:nvSpPr>
          <p:spPr bwMode="auto">
            <a:xfrm>
              <a:off x="3953" y="1268"/>
              <a:ext cx="1312" cy="16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000" b="1">
                  <a:solidFill>
                    <a:srgbClr val="800000"/>
                  </a:solidFill>
                </a:rPr>
                <a:t>FALTA DE CAPACIDADE</a:t>
              </a:r>
            </a:p>
          </p:txBody>
        </p:sp>
        <p:sp>
          <p:nvSpPr>
            <p:cNvPr id="99346" name="Text Box 18"/>
            <p:cNvSpPr txBox="1">
              <a:spLocks noChangeArrowheads="1"/>
            </p:cNvSpPr>
            <p:nvPr/>
          </p:nvSpPr>
          <p:spPr bwMode="auto">
            <a:xfrm>
              <a:off x="3953" y="1653"/>
              <a:ext cx="1312" cy="256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000" b="1">
                  <a:solidFill>
                    <a:srgbClr val="800000"/>
                  </a:solidFill>
                </a:rPr>
                <a:t>FALTA DE APTIDÃO FÍSICA OU MENTAL</a:t>
              </a:r>
            </a:p>
          </p:txBody>
        </p:sp>
        <p:sp>
          <p:nvSpPr>
            <p:cNvPr id="99347" name="Text Box 19"/>
            <p:cNvSpPr txBox="1">
              <a:spLocks noChangeArrowheads="1"/>
            </p:cNvSpPr>
            <p:nvPr/>
          </p:nvSpPr>
          <p:spPr bwMode="auto">
            <a:xfrm>
              <a:off x="3953" y="2414"/>
              <a:ext cx="1312" cy="16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000" b="1">
                  <a:solidFill>
                    <a:srgbClr val="800000"/>
                  </a:solidFill>
                </a:rPr>
                <a:t>MOTIVAÇÃO INCORRETA</a:t>
              </a:r>
            </a:p>
          </p:txBody>
        </p:sp>
        <p:sp>
          <p:nvSpPr>
            <p:cNvPr id="99348" name="Text Box 20"/>
            <p:cNvSpPr txBox="1">
              <a:spLocks noChangeArrowheads="1"/>
            </p:cNvSpPr>
            <p:nvPr/>
          </p:nvSpPr>
          <p:spPr bwMode="auto">
            <a:xfrm>
              <a:off x="3953" y="3128"/>
              <a:ext cx="1312" cy="256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000" b="1">
                  <a:solidFill>
                    <a:srgbClr val="800000"/>
                  </a:solidFill>
                </a:rPr>
                <a:t>CONDIÇÃO ERGONÔMICA DESFAVORÁVEL</a:t>
              </a:r>
            </a:p>
          </p:txBody>
        </p:sp>
        <p:sp>
          <p:nvSpPr>
            <p:cNvPr id="99349" name="Text Box 21"/>
            <p:cNvSpPr txBox="1">
              <a:spLocks noChangeArrowheads="1"/>
            </p:cNvSpPr>
            <p:nvPr/>
          </p:nvSpPr>
          <p:spPr bwMode="auto">
            <a:xfrm>
              <a:off x="3953" y="3854"/>
              <a:ext cx="1312" cy="16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000" b="1">
                  <a:solidFill>
                    <a:srgbClr val="800000"/>
                  </a:solidFill>
                </a:rPr>
                <a:t>DESLIZE*</a:t>
              </a:r>
            </a:p>
          </p:txBody>
        </p:sp>
        <p:sp>
          <p:nvSpPr>
            <p:cNvPr id="99350" name="AutoShape 22"/>
            <p:cNvSpPr>
              <a:spLocks noChangeArrowheads="1"/>
            </p:cNvSpPr>
            <p:nvPr/>
          </p:nvSpPr>
          <p:spPr bwMode="auto">
            <a:xfrm rot="-5400000">
              <a:off x="3251" y="780"/>
              <a:ext cx="333" cy="98"/>
            </a:xfrm>
            <a:prstGeom prst="flowChartMerg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9351" name="AutoShape 23"/>
            <p:cNvSpPr>
              <a:spLocks noChangeArrowheads="1"/>
            </p:cNvSpPr>
            <p:nvPr/>
          </p:nvSpPr>
          <p:spPr bwMode="auto">
            <a:xfrm rot="-5400000">
              <a:off x="3251" y="1307"/>
              <a:ext cx="333" cy="98"/>
            </a:xfrm>
            <a:prstGeom prst="flowChartMerg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9352" name="AutoShape 24"/>
            <p:cNvSpPr>
              <a:spLocks noChangeArrowheads="1"/>
            </p:cNvSpPr>
            <p:nvPr/>
          </p:nvSpPr>
          <p:spPr bwMode="auto">
            <a:xfrm rot="-5400000">
              <a:off x="3251" y="1767"/>
              <a:ext cx="333" cy="98"/>
            </a:xfrm>
            <a:prstGeom prst="flowChartMerg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9353" name="AutoShape 25"/>
            <p:cNvSpPr>
              <a:spLocks noChangeArrowheads="1"/>
            </p:cNvSpPr>
            <p:nvPr/>
          </p:nvSpPr>
          <p:spPr bwMode="auto">
            <a:xfrm rot="-5400000">
              <a:off x="3251" y="2449"/>
              <a:ext cx="333" cy="98"/>
            </a:xfrm>
            <a:prstGeom prst="flowChartMerg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9354" name="AutoShape 26"/>
            <p:cNvSpPr>
              <a:spLocks noChangeArrowheads="1"/>
            </p:cNvSpPr>
            <p:nvPr/>
          </p:nvSpPr>
          <p:spPr bwMode="auto">
            <a:xfrm rot="-5400000">
              <a:off x="3251" y="3211"/>
              <a:ext cx="333" cy="98"/>
            </a:xfrm>
            <a:prstGeom prst="flowChartMerg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9355" name="AutoShape 27"/>
            <p:cNvSpPr>
              <a:spLocks noChangeArrowheads="1"/>
            </p:cNvSpPr>
            <p:nvPr/>
          </p:nvSpPr>
          <p:spPr bwMode="auto">
            <a:xfrm rot="-5400000">
              <a:off x="3251" y="3841"/>
              <a:ext cx="333" cy="98"/>
            </a:xfrm>
            <a:prstGeom prst="flowChartMerg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9356" name="Text Box 28"/>
            <p:cNvSpPr txBox="1">
              <a:spLocks noChangeArrowheads="1"/>
            </p:cNvSpPr>
            <p:nvPr/>
          </p:nvSpPr>
          <p:spPr bwMode="auto">
            <a:xfrm>
              <a:off x="2847" y="1046"/>
              <a:ext cx="389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500" b="1">
                  <a:solidFill>
                    <a:srgbClr val="FFFF00"/>
                  </a:solidFill>
                </a:rPr>
                <a:t>SIM</a:t>
              </a:r>
            </a:p>
          </p:txBody>
        </p:sp>
        <p:sp>
          <p:nvSpPr>
            <p:cNvPr id="99357" name="Text Box 29"/>
            <p:cNvSpPr txBox="1">
              <a:spLocks noChangeArrowheads="1"/>
            </p:cNvSpPr>
            <p:nvPr/>
          </p:nvSpPr>
          <p:spPr bwMode="auto">
            <a:xfrm>
              <a:off x="2847" y="1475"/>
              <a:ext cx="389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500" b="1">
                  <a:solidFill>
                    <a:srgbClr val="FFFF00"/>
                  </a:solidFill>
                </a:rPr>
                <a:t>SIM</a:t>
              </a:r>
            </a:p>
          </p:txBody>
        </p:sp>
        <p:sp>
          <p:nvSpPr>
            <p:cNvPr id="99358" name="Text Box 30"/>
            <p:cNvSpPr txBox="1">
              <a:spLocks noChangeArrowheads="1"/>
            </p:cNvSpPr>
            <p:nvPr/>
          </p:nvSpPr>
          <p:spPr bwMode="auto">
            <a:xfrm>
              <a:off x="3491" y="1713"/>
              <a:ext cx="387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500" b="1">
                  <a:solidFill>
                    <a:srgbClr val="C00000"/>
                  </a:solidFill>
                </a:rPr>
                <a:t>SIM</a:t>
              </a:r>
            </a:p>
          </p:txBody>
        </p:sp>
        <p:sp>
          <p:nvSpPr>
            <p:cNvPr id="99359" name="Text Box 31"/>
            <p:cNvSpPr txBox="1">
              <a:spLocks noChangeArrowheads="1"/>
            </p:cNvSpPr>
            <p:nvPr/>
          </p:nvSpPr>
          <p:spPr bwMode="auto">
            <a:xfrm>
              <a:off x="3491" y="2414"/>
              <a:ext cx="387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500" b="1">
                  <a:solidFill>
                    <a:srgbClr val="C00000"/>
                  </a:solidFill>
                </a:rPr>
                <a:t>SIM</a:t>
              </a:r>
            </a:p>
          </p:txBody>
        </p:sp>
        <p:sp>
          <p:nvSpPr>
            <p:cNvPr id="99360" name="Text Box 32"/>
            <p:cNvSpPr txBox="1">
              <a:spLocks noChangeArrowheads="1"/>
            </p:cNvSpPr>
            <p:nvPr/>
          </p:nvSpPr>
          <p:spPr bwMode="auto">
            <a:xfrm>
              <a:off x="3491" y="3164"/>
              <a:ext cx="387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500" b="1">
                  <a:solidFill>
                    <a:srgbClr val="C00000"/>
                  </a:solidFill>
                </a:rPr>
                <a:t>SIM</a:t>
              </a:r>
            </a:p>
          </p:txBody>
        </p:sp>
        <p:sp>
          <p:nvSpPr>
            <p:cNvPr id="99361" name="Text Box 33"/>
            <p:cNvSpPr txBox="1">
              <a:spLocks noChangeArrowheads="1"/>
            </p:cNvSpPr>
            <p:nvPr/>
          </p:nvSpPr>
          <p:spPr bwMode="auto">
            <a:xfrm>
              <a:off x="3491" y="3783"/>
              <a:ext cx="387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500" b="1">
                  <a:solidFill>
                    <a:srgbClr val="C00000"/>
                  </a:solidFill>
                </a:rPr>
                <a:t>SIM</a:t>
              </a:r>
            </a:p>
          </p:txBody>
        </p:sp>
        <p:sp>
          <p:nvSpPr>
            <p:cNvPr id="99362" name="Text Box 34"/>
            <p:cNvSpPr txBox="1">
              <a:spLocks noChangeArrowheads="1"/>
            </p:cNvSpPr>
            <p:nvPr/>
          </p:nvSpPr>
          <p:spPr bwMode="auto">
            <a:xfrm>
              <a:off x="3479" y="725"/>
              <a:ext cx="390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500" b="1">
                  <a:solidFill>
                    <a:srgbClr val="FF3300"/>
                  </a:solidFill>
                </a:rPr>
                <a:t>NÃO</a:t>
              </a:r>
            </a:p>
          </p:txBody>
        </p:sp>
        <p:sp>
          <p:nvSpPr>
            <p:cNvPr id="99363" name="Text Box 35"/>
            <p:cNvSpPr txBox="1">
              <a:spLocks noChangeArrowheads="1"/>
            </p:cNvSpPr>
            <p:nvPr/>
          </p:nvSpPr>
          <p:spPr bwMode="auto">
            <a:xfrm>
              <a:off x="3479" y="1260"/>
              <a:ext cx="390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500" b="1">
                  <a:solidFill>
                    <a:srgbClr val="FF3300"/>
                  </a:solidFill>
                </a:rPr>
                <a:t>NÃO</a:t>
              </a:r>
            </a:p>
          </p:txBody>
        </p:sp>
        <p:sp>
          <p:nvSpPr>
            <p:cNvPr id="99364" name="Text Box 36"/>
            <p:cNvSpPr txBox="1">
              <a:spLocks noChangeArrowheads="1"/>
            </p:cNvSpPr>
            <p:nvPr/>
          </p:nvSpPr>
          <p:spPr bwMode="auto">
            <a:xfrm>
              <a:off x="2847" y="1950"/>
              <a:ext cx="389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500" b="1">
                  <a:solidFill>
                    <a:srgbClr val="FF3300"/>
                  </a:solidFill>
                </a:rPr>
                <a:t>NÃO</a:t>
              </a:r>
            </a:p>
          </p:txBody>
        </p:sp>
        <p:sp>
          <p:nvSpPr>
            <p:cNvPr id="99365" name="Text Box 37"/>
            <p:cNvSpPr txBox="1">
              <a:spLocks noChangeArrowheads="1"/>
            </p:cNvSpPr>
            <p:nvPr/>
          </p:nvSpPr>
          <p:spPr bwMode="auto">
            <a:xfrm>
              <a:off x="2847" y="2914"/>
              <a:ext cx="389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500" b="1">
                  <a:solidFill>
                    <a:srgbClr val="FF3300"/>
                  </a:solidFill>
                </a:rPr>
                <a:t>NÃO</a:t>
              </a:r>
            </a:p>
          </p:txBody>
        </p:sp>
        <p:sp>
          <p:nvSpPr>
            <p:cNvPr id="99366" name="Text Box 38"/>
            <p:cNvSpPr txBox="1">
              <a:spLocks noChangeArrowheads="1"/>
            </p:cNvSpPr>
            <p:nvPr/>
          </p:nvSpPr>
          <p:spPr bwMode="auto">
            <a:xfrm>
              <a:off x="2847" y="3426"/>
              <a:ext cx="389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500" b="1">
                  <a:solidFill>
                    <a:srgbClr val="FF3300"/>
                  </a:solidFill>
                </a:rPr>
                <a:t>NÃO</a:t>
              </a:r>
            </a:p>
          </p:txBody>
        </p:sp>
        <p:sp>
          <p:nvSpPr>
            <p:cNvPr id="99367" name="Rectangle 39"/>
            <p:cNvSpPr>
              <a:spLocks noChangeArrowheads="1"/>
            </p:cNvSpPr>
            <p:nvPr/>
          </p:nvSpPr>
          <p:spPr bwMode="auto">
            <a:xfrm>
              <a:off x="930" y="164"/>
              <a:ext cx="406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2400" b="1">
                  <a:solidFill>
                    <a:srgbClr val="FF0000"/>
                  </a:solidFill>
                </a:rPr>
                <a:t>ÁRVORE DE CAUSAS DA FALHA HUMANA</a:t>
              </a:r>
              <a:endParaRPr lang="en-US" sz="2400" b="1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4"/>
          <p:cNvGrpSpPr/>
          <p:nvPr/>
        </p:nvGrpSpPr>
        <p:grpSpPr>
          <a:xfrm>
            <a:off x="4352683" y="1767565"/>
            <a:ext cx="2086229" cy="2086229"/>
            <a:chOff x="3512923" y="274630"/>
            <a:chExt cx="2086229" cy="2086229"/>
          </a:xfrm>
          <a:solidFill>
            <a:srgbClr val="FFFFA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6" name="Pizza 5"/>
            <p:cNvSpPr/>
            <p:nvPr/>
          </p:nvSpPr>
          <p:spPr>
            <a:xfrm rot="5400000">
              <a:off x="3512923" y="274630"/>
              <a:ext cx="2086229" cy="2086229"/>
            </a:xfrm>
            <a:prstGeom prst="pieWedg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7" name="Pizza 4"/>
            <p:cNvSpPr/>
            <p:nvPr/>
          </p:nvSpPr>
          <p:spPr>
            <a:xfrm>
              <a:off x="3512924" y="885674"/>
              <a:ext cx="1475188" cy="1475185"/>
            </a:xfrm>
            <a:prstGeom prst="rect">
              <a:avLst/>
            </a:prstGeom>
            <a:grpFill/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206248" tIns="206248" rIns="206248" bIns="206248" spcCol="1270" anchor="ctr"/>
            <a:lstStyle/>
            <a:p>
              <a:pPr algn="ctr" defTabSz="1289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t-BR" sz="2900" dirty="0"/>
            </a:p>
          </p:txBody>
        </p:sp>
      </p:grpSp>
      <p:grpSp>
        <p:nvGrpSpPr>
          <p:cNvPr id="3" name="Grupo 7"/>
          <p:cNvGrpSpPr/>
          <p:nvPr/>
        </p:nvGrpSpPr>
        <p:grpSpPr>
          <a:xfrm>
            <a:off x="4352683" y="3910705"/>
            <a:ext cx="2086229" cy="2086229"/>
            <a:chOff x="3512923" y="2457221"/>
            <a:chExt cx="2086229" cy="2086229"/>
          </a:xfr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9" name="Pizza 8"/>
            <p:cNvSpPr/>
            <p:nvPr/>
          </p:nvSpPr>
          <p:spPr>
            <a:xfrm rot="10800000">
              <a:off x="3512923" y="2457221"/>
              <a:ext cx="2086229" cy="2086229"/>
            </a:xfrm>
            <a:prstGeom prst="pieWedg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" name="Pizza 4"/>
            <p:cNvSpPr/>
            <p:nvPr/>
          </p:nvSpPr>
          <p:spPr>
            <a:xfrm rot="21600000">
              <a:off x="3512923" y="2457221"/>
              <a:ext cx="1475185" cy="1475188"/>
            </a:xfrm>
            <a:prstGeom prst="rect">
              <a:avLst/>
            </a:prstGeom>
            <a:grpFill/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206248" tIns="206248" rIns="206248" bIns="206248" spcCol="1270" anchor="ctr"/>
            <a:lstStyle/>
            <a:p>
              <a:pPr algn="ctr" defTabSz="1289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t-BR" sz="2900" dirty="0"/>
            </a:p>
          </p:txBody>
        </p:sp>
      </p:grpSp>
      <p:sp>
        <p:nvSpPr>
          <p:cNvPr id="50" name="Pizza 49"/>
          <p:cNvSpPr/>
          <p:nvPr/>
        </p:nvSpPr>
        <p:spPr>
          <a:xfrm rot="8274185">
            <a:off x="2224865" y="1751917"/>
            <a:ext cx="4229100" cy="4214812"/>
          </a:xfrm>
          <a:prstGeom prst="pie">
            <a:avLst>
              <a:gd name="adj1" fmla="val 13360983"/>
              <a:gd name="adj2" fmla="val 1620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grpSp>
        <p:nvGrpSpPr>
          <p:cNvPr id="4" name="Grupo 10"/>
          <p:cNvGrpSpPr/>
          <p:nvPr/>
        </p:nvGrpSpPr>
        <p:grpSpPr>
          <a:xfrm>
            <a:off x="2209543" y="3910705"/>
            <a:ext cx="2086230" cy="2086229"/>
            <a:chOff x="1330332" y="2457221"/>
            <a:chExt cx="2086230" cy="2086229"/>
          </a:xfr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12" name="Pizza 11"/>
            <p:cNvSpPr/>
            <p:nvPr/>
          </p:nvSpPr>
          <p:spPr>
            <a:xfrm rot="16200000">
              <a:off x="1330332" y="2457221"/>
              <a:ext cx="2086229" cy="2086229"/>
            </a:xfrm>
            <a:prstGeom prst="pieWedg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3" name="Pizza 4"/>
            <p:cNvSpPr/>
            <p:nvPr/>
          </p:nvSpPr>
          <p:spPr>
            <a:xfrm rot="21600000">
              <a:off x="1941374" y="2457221"/>
              <a:ext cx="1475188" cy="1475185"/>
            </a:xfrm>
            <a:prstGeom prst="rect">
              <a:avLst/>
            </a:prstGeom>
            <a:grpFill/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206248" tIns="206248" rIns="206248" bIns="206248" spcCol="1270" anchor="ctr"/>
            <a:lstStyle/>
            <a:p>
              <a:pPr algn="ctr" defTabSz="1289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t-BR" sz="2900" dirty="0"/>
            </a:p>
          </p:txBody>
        </p:sp>
      </p:grpSp>
      <p:grpSp>
        <p:nvGrpSpPr>
          <p:cNvPr id="5" name="Grupo 13"/>
          <p:cNvGrpSpPr/>
          <p:nvPr/>
        </p:nvGrpSpPr>
        <p:grpSpPr>
          <a:xfrm>
            <a:off x="2209543" y="1767565"/>
            <a:ext cx="2086229" cy="2086229"/>
            <a:chOff x="1330332" y="274630"/>
            <a:chExt cx="2086229" cy="2086229"/>
          </a:xfrm>
          <a:solidFill>
            <a:srgbClr val="FF5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15" name="Pizza 14"/>
            <p:cNvSpPr/>
            <p:nvPr/>
          </p:nvSpPr>
          <p:spPr>
            <a:xfrm>
              <a:off x="1330332" y="274630"/>
              <a:ext cx="2086229" cy="2086229"/>
            </a:xfrm>
            <a:prstGeom prst="pieWedg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6" name="Pizza 4"/>
            <p:cNvSpPr/>
            <p:nvPr/>
          </p:nvSpPr>
          <p:spPr>
            <a:xfrm>
              <a:off x="1941376" y="885671"/>
              <a:ext cx="1475185" cy="1475188"/>
            </a:xfrm>
            <a:prstGeom prst="rect">
              <a:avLst/>
            </a:prstGeom>
            <a:grpFill/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206248" tIns="206248" rIns="206248" bIns="206248" spcCol="1270" anchor="ctr"/>
            <a:lstStyle/>
            <a:p>
              <a:pPr algn="ctr" defTabSz="1289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t-BR" sz="2900" dirty="0"/>
            </a:p>
          </p:txBody>
        </p:sp>
      </p:grpSp>
      <p:sp>
        <p:nvSpPr>
          <p:cNvPr id="23" name="Retângulo 22"/>
          <p:cNvSpPr/>
          <p:nvPr/>
        </p:nvSpPr>
        <p:spPr>
          <a:xfrm>
            <a:off x="1567574" y="351518"/>
            <a:ext cx="5825313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O PLANEJAMENTO ESTRATÉGICO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E </a:t>
            </a:r>
            <a:r>
              <a:rPr lang="pt-BR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O CICLO PDCA</a:t>
            </a:r>
          </a:p>
        </p:txBody>
      </p:sp>
      <p:sp>
        <p:nvSpPr>
          <p:cNvPr id="32" name="Seta para baixo 31"/>
          <p:cNvSpPr/>
          <p:nvPr/>
        </p:nvSpPr>
        <p:spPr>
          <a:xfrm rot="7789290">
            <a:off x="3060054" y="4354960"/>
            <a:ext cx="500066" cy="1008828"/>
          </a:xfrm>
          <a:prstGeom prst="downArrow">
            <a:avLst/>
          </a:prstGeom>
          <a:gradFill flip="none" rotWithShape="1">
            <a:gsLst>
              <a:gs pos="22000">
                <a:srgbClr val="00B050">
                  <a:alpha val="81000"/>
                </a:srgbClr>
              </a:gs>
              <a:gs pos="39999">
                <a:srgbClr val="00B050">
                  <a:alpha val="69000"/>
                </a:srgbClr>
              </a:gs>
              <a:gs pos="70000">
                <a:schemeClr val="accent3">
                  <a:lumMod val="60000"/>
                  <a:lumOff val="40000"/>
                </a:schemeClr>
              </a:gs>
              <a:gs pos="88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56" name="Pizza 55"/>
          <p:cNvSpPr/>
          <p:nvPr/>
        </p:nvSpPr>
        <p:spPr>
          <a:xfrm rot="5400000">
            <a:off x="2207419" y="1766094"/>
            <a:ext cx="4229100" cy="4214812"/>
          </a:xfrm>
          <a:prstGeom prst="pie">
            <a:avLst>
              <a:gd name="adj1" fmla="val 13360983"/>
              <a:gd name="adj2" fmla="val 16200000"/>
            </a:avLst>
          </a:prstGeom>
          <a:solidFill>
            <a:srgbClr val="DFDA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49" name="Pizza 2"/>
          <p:cNvSpPr/>
          <p:nvPr/>
        </p:nvSpPr>
        <p:spPr bwMode="auto">
          <a:xfrm rot="5400000">
            <a:off x="4337203" y="2900206"/>
            <a:ext cx="953779" cy="989016"/>
          </a:xfrm>
          <a:prstGeom prst="pieWedge">
            <a:avLst/>
          </a:prstGeom>
          <a:solidFill>
            <a:srgbClr val="FFFF4B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grpSp>
        <p:nvGrpSpPr>
          <p:cNvPr id="11" name="Grupo 4"/>
          <p:cNvGrpSpPr/>
          <p:nvPr/>
        </p:nvGrpSpPr>
        <p:grpSpPr bwMode="auto">
          <a:xfrm>
            <a:off x="4319584" y="3897622"/>
            <a:ext cx="989016" cy="953778"/>
            <a:chOff x="3512923" y="2457221"/>
            <a:chExt cx="2086229" cy="2086229"/>
          </a:xfr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47" name="Pizza 5"/>
            <p:cNvSpPr/>
            <p:nvPr/>
          </p:nvSpPr>
          <p:spPr>
            <a:xfrm rot="10800000">
              <a:off x="3512923" y="2457221"/>
              <a:ext cx="2086229" cy="2086229"/>
            </a:xfrm>
            <a:prstGeom prst="pieWedg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8" name="Pizza 4"/>
            <p:cNvSpPr/>
            <p:nvPr/>
          </p:nvSpPr>
          <p:spPr>
            <a:xfrm rot="21600000">
              <a:off x="3512923" y="2457221"/>
              <a:ext cx="1475185" cy="1475188"/>
            </a:xfrm>
            <a:prstGeom prst="rect">
              <a:avLst/>
            </a:prstGeom>
            <a:grpFill/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206248" tIns="206248" rIns="206248" bIns="206248" spcCol="1270" anchor="ctr"/>
            <a:lstStyle/>
            <a:p>
              <a:pPr algn="ctr" defTabSz="1289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t-BR" sz="2900" dirty="0"/>
            </a:p>
          </p:txBody>
        </p:sp>
      </p:grpSp>
      <p:grpSp>
        <p:nvGrpSpPr>
          <p:cNvPr id="14" name="Grupo 7"/>
          <p:cNvGrpSpPr/>
          <p:nvPr/>
        </p:nvGrpSpPr>
        <p:grpSpPr bwMode="auto">
          <a:xfrm>
            <a:off x="3303588" y="2917825"/>
            <a:ext cx="989016" cy="953778"/>
            <a:chOff x="1330332" y="274630"/>
            <a:chExt cx="2086229" cy="2086229"/>
          </a:xfrm>
          <a:solidFill>
            <a:srgbClr val="F6613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45" name="Pizza 44"/>
            <p:cNvSpPr/>
            <p:nvPr/>
          </p:nvSpPr>
          <p:spPr>
            <a:xfrm>
              <a:off x="1330332" y="274630"/>
              <a:ext cx="2086229" cy="2086229"/>
            </a:xfrm>
            <a:prstGeom prst="pieWedge">
              <a:avLst/>
            </a:prstGeom>
            <a:solidFill>
              <a:srgbClr val="FF5050"/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6" name="Pizza 4"/>
            <p:cNvSpPr/>
            <p:nvPr/>
          </p:nvSpPr>
          <p:spPr>
            <a:xfrm>
              <a:off x="1941376" y="885671"/>
              <a:ext cx="1475185" cy="1475188"/>
            </a:xfrm>
            <a:prstGeom prst="rect">
              <a:avLst/>
            </a:prstGeom>
            <a:grpFill/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206248" tIns="206248" rIns="206248" bIns="206248" spcCol="1270" anchor="ctr"/>
            <a:lstStyle/>
            <a:p>
              <a:pPr algn="ctr" defTabSz="1289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t-BR" sz="2900" dirty="0"/>
            </a:p>
          </p:txBody>
        </p:sp>
      </p:grpSp>
      <p:grpSp>
        <p:nvGrpSpPr>
          <p:cNvPr id="18" name="Grupo 11"/>
          <p:cNvGrpSpPr/>
          <p:nvPr/>
        </p:nvGrpSpPr>
        <p:grpSpPr bwMode="auto">
          <a:xfrm>
            <a:off x="3303588" y="3897622"/>
            <a:ext cx="989017" cy="953778"/>
            <a:chOff x="1330332" y="2457221"/>
            <a:chExt cx="2086230" cy="2086229"/>
          </a:xfr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43" name="Pizza 42"/>
            <p:cNvSpPr/>
            <p:nvPr/>
          </p:nvSpPr>
          <p:spPr>
            <a:xfrm rot="16200000">
              <a:off x="1330332" y="2457221"/>
              <a:ext cx="2086229" cy="2086229"/>
            </a:xfrm>
            <a:prstGeom prst="pieWedg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4" name="Pizza 4"/>
            <p:cNvSpPr/>
            <p:nvPr/>
          </p:nvSpPr>
          <p:spPr>
            <a:xfrm rot="21600000">
              <a:off x="1941374" y="2457221"/>
              <a:ext cx="1475188" cy="1475185"/>
            </a:xfrm>
            <a:prstGeom prst="rect">
              <a:avLst/>
            </a:prstGeom>
            <a:grpFill/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206248" tIns="206248" rIns="206248" bIns="206248" spcCol="1270" anchor="ctr"/>
            <a:lstStyle/>
            <a:p>
              <a:pPr algn="ctr" defTabSz="1289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t-BR" sz="2900" dirty="0"/>
            </a:p>
          </p:txBody>
        </p:sp>
      </p:grpSp>
      <p:sp>
        <p:nvSpPr>
          <p:cNvPr id="54" name="CaixaDeTexto 53"/>
          <p:cNvSpPr txBox="1"/>
          <p:nvPr/>
        </p:nvSpPr>
        <p:spPr>
          <a:xfrm>
            <a:off x="3738563" y="3278188"/>
            <a:ext cx="452437" cy="49371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algn="ctr" defTabSz="1289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29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55" name="CaixaDeTexto 54"/>
          <p:cNvSpPr txBox="1"/>
          <p:nvPr/>
        </p:nvSpPr>
        <p:spPr>
          <a:xfrm>
            <a:off x="3722688" y="4005263"/>
            <a:ext cx="454025" cy="49371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algn="ctr" defTabSz="1289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29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</p:txBody>
      </p:sp>
      <p:sp>
        <p:nvSpPr>
          <p:cNvPr id="53" name="CaixaDeTexto 52"/>
          <p:cNvSpPr txBox="1"/>
          <p:nvPr/>
        </p:nvSpPr>
        <p:spPr>
          <a:xfrm>
            <a:off x="4429125" y="3273425"/>
            <a:ext cx="433388" cy="49371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algn="ctr" defTabSz="1289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29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</a:p>
        </p:txBody>
      </p:sp>
      <p:sp>
        <p:nvSpPr>
          <p:cNvPr id="61" name="CaixaDeTexto 60"/>
          <p:cNvSpPr txBox="1"/>
          <p:nvPr/>
        </p:nvSpPr>
        <p:spPr>
          <a:xfrm>
            <a:off x="5286380" y="1714488"/>
            <a:ext cx="1730858" cy="3693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Definir as metas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3" name="CaixaDeTexto 62"/>
          <p:cNvSpPr txBox="1"/>
          <p:nvPr/>
        </p:nvSpPr>
        <p:spPr>
          <a:xfrm>
            <a:off x="6072198" y="2357430"/>
            <a:ext cx="1996957" cy="120032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Definir os métodos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que permitirão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atingir a meta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proposta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4" name="CaixaDeTexto 63"/>
          <p:cNvSpPr txBox="1"/>
          <p:nvPr/>
        </p:nvSpPr>
        <p:spPr>
          <a:xfrm>
            <a:off x="5000628" y="5711627"/>
            <a:ext cx="2005357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Executar a tarefa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(coletar dados)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5" name="CaixaDeTexto 64"/>
          <p:cNvSpPr txBox="1"/>
          <p:nvPr/>
        </p:nvSpPr>
        <p:spPr>
          <a:xfrm>
            <a:off x="1361085" y="5077438"/>
            <a:ext cx="1782155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Verificar os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resultados da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tarefa executada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6" name="CaixaDeTexto 65"/>
          <p:cNvSpPr txBox="1"/>
          <p:nvPr/>
        </p:nvSpPr>
        <p:spPr>
          <a:xfrm>
            <a:off x="754195" y="2428868"/>
            <a:ext cx="188897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Atuar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Corretivamente    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3" name="Seta para baixo 32"/>
          <p:cNvSpPr/>
          <p:nvPr/>
        </p:nvSpPr>
        <p:spPr>
          <a:xfrm rot="13924360">
            <a:off x="3127462" y="2489778"/>
            <a:ext cx="500066" cy="1008828"/>
          </a:xfrm>
          <a:prstGeom prst="downArrow">
            <a:avLst/>
          </a:prstGeom>
          <a:gradFill flip="none" rotWithShape="1">
            <a:gsLst>
              <a:gs pos="27000">
                <a:schemeClr val="accent6">
                  <a:lumMod val="50000"/>
                  <a:alpha val="83000"/>
                </a:schemeClr>
              </a:gs>
              <a:gs pos="39999">
                <a:schemeClr val="accent6">
                  <a:lumMod val="75000"/>
                  <a:alpha val="62000"/>
                </a:schemeClr>
              </a:gs>
              <a:gs pos="70000">
                <a:schemeClr val="accent6">
                  <a:lumMod val="60000"/>
                  <a:lumOff val="40000"/>
                </a:schemeClr>
              </a:gs>
              <a:gs pos="88000">
                <a:schemeClr val="accent6">
                  <a:lumMod val="60000"/>
                  <a:lumOff val="40000"/>
                </a:schemeClr>
              </a:gs>
              <a:gs pos="100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30" name="Seta para baixo 29"/>
          <p:cNvSpPr/>
          <p:nvPr/>
        </p:nvSpPr>
        <p:spPr>
          <a:xfrm rot="18881053">
            <a:off x="5070739" y="2593042"/>
            <a:ext cx="500066" cy="1008828"/>
          </a:xfrm>
          <a:prstGeom prst="downArrow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52" name="CaixaDeTexto 51"/>
          <p:cNvSpPr txBox="1"/>
          <p:nvPr/>
        </p:nvSpPr>
        <p:spPr>
          <a:xfrm>
            <a:off x="4429125" y="3987800"/>
            <a:ext cx="454025" cy="49371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algn="ctr" defTabSz="1289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29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</p:txBody>
      </p:sp>
      <p:sp>
        <p:nvSpPr>
          <p:cNvPr id="31" name="Seta para baixo 30"/>
          <p:cNvSpPr/>
          <p:nvPr/>
        </p:nvSpPr>
        <p:spPr>
          <a:xfrm rot="2898103">
            <a:off x="5007792" y="4362128"/>
            <a:ext cx="500066" cy="1008828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39999">
                <a:schemeClr val="accent5">
                  <a:lumMod val="75000"/>
                </a:schemeClr>
              </a:gs>
              <a:gs pos="70000">
                <a:schemeClr val="accent5">
                  <a:lumMod val="60000"/>
                  <a:lumOff val="40000"/>
                </a:schemeClr>
              </a:gs>
              <a:gs pos="88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51" name="CaixaDeTexto 50"/>
          <p:cNvSpPr txBox="1"/>
          <p:nvPr/>
        </p:nvSpPr>
        <p:spPr>
          <a:xfrm>
            <a:off x="6215074" y="4497181"/>
            <a:ext cx="1104854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Educar 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treinar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3" grpId="0"/>
      <p:bldP spid="64" grpId="0"/>
      <p:bldP spid="65" grpId="0"/>
      <p:bldP spid="66" grpId="0"/>
      <p:bldP spid="5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26"/>
          <p:cNvSpPr/>
          <p:nvPr/>
        </p:nvSpPr>
        <p:spPr>
          <a:xfrm>
            <a:off x="3714744" y="785794"/>
            <a:ext cx="159691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DEFINIÇÃO</a:t>
            </a:r>
            <a:endParaRPr lang="pt-B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8" name="Retângulo 27"/>
          <p:cNvSpPr/>
          <p:nvPr/>
        </p:nvSpPr>
        <p:spPr>
          <a:xfrm>
            <a:off x="3428992" y="0"/>
            <a:ext cx="2310954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PARETO</a:t>
            </a:r>
          </a:p>
        </p:txBody>
      </p:sp>
      <p:cxnSp>
        <p:nvCxnSpPr>
          <p:cNvPr id="33" name="Conector de seta reta 32"/>
          <p:cNvCxnSpPr/>
          <p:nvPr/>
        </p:nvCxnSpPr>
        <p:spPr>
          <a:xfrm rot="5400000" flipH="1" flipV="1">
            <a:off x="3750469" y="3536157"/>
            <a:ext cx="3787775" cy="15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tângulo 81"/>
          <p:cNvSpPr/>
          <p:nvPr/>
        </p:nvSpPr>
        <p:spPr>
          <a:xfrm>
            <a:off x="3500438" y="4987925"/>
            <a:ext cx="714375" cy="44132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rgbClr val="CCECFF"/>
              </a:solidFill>
            </a:endParaRPr>
          </a:p>
        </p:txBody>
      </p:sp>
      <p:sp>
        <p:nvSpPr>
          <p:cNvPr id="83" name="Retângulo 82"/>
          <p:cNvSpPr/>
          <p:nvPr/>
        </p:nvSpPr>
        <p:spPr>
          <a:xfrm>
            <a:off x="4214813" y="5153025"/>
            <a:ext cx="714375" cy="2762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87" name="Forma livre 86"/>
          <p:cNvSpPr/>
          <p:nvPr/>
        </p:nvSpPr>
        <p:spPr>
          <a:xfrm>
            <a:off x="2771775" y="2279650"/>
            <a:ext cx="2871788" cy="1814513"/>
          </a:xfrm>
          <a:custGeom>
            <a:avLst/>
            <a:gdLst>
              <a:gd name="connsiteX0" fmla="*/ 0 w 2785403"/>
              <a:gd name="connsiteY0" fmla="*/ 1814732 h 1814732"/>
              <a:gd name="connsiteX1" fmla="*/ 731520 w 2785403"/>
              <a:gd name="connsiteY1" fmla="*/ 1139483 h 1814732"/>
              <a:gd name="connsiteX2" fmla="*/ 1448973 w 2785403"/>
              <a:gd name="connsiteY2" fmla="*/ 717452 h 1814732"/>
              <a:gd name="connsiteX3" fmla="*/ 2166425 w 2785403"/>
              <a:gd name="connsiteY3" fmla="*/ 422031 h 1814732"/>
              <a:gd name="connsiteX4" fmla="*/ 2785403 w 2785403"/>
              <a:gd name="connsiteY4" fmla="*/ 0 h 181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5403" h="1814732">
                <a:moveTo>
                  <a:pt x="0" y="1814732"/>
                </a:moveTo>
                <a:cubicBezTo>
                  <a:pt x="245012" y="1568547"/>
                  <a:pt x="490025" y="1322363"/>
                  <a:pt x="731520" y="1139483"/>
                </a:cubicBezTo>
                <a:cubicBezTo>
                  <a:pt x="973015" y="956603"/>
                  <a:pt x="1209822" y="837027"/>
                  <a:pt x="1448973" y="717452"/>
                </a:cubicBezTo>
                <a:cubicBezTo>
                  <a:pt x="1688124" y="597877"/>
                  <a:pt x="1943687" y="541606"/>
                  <a:pt x="2166425" y="422031"/>
                </a:cubicBezTo>
                <a:cubicBezTo>
                  <a:pt x="2389163" y="302456"/>
                  <a:pt x="2587283" y="151228"/>
                  <a:pt x="2785403" y="0"/>
                </a:cubicBezTo>
              </a:path>
            </a:pathLst>
          </a:cu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10" name="CaixaDeTexto 109"/>
          <p:cNvSpPr txBox="1">
            <a:spLocks noChangeArrowheads="1"/>
          </p:cNvSpPr>
          <p:nvPr/>
        </p:nvSpPr>
        <p:spPr bwMode="auto">
          <a:xfrm>
            <a:off x="2428875" y="6215063"/>
            <a:ext cx="24463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ITENS ANALISADOS</a:t>
            </a:r>
          </a:p>
        </p:txBody>
      </p:sp>
      <p:sp>
        <p:nvSpPr>
          <p:cNvPr id="111" name="CaixaDeTexto 110"/>
          <p:cNvSpPr txBox="1">
            <a:spLocks noChangeArrowheads="1"/>
          </p:cNvSpPr>
          <p:nvPr/>
        </p:nvSpPr>
        <p:spPr bwMode="auto">
          <a:xfrm rot="-5400000">
            <a:off x="107157" y="3374231"/>
            <a:ext cx="1727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V A L O R E S </a:t>
            </a:r>
          </a:p>
        </p:txBody>
      </p:sp>
      <p:grpSp>
        <p:nvGrpSpPr>
          <p:cNvPr id="2" name="Grupo 155"/>
          <p:cNvGrpSpPr>
            <a:grpSpLocks/>
          </p:cNvGrpSpPr>
          <p:nvPr/>
        </p:nvGrpSpPr>
        <p:grpSpPr bwMode="auto">
          <a:xfrm>
            <a:off x="928688" y="1571625"/>
            <a:ext cx="1144587" cy="3990975"/>
            <a:chOff x="928662" y="1571612"/>
            <a:chExt cx="1145204" cy="3991775"/>
          </a:xfrm>
        </p:grpSpPr>
        <p:cxnSp>
          <p:nvCxnSpPr>
            <p:cNvPr id="57" name="Conector reto 56"/>
            <p:cNvCxnSpPr/>
            <p:nvPr/>
          </p:nvCxnSpPr>
          <p:spPr>
            <a:xfrm>
              <a:off x="1929326" y="5430010"/>
              <a:ext cx="142952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to 57"/>
            <p:cNvCxnSpPr/>
            <p:nvPr/>
          </p:nvCxnSpPr>
          <p:spPr>
            <a:xfrm>
              <a:off x="1929326" y="4858396"/>
              <a:ext cx="142952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to 58"/>
            <p:cNvCxnSpPr/>
            <p:nvPr/>
          </p:nvCxnSpPr>
          <p:spPr>
            <a:xfrm>
              <a:off x="1929326" y="4286781"/>
              <a:ext cx="142952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to 59"/>
            <p:cNvCxnSpPr/>
            <p:nvPr/>
          </p:nvCxnSpPr>
          <p:spPr>
            <a:xfrm>
              <a:off x="1915030" y="3715167"/>
              <a:ext cx="142952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to 60"/>
            <p:cNvCxnSpPr/>
            <p:nvPr/>
          </p:nvCxnSpPr>
          <p:spPr>
            <a:xfrm>
              <a:off x="1929326" y="3143552"/>
              <a:ext cx="142952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643" name="CaixaDeTexto 62"/>
            <p:cNvSpPr txBox="1">
              <a:spLocks noChangeArrowheads="1"/>
            </p:cNvSpPr>
            <p:nvPr/>
          </p:nvSpPr>
          <p:spPr bwMode="auto">
            <a:xfrm>
              <a:off x="1587730" y="5286388"/>
              <a:ext cx="26962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/>
                <a:t>0</a:t>
              </a:r>
            </a:p>
          </p:txBody>
        </p:sp>
        <p:sp>
          <p:nvSpPr>
            <p:cNvPr id="66644" name="CaixaDeTexto 63"/>
            <p:cNvSpPr txBox="1">
              <a:spLocks noChangeArrowheads="1"/>
            </p:cNvSpPr>
            <p:nvPr/>
          </p:nvSpPr>
          <p:spPr bwMode="auto">
            <a:xfrm>
              <a:off x="1571604" y="4143380"/>
              <a:ext cx="35458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/>
                <a:t>20</a:t>
              </a:r>
            </a:p>
          </p:txBody>
        </p:sp>
        <p:sp>
          <p:nvSpPr>
            <p:cNvPr id="66645" name="CaixaDeTexto 64"/>
            <p:cNvSpPr txBox="1">
              <a:spLocks noChangeArrowheads="1"/>
            </p:cNvSpPr>
            <p:nvPr/>
          </p:nvSpPr>
          <p:spPr bwMode="auto">
            <a:xfrm>
              <a:off x="1616964" y="3000372"/>
              <a:ext cx="35458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/>
                <a:t>40</a:t>
              </a:r>
            </a:p>
          </p:txBody>
        </p:sp>
        <p:cxnSp>
          <p:nvCxnSpPr>
            <p:cNvPr id="67" name="Conector reto 66"/>
            <p:cNvCxnSpPr/>
            <p:nvPr/>
          </p:nvCxnSpPr>
          <p:spPr>
            <a:xfrm>
              <a:off x="1930914" y="2571937"/>
              <a:ext cx="142952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to 67"/>
            <p:cNvCxnSpPr/>
            <p:nvPr/>
          </p:nvCxnSpPr>
          <p:spPr>
            <a:xfrm>
              <a:off x="1916619" y="2000323"/>
              <a:ext cx="142952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648" name="CaixaDeTexto 68"/>
            <p:cNvSpPr txBox="1">
              <a:spLocks noChangeArrowheads="1"/>
            </p:cNvSpPr>
            <p:nvPr/>
          </p:nvSpPr>
          <p:spPr bwMode="auto">
            <a:xfrm>
              <a:off x="1630072" y="1857364"/>
              <a:ext cx="35458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/>
                <a:t>60</a:t>
              </a:r>
            </a:p>
          </p:txBody>
        </p:sp>
        <p:sp>
          <p:nvSpPr>
            <p:cNvPr id="66649" name="CaixaDeTexto 111"/>
            <p:cNvSpPr txBox="1">
              <a:spLocks noChangeArrowheads="1"/>
            </p:cNvSpPr>
            <p:nvPr/>
          </p:nvSpPr>
          <p:spPr bwMode="auto">
            <a:xfrm>
              <a:off x="928662" y="1571612"/>
              <a:ext cx="103265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 b="1"/>
                <a:t>Quantidade</a:t>
              </a:r>
            </a:p>
          </p:txBody>
        </p:sp>
      </p:grpSp>
      <p:grpSp>
        <p:nvGrpSpPr>
          <p:cNvPr id="3" name="Grupo 163"/>
          <p:cNvGrpSpPr>
            <a:grpSpLocks/>
          </p:cNvGrpSpPr>
          <p:nvPr/>
        </p:nvGrpSpPr>
        <p:grpSpPr bwMode="auto">
          <a:xfrm>
            <a:off x="6858000" y="1581150"/>
            <a:ext cx="657225" cy="3962400"/>
            <a:chOff x="6858016" y="1580365"/>
            <a:chExt cx="657010" cy="3963639"/>
          </a:xfrm>
        </p:grpSpPr>
        <p:cxnSp>
          <p:nvCxnSpPr>
            <p:cNvPr id="34" name="Conector de seta reta 33"/>
            <p:cNvCxnSpPr/>
            <p:nvPr/>
          </p:nvCxnSpPr>
          <p:spPr>
            <a:xfrm rot="5400000" flipH="1" flipV="1">
              <a:off x="5000854" y="3570919"/>
              <a:ext cx="3715912" cy="15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ector reto 95"/>
            <p:cNvCxnSpPr/>
            <p:nvPr/>
          </p:nvCxnSpPr>
          <p:spPr>
            <a:xfrm>
              <a:off x="6861190" y="4294251"/>
              <a:ext cx="142828" cy="1587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ector reto 97"/>
            <p:cNvCxnSpPr/>
            <p:nvPr/>
          </p:nvCxnSpPr>
          <p:spPr>
            <a:xfrm>
              <a:off x="6875473" y="5413788"/>
              <a:ext cx="142828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630" name="CaixaDeTexto 98"/>
            <p:cNvSpPr txBox="1">
              <a:spLocks noChangeArrowheads="1"/>
            </p:cNvSpPr>
            <p:nvPr/>
          </p:nvSpPr>
          <p:spPr bwMode="auto">
            <a:xfrm>
              <a:off x="7017561" y="5267005"/>
              <a:ext cx="26962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/>
                <a:t>0</a:t>
              </a:r>
            </a:p>
          </p:txBody>
        </p:sp>
        <p:sp>
          <p:nvSpPr>
            <p:cNvPr id="66631" name="CaixaDeTexto 100"/>
            <p:cNvSpPr txBox="1">
              <a:spLocks noChangeArrowheads="1"/>
            </p:cNvSpPr>
            <p:nvPr/>
          </p:nvSpPr>
          <p:spPr bwMode="auto">
            <a:xfrm>
              <a:off x="7052007" y="4152133"/>
              <a:ext cx="43954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/>
                <a:t>500</a:t>
              </a:r>
            </a:p>
          </p:txBody>
        </p:sp>
        <p:cxnSp>
          <p:nvCxnSpPr>
            <p:cNvPr id="103" name="Conector reto 102"/>
            <p:cNvCxnSpPr/>
            <p:nvPr/>
          </p:nvCxnSpPr>
          <p:spPr>
            <a:xfrm>
              <a:off x="6886582" y="4284723"/>
              <a:ext cx="142828" cy="1587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ector reto 103"/>
            <p:cNvCxnSpPr/>
            <p:nvPr/>
          </p:nvCxnSpPr>
          <p:spPr>
            <a:xfrm>
              <a:off x="6858016" y="2023416"/>
              <a:ext cx="142828" cy="1587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ctor reto 104"/>
            <p:cNvCxnSpPr/>
            <p:nvPr/>
          </p:nvCxnSpPr>
          <p:spPr>
            <a:xfrm>
              <a:off x="6872299" y="3141366"/>
              <a:ext cx="142828" cy="1587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635" name="CaixaDeTexto 105"/>
            <p:cNvSpPr txBox="1">
              <a:spLocks noChangeArrowheads="1"/>
            </p:cNvSpPr>
            <p:nvPr/>
          </p:nvSpPr>
          <p:spPr bwMode="auto">
            <a:xfrm>
              <a:off x="6990523" y="3000372"/>
              <a:ext cx="52450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/>
                <a:t>1000</a:t>
              </a:r>
            </a:p>
          </p:txBody>
        </p:sp>
        <p:sp>
          <p:nvSpPr>
            <p:cNvPr id="66636" name="CaixaDeTexto 106"/>
            <p:cNvSpPr txBox="1">
              <a:spLocks noChangeArrowheads="1"/>
            </p:cNvSpPr>
            <p:nvPr/>
          </p:nvSpPr>
          <p:spPr bwMode="auto">
            <a:xfrm>
              <a:off x="6971658" y="1886598"/>
              <a:ext cx="52450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/>
                <a:t>1500</a:t>
              </a:r>
            </a:p>
          </p:txBody>
        </p:sp>
        <p:sp>
          <p:nvSpPr>
            <p:cNvPr id="66637" name="CaixaDeTexto 113"/>
            <p:cNvSpPr txBox="1">
              <a:spLocks noChangeArrowheads="1"/>
            </p:cNvSpPr>
            <p:nvPr/>
          </p:nvSpPr>
          <p:spPr bwMode="auto">
            <a:xfrm>
              <a:off x="6858016" y="1580365"/>
              <a:ext cx="42351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 b="1"/>
                <a:t>R $</a:t>
              </a:r>
            </a:p>
          </p:txBody>
        </p:sp>
      </p:grpSp>
      <p:grpSp>
        <p:nvGrpSpPr>
          <p:cNvPr id="4" name="Grupo 162"/>
          <p:cNvGrpSpPr>
            <a:grpSpLocks/>
          </p:cNvGrpSpPr>
          <p:nvPr/>
        </p:nvGrpSpPr>
        <p:grpSpPr bwMode="auto">
          <a:xfrm>
            <a:off x="5611813" y="1571625"/>
            <a:ext cx="793750" cy="3971925"/>
            <a:chOff x="5611047" y="1571612"/>
            <a:chExt cx="794479" cy="3972392"/>
          </a:xfrm>
        </p:grpSpPr>
        <p:sp>
          <p:nvSpPr>
            <p:cNvPr id="66617" name="CaixaDeTexto 50"/>
            <p:cNvSpPr txBox="1">
              <a:spLocks noChangeArrowheads="1"/>
            </p:cNvSpPr>
            <p:nvPr/>
          </p:nvSpPr>
          <p:spPr bwMode="auto">
            <a:xfrm>
              <a:off x="5786446" y="2143116"/>
              <a:ext cx="61908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/>
                <a:t>100 %</a:t>
              </a:r>
            </a:p>
          </p:txBody>
        </p:sp>
        <p:cxnSp>
          <p:nvCxnSpPr>
            <p:cNvPr id="40" name="Conector reto 39"/>
            <p:cNvCxnSpPr/>
            <p:nvPr/>
          </p:nvCxnSpPr>
          <p:spPr>
            <a:xfrm>
              <a:off x="5657126" y="3857881"/>
              <a:ext cx="143006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to 42"/>
            <p:cNvCxnSpPr/>
            <p:nvPr/>
          </p:nvCxnSpPr>
          <p:spPr>
            <a:xfrm>
              <a:off x="5671427" y="3041810"/>
              <a:ext cx="143006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to 43"/>
            <p:cNvCxnSpPr/>
            <p:nvPr/>
          </p:nvCxnSpPr>
          <p:spPr>
            <a:xfrm>
              <a:off x="5657126" y="2284484"/>
              <a:ext cx="143006" cy="1587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to 44"/>
            <p:cNvCxnSpPr/>
            <p:nvPr/>
          </p:nvCxnSpPr>
          <p:spPr>
            <a:xfrm>
              <a:off x="5657126" y="4670776"/>
              <a:ext cx="143006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622" name="CaixaDeTexto 46"/>
            <p:cNvSpPr txBox="1">
              <a:spLocks noChangeArrowheads="1"/>
            </p:cNvSpPr>
            <p:nvPr/>
          </p:nvSpPr>
          <p:spPr bwMode="auto">
            <a:xfrm>
              <a:off x="5786446" y="5267005"/>
              <a:ext cx="26962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/>
                <a:t>0</a:t>
              </a:r>
            </a:p>
          </p:txBody>
        </p:sp>
        <p:sp>
          <p:nvSpPr>
            <p:cNvPr id="66623" name="CaixaDeTexto 47"/>
            <p:cNvSpPr txBox="1">
              <a:spLocks noChangeArrowheads="1"/>
            </p:cNvSpPr>
            <p:nvPr/>
          </p:nvSpPr>
          <p:spPr bwMode="auto">
            <a:xfrm>
              <a:off x="5743144" y="4528706"/>
              <a:ext cx="35458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/>
                <a:t>25</a:t>
              </a:r>
            </a:p>
          </p:txBody>
        </p:sp>
        <p:sp>
          <p:nvSpPr>
            <p:cNvPr id="66624" name="CaixaDeTexto 48"/>
            <p:cNvSpPr txBox="1">
              <a:spLocks noChangeArrowheads="1"/>
            </p:cNvSpPr>
            <p:nvPr/>
          </p:nvSpPr>
          <p:spPr bwMode="auto">
            <a:xfrm>
              <a:off x="5717614" y="3714752"/>
              <a:ext cx="35458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/>
                <a:t>50</a:t>
              </a:r>
            </a:p>
          </p:txBody>
        </p:sp>
        <p:sp>
          <p:nvSpPr>
            <p:cNvPr id="66625" name="CaixaDeTexto 49"/>
            <p:cNvSpPr txBox="1">
              <a:spLocks noChangeArrowheads="1"/>
            </p:cNvSpPr>
            <p:nvPr/>
          </p:nvSpPr>
          <p:spPr bwMode="auto">
            <a:xfrm>
              <a:off x="5700940" y="2886730"/>
              <a:ext cx="35458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/>
                <a:t>75</a:t>
              </a:r>
            </a:p>
          </p:txBody>
        </p:sp>
        <p:sp>
          <p:nvSpPr>
            <p:cNvPr id="66626" name="CaixaDeTexto 114"/>
            <p:cNvSpPr txBox="1">
              <a:spLocks noChangeArrowheads="1"/>
            </p:cNvSpPr>
            <p:nvPr/>
          </p:nvSpPr>
          <p:spPr bwMode="auto">
            <a:xfrm>
              <a:off x="5611047" y="1571612"/>
              <a:ext cx="32092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 b="1"/>
                <a:t>%</a:t>
              </a:r>
            </a:p>
          </p:txBody>
        </p:sp>
      </p:grpSp>
      <p:cxnSp>
        <p:nvCxnSpPr>
          <p:cNvPr id="30" name="Conector de seta reta 29"/>
          <p:cNvCxnSpPr/>
          <p:nvPr/>
        </p:nvCxnSpPr>
        <p:spPr>
          <a:xfrm rot="5400000" flipH="1" flipV="1">
            <a:off x="212725" y="3571875"/>
            <a:ext cx="3716338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o 154"/>
          <p:cNvGrpSpPr>
            <a:grpSpLocks/>
          </p:cNvGrpSpPr>
          <p:nvPr/>
        </p:nvGrpSpPr>
        <p:grpSpPr bwMode="auto">
          <a:xfrm>
            <a:off x="428625" y="4500563"/>
            <a:ext cx="1643063" cy="1884362"/>
            <a:chOff x="428598" y="4500570"/>
            <a:chExt cx="1643072" cy="1884963"/>
          </a:xfrm>
        </p:grpSpPr>
        <p:sp>
          <p:nvSpPr>
            <p:cNvPr id="128" name="Retângulo 127"/>
            <p:cNvSpPr/>
            <p:nvPr/>
          </p:nvSpPr>
          <p:spPr>
            <a:xfrm rot="16200000">
              <a:off x="-206672" y="5350154"/>
              <a:ext cx="1670649" cy="400110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pt-BR" sz="2000" b="1" i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charset="0"/>
                </a:rPr>
                <a:t>ORDENADA</a:t>
              </a:r>
            </a:p>
          </p:txBody>
        </p:sp>
        <p:cxnSp>
          <p:nvCxnSpPr>
            <p:cNvPr id="132" name="Conector de seta reta 131"/>
            <p:cNvCxnSpPr>
              <a:stCxn id="128" idx="2"/>
            </p:cNvCxnSpPr>
            <p:nvPr/>
          </p:nvCxnSpPr>
          <p:spPr>
            <a:xfrm flipV="1">
              <a:off x="828708" y="4500570"/>
              <a:ext cx="1242962" cy="1049639"/>
            </a:xfrm>
            <a:prstGeom prst="straightConnector1">
              <a:avLst/>
            </a:prstGeom>
            <a:ln w="38100" cmpd="tri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3" name="Conector reto 92"/>
          <p:cNvCxnSpPr/>
          <p:nvPr/>
        </p:nvCxnSpPr>
        <p:spPr>
          <a:xfrm rot="5400000">
            <a:off x="3571875" y="5500688"/>
            <a:ext cx="714375" cy="57150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ector reto 93"/>
          <p:cNvCxnSpPr/>
          <p:nvPr/>
        </p:nvCxnSpPr>
        <p:spPr>
          <a:xfrm rot="5400000">
            <a:off x="4286250" y="5500688"/>
            <a:ext cx="714375" cy="57150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o 160"/>
          <p:cNvGrpSpPr>
            <a:grpSpLocks/>
          </p:cNvGrpSpPr>
          <p:nvPr/>
        </p:nvGrpSpPr>
        <p:grpSpPr bwMode="auto">
          <a:xfrm>
            <a:off x="4929188" y="4987925"/>
            <a:ext cx="714375" cy="1155700"/>
            <a:chOff x="4929190" y="4988103"/>
            <a:chExt cx="714380" cy="1155541"/>
          </a:xfrm>
        </p:grpSpPr>
        <p:sp>
          <p:nvSpPr>
            <p:cNvPr id="84" name="Retângulo 83"/>
            <p:cNvSpPr/>
            <p:nvPr/>
          </p:nvSpPr>
          <p:spPr>
            <a:xfrm>
              <a:off x="4929190" y="4988103"/>
              <a:ext cx="714380" cy="44126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cxnSp>
          <p:nvCxnSpPr>
            <p:cNvPr id="95" name="Conector reto 94"/>
            <p:cNvCxnSpPr/>
            <p:nvPr/>
          </p:nvCxnSpPr>
          <p:spPr>
            <a:xfrm rot="5400000">
              <a:off x="5000679" y="5500754"/>
              <a:ext cx="714277" cy="571504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8" name="CaixaDeTexto 117"/>
          <p:cNvSpPr txBox="1">
            <a:spLocks noChangeArrowheads="1"/>
          </p:cNvSpPr>
          <p:nvPr/>
        </p:nvSpPr>
        <p:spPr bwMode="auto">
          <a:xfrm rot="-2883128">
            <a:off x="4150519" y="5498307"/>
            <a:ext cx="352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A</a:t>
            </a:r>
          </a:p>
        </p:txBody>
      </p:sp>
      <p:grpSp>
        <p:nvGrpSpPr>
          <p:cNvPr id="7" name="Grupo 158"/>
          <p:cNvGrpSpPr>
            <a:grpSpLocks/>
          </p:cNvGrpSpPr>
          <p:nvPr/>
        </p:nvGrpSpPr>
        <p:grpSpPr bwMode="auto">
          <a:xfrm>
            <a:off x="2071688" y="4105275"/>
            <a:ext cx="714375" cy="2038350"/>
            <a:chOff x="2071670" y="4105781"/>
            <a:chExt cx="714380" cy="2037863"/>
          </a:xfrm>
        </p:grpSpPr>
        <p:sp>
          <p:nvSpPr>
            <p:cNvPr id="70" name="Retângulo 69"/>
            <p:cNvSpPr/>
            <p:nvPr/>
          </p:nvSpPr>
          <p:spPr>
            <a:xfrm>
              <a:off x="2071670" y="4105781"/>
              <a:ext cx="714380" cy="132365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cxnSp>
          <p:nvCxnSpPr>
            <p:cNvPr id="91" name="Conector reto 90"/>
            <p:cNvCxnSpPr/>
            <p:nvPr/>
          </p:nvCxnSpPr>
          <p:spPr>
            <a:xfrm rot="5400000">
              <a:off x="2143195" y="5500790"/>
              <a:ext cx="714204" cy="571504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612" name="CaixaDeTexto 118"/>
            <p:cNvSpPr txBox="1">
              <a:spLocks noChangeArrowheads="1"/>
            </p:cNvSpPr>
            <p:nvPr/>
          </p:nvSpPr>
          <p:spPr bwMode="auto">
            <a:xfrm rot="-2883128">
              <a:off x="2150768" y="5498708"/>
              <a:ext cx="35137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b="1"/>
                <a:t>B</a:t>
              </a:r>
            </a:p>
          </p:txBody>
        </p:sp>
      </p:grpSp>
      <p:sp>
        <p:nvSpPr>
          <p:cNvPr id="120" name="CaixaDeTexto 119"/>
          <p:cNvSpPr txBox="1">
            <a:spLocks noChangeArrowheads="1"/>
          </p:cNvSpPr>
          <p:nvPr/>
        </p:nvSpPr>
        <p:spPr bwMode="auto">
          <a:xfrm rot="-2883128">
            <a:off x="3640931" y="5498307"/>
            <a:ext cx="352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C</a:t>
            </a:r>
          </a:p>
        </p:txBody>
      </p:sp>
      <p:grpSp>
        <p:nvGrpSpPr>
          <p:cNvPr id="8" name="Grupo 159"/>
          <p:cNvGrpSpPr>
            <a:grpSpLocks/>
          </p:cNvGrpSpPr>
          <p:nvPr/>
        </p:nvGrpSpPr>
        <p:grpSpPr bwMode="auto">
          <a:xfrm>
            <a:off x="2786063" y="4767263"/>
            <a:ext cx="714375" cy="1376362"/>
            <a:chOff x="2786050" y="4767523"/>
            <a:chExt cx="714380" cy="1376121"/>
          </a:xfrm>
        </p:grpSpPr>
        <p:sp>
          <p:nvSpPr>
            <p:cNvPr id="81" name="Retângulo 80"/>
            <p:cNvSpPr/>
            <p:nvPr/>
          </p:nvSpPr>
          <p:spPr>
            <a:xfrm>
              <a:off x="2786050" y="4767523"/>
              <a:ext cx="714380" cy="661871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cxnSp>
          <p:nvCxnSpPr>
            <p:cNvPr id="92" name="Conector reto 91"/>
            <p:cNvCxnSpPr/>
            <p:nvPr/>
          </p:nvCxnSpPr>
          <p:spPr>
            <a:xfrm rot="5400000">
              <a:off x="2857553" y="5500768"/>
              <a:ext cx="714250" cy="571504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609" name="CaixaDeTexto 120"/>
            <p:cNvSpPr txBox="1">
              <a:spLocks noChangeArrowheads="1"/>
            </p:cNvSpPr>
            <p:nvPr/>
          </p:nvSpPr>
          <p:spPr bwMode="auto">
            <a:xfrm rot="-2883128">
              <a:off x="2927079" y="5498709"/>
              <a:ext cx="35137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b="1"/>
                <a:t>D</a:t>
              </a:r>
            </a:p>
          </p:txBody>
        </p:sp>
      </p:grpSp>
      <p:sp>
        <p:nvSpPr>
          <p:cNvPr id="122" name="CaixaDeTexto 121"/>
          <p:cNvSpPr txBox="1">
            <a:spLocks noChangeArrowheads="1"/>
          </p:cNvSpPr>
          <p:nvPr/>
        </p:nvSpPr>
        <p:spPr bwMode="auto">
          <a:xfrm rot="-3104740">
            <a:off x="4662488" y="5570538"/>
            <a:ext cx="9413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Outros</a:t>
            </a:r>
          </a:p>
        </p:txBody>
      </p:sp>
      <p:cxnSp>
        <p:nvCxnSpPr>
          <p:cNvPr id="31" name="Conector de seta reta 30"/>
          <p:cNvCxnSpPr/>
          <p:nvPr/>
        </p:nvCxnSpPr>
        <p:spPr>
          <a:xfrm>
            <a:off x="2071688" y="5429250"/>
            <a:ext cx="3714750" cy="1588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o 156"/>
          <p:cNvGrpSpPr>
            <a:grpSpLocks/>
          </p:cNvGrpSpPr>
          <p:nvPr/>
        </p:nvGrpSpPr>
        <p:grpSpPr bwMode="auto">
          <a:xfrm>
            <a:off x="714375" y="5429250"/>
            <a:ext cx="1714500" cy="1257300"/>
            <a:chOff x="714348" y="5429265"/>
            <a:chExt cx="1714511" cy="1257365"/>
          </a:xfrm>
        </p:grpSpPr>
        <p:sp>
          <p:nvSpPr>
            <p:cNvPr id="129" name="Retângulo 128"/>
            <p:cNvSpPr/>
            <p:nvPr/>
          </p:nvSpPr>
          <p:spPr>
            <a:xfrm>
              <a:off x="714348" y="6286520"/>
              <a:ext cx="1342034" cy="400110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pt-BR" sz="2000" b="1" i="1" dirty="0">
                  <a:ln w="11430"/>
                  <a:solidFill>
                    <a:schemeClr val="accent1">
                      <a:lumMod val="7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charset="0"/>
                </a:rPr>
                <a:t>ABCISSA</a:t>
              </a:r>
            </a:p>
          </p:txBody>
        </p:sp>
        <p:cxnSp>
          <p:nvCxnSpPr>
            <p:cNvPr id="133" name="Conector de seta reta 132"/>
            <p:cNvCxnSpPr>
              <a:stCxn id="129" idx="0"/>
              <a:endCxn id="70" idx="2"/>
            </p:cNvCxnSpPr>
            <p:nvPr/>
          </p:nvCxnSpPr>
          <p:spPr>
            <a:xfrm rot="5400000" flipH="1" flipV="1">
              <a:off x="1478484" y="5336145"/>
              <a:ext cx="857256" cy="1043495"/>
            </a:xfrm>
            <a:prstGeom prst="straightConnector1">
              <a:avLst/>
            </a:prstGeom>
            <a:ln w="38100" cmpd="tri"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" name="Seta para a direita 152"/>
          <p:cNvSpPr/>
          <p:nvPr/>
        </p:nvSpPr>
        <p:spPr>
          <a:xfrm rot="1791654">
            <a:off x="1978101" y="4023025"/>
            <a:ext cx="3000396" cy="500066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64999">
                <a:srgbClr val="F0EBD5"/>
              </a:gs>
              <a:gs pos="100000">
                <a:srgbClr val="D1C39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t-BR" sz="800" b="1" dirty="0">
                <a:solidFill>
                  <a:schemeClr val="tx1"/>
                </a:solidFill>
              </a:rPr>
              <a:t>OBSERVE  A  ORDENAÇÃO DO MAIOR PARA O MENOR VALOR</a:t>
            </a:r>
          </a:p>
        </p:txBody>
      </p:sp>
      <p:sp>
        <p:nvSpPr>
          <p:cNvPr id="154" name="Elipse 153"/>
          <p:cNvSpPr/>
          <p:nvPr/>
        </p:nvSpPr>
        <p:spPr>
          <a:xfrm>
            <a:off x="4786313" y="4714875"/>
            <a:ext cx="1071562" cy="107156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6" name="Retângulo 165"/>
          <p:cNvSpPr/>
          <p:nvPr/>
        </p:nvSpPr>
        <p:spPr>
          <a:xfrm>
            <a:off x="2727325" y="6858000"/>
            <a:ext cx="714375" cy="64293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8" name="Retângulo 167"/>
          <p:cNvSpPr/>
          <p:nvPr/>
        </p:nvSpPr>
        <p:spPr>
          <a:xfrm>
            <a:off x="3449638" y="6858000"/>
            <a:ext cx="714375" cy="42862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9" name="Retângulo 168"/>
          <p:cNvSpPr/>
          <p:nvPr/>
        </p:nvSpPr>
        <p:spPr>
          <a:xfrm>
            <a:off x="4170363" y="6858000"/>
            <a:ext cx="714375" cy="3571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70" name="Retângulo 169"/>
          <p:cNvSpPr/>
          <p:nvPr/>
        </p:nvSpPr>
        <p:spPr>
          <a:xfrm>
            <a:off x="4870450" y="6858000"/>
            <a:ext cx="714375" cy="42862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cxnSp>
        <p:nvCxnSpPr>
          <p:cNvPr id="173" name="Conector reto 172"/>
          <p:cNvCxnSpPr/>
          <p:nvPr/>
        </p:nvCxnSpPr>
        <p:spPr>
          <a:xfrm rot="10800000" flipV="1">
            <a:off x="2143125" y="4022725"/>
            <a:ext cx="4714875" cy="71438"/>
          </a:xfrm>
          <a:prstGeom prst="line">
            <a:avLst/>
          </a:prstGeom>
          <a:ln w="38100">
            <a:solidFill>
              <a:srgbClr val="FF9933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Conector reto 173"/>
          <p:cNvCxnSpPr/>
          <p:nvPr/>
        </p:nvCxnSpPr>
        <p:spPr>
          <a:xfrm>
            <a:off x="4071938" y="3060700"/>
            <a:ext cx="1571625" cy="1588"/>
          </a:xfrm>
          <a:prstGeom prst="line">
            <a:avLst/>
          </a:prstGeom>
          <a:ln w="38100">
            <a:solidFill>
              <a:srgbClr val="FF9933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Conector reto 174"/>
          <p:cNvCxnSpPr/>
          <p:nvPr/>
        </p:nvCxnSpPr>
        <p:spPr>
          <a:xfrm rot="5400000" flipH="1" flipV="1">
            <a:off x="3144044" y="3999707"/>
            <a:ext cx="1857375" cy="1587"/>
          </a:xfrm>
          <a:prstGeom prst="line">
            <a:avLst/>
          </a:prstGeom>
          <a:ln w="38100">
            <a:solidFill>
              <a:srgbClr val="FF9933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Conector reto 190"/>
          <p:cNvCxnSpPr/>
          <p:nvPr/>
        </p:nvCxnSpPr>
        <p:spPr>
          <a:xfrm rot="10800000">
            <a:off x="5643563" y="3049588"/>
            <a:ext cx="1214437" cy="1587"/>
          </a:xfrm>
          <a:prstGeom prst="line">
            <a:avLst/>
          </a:prstGeom>
          <a:ln w="38100">
            <a:solidFill>
              <a:srgbClr val="FF9933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o 205"/>
          <p:cNvGrpSpPr>
            <a:grpSpLocks/>
          </p:cNvGrpSpPr>
          <p:nvPr/>
        </p:nvGrpSpPr>
        <p:grpSpPr bwMode="auto">
          <a:xfrm>
            <a:off x="6858000" y="3868738"/>
            <a:ext cx="795338" cy="276225"/>
            <a:chOff x="6858016" y="3868645"/>
            <a:chExt cx="795274" cy="276999"/>
          </a:xfrm>
        </p:grpSpPr>
        <p:sp>
          <p:nvSpPr>
            <p:cNvPr id="66603" name="CaixaDeTexto 193"/>
            <p:cNvSpPr txBox="1">
              <a:spLocks noChangeArrowheads="1"/>
            </p:cNvSpPr>
            <p:nvPr/>
          </p:nvSpPr>
          <p:spPr bwMode="auto">
            <a:xfrm>
              <a:off x="7000547" y="3868645"/>
              <a:ext cx="65274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/>
                <a:t>576,00</a:t>
              </a:r>
            </a:p>
          </p:txBody>
        </p:sp>
        <p:cxnSp>
          <p:nvCxnSpPr>
            <p:cNvPr id="202" name="Conector reto 201"/>
            <p:cNvCxnSpPr/>
            <p:nvPr/>
          </p:nvCxnSpPr>
          <p:spPr>
            <a:xfrm>
              <a:off x="6858016" y="4023063"/>
              <a:ext cx="142864" cy="15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o 206"/>
          <p:cNvGrpSpPr>
            <a:grpSpLocks/>
          </p:cNvGrpSpPr>
          <p:nvPr/>
        </p:nvGrpSpPr>
        <p:grpSpPr bwMode="auto">
          <a:xfrm>
            <a:off x="6878638" y="2895600"/>
            <a:ext cx="879475" cy="461963"/>
            <a:chOff x="6858016" y="3868645"/>
            <a:chExt cx="880233" cy="461665"/>
          </a:xfrm>
        </p:grpSpPr>
        <p:sp>
          <p:nvSpPr>
            <p:cNvPr id="66601" name="CaixaDeTexto 207"/>
            <p:cNvSpPr txBox="1">
              <a:spLocks noChangeArrowheads="1"/>
            </p:cNvSpPr>
            <p:nvPr/>
          </p:nvSpPr>
          <p:spPr bwMode="auto">
            <a:xfrm>
              <a:off x="7000547" y="3868645"/>
              <a:ext cx="737702" cy="46166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/>
                <a:t>1040,00</a:t>
              </a:r>
            </a:p>
            <a:p>
              <a:endParaRPr lang="pt-BR" sz="1200"/>
            </a:p>
          </p:txBody>
        </p:sp>
        <p:cxnSp>
          <p:nvCxnSpPr>
            <p:cNvPr id="209" name="Conector reto 208"/>
            <p:cNvCxnSpPr/>
            <p:nvPr/>
          </p:nvCxnSpPr>
          <p:spPr>
            <a:xfrm>
              <a:off x="6858016" y="4022534"/>
              <a:ext cx="142998" cy="15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70" decel="100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770" decel="100000"/>
                                        <p:tgtEl>
                                          <p:spTgt spid="15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5" dur="77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7" dur="77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270" accel="50000">
                                          <p:stCondLst>
                                            <p:cond delay="27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733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67">
                                          <p:stCondLst>
                                            <p:cond delay="273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9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70" accel="50000">
                                          <p:stCondLst>
                                            <p:cond delay="27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39">
                                          <p:stCondLst>
                                            <p:cond delay="9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249" decel="50000">
                                          <p:stCondLst>
                                            <p:cond delay="9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0" dur="270" accel="50000">
                                          <p:stCondLst>
                                            <p:cond delay="27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2733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67">
                                          <p:stCondLst>
                                            <p:cond delay="273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9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70" accel="50000">
                                          <p:stCondLst>
                                            <p:cond delay="27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39">
                                          <p:stCondLst>
                                            <p:cond delay="9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249" decel="50000">
                                          <p:stCondLst>
                                            <p:cond delay="9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400" decel="100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400" decel="100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59 -0.4838 L 0.00659 -0.49421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0 L 0.00486 -0.55231 " pathEditMode="relative" rAng="0" ptsTypes="AA">
                                      <p:cBhvr>
                                        <p:cTn id="171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-2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33333E-6 L 0.00486 -0.60486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-3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 L 0.00712 -0.66782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-3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3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1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6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1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2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2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82" grpId="0" animBg="1"/>
      <p:bldP spid="83" grpId="0" animBg="1"/>
      <p:bldP spid="87" grpId="0" animBg="1"/>
      <p:bldP spid="110" grpId="0"/>
      <p:bldP spid="111" grpId="0"/>
      <p:bldP spid="118" grpId="0"/>
      <p:bldP spid="120" grpId="0"/>
      <p:bldP spid="122" grpId="0"/>
      <p:bldP spid="153" grpId="0" animBg="1"/>
      <p:bldP spid="153" grpId="1" animBg="1"/>
      <p:bldP spid="154" grpId="0" animBg="1"/>
      <p:bldP spid="154" grpId="1" animBg="1"/>
      <p:bldP spid="166" grpId="0" animBg="1"/>
      <p:bldP spid="166" grpId="1" animBg="1"/>
      <p:bldP spid="168" grpId="0" animBg="1"/>
      <p:bldP spid="168" grpId="1" animBg="1"/>
      <p:bldP spid="169" grpId="0" animBg="1"/>
      <p:bldP spid="169" grpId="1" animBg="1"/>
      <p:bldP spid="170" grpId="0" animBg="1"/>
      <p:bldP spid="170" grpId="1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85786" y="1357298"/>
            <a:ext cx="7635928" cy="5091829"/>
          </a:xfrm>
          <a:prstGeom prst="rect">
            <a:avLst/>
          </a:prstGeom>
          <a:gradFill flip="none" rotWithShape="1">
            <a:gsLst>
              <a:gs pos="0">
                <a:srgbClr val="FFEFD1">
                  <a:alpha val="12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path path="rect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cxnSp>
        <p:nvCxnSpPr>
          <p:cNvPr id="3" name="Conector reto 2"/>
          <p:cNvCxnSpPr/>
          <p:nvPr/>
        </p:nvCxnSpPr>
        <p:spPr>
          <a:xfrm rot="5400000">
            <a:off x="263526" y="3781425"/>
            <a:ext cx="3397250" cy="317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to 3"/>
          <p:cNvCxnSpPr/>
          <p:nvPr/>
        </p:nvCxnSpPr>
        <p:spPr>
          <a:xfrm>
            <a:off x="1960563" y="5478463"/>
            <a:ext cx="5611812" cy="2222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ângulo 4"/>
          <p:cNvSpPr/>
          <p:nvPr/>
        </p:nvSpPr>
        <p:spPr>
          <a:xfrm>
            <a:off x="2547938" y="2803525"/>
            <a:ext cx="587375" cy="2667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3327400" y="3287713"/>
            <a:ext cx="587375" cy="218281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cxnSp>
        <p:nvCxnSpPr>
          <p:cNvPr id="7" name="Conector de seta reta 6"/>
          <p:cNvCxnSpPr/>
          <p:nvPr/>
        </p:nvCxnSpPr>
        <p:spPr>
          <a:xfrm>
            <a:off x="4016375" y="3297238"/>
            <a:ext cx="3230563" cy="727075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 rot="5400000" flipH="1" flipV="1">
            <a:off x="4191794" y="5596732"/>
            <a:ext cx="242887" cy="63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 rot="5400000" flipH="1" flipV="1">
            <a:off x="4779169" y="5596732"/>
            <a:ext cx="242887" cy="63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rot="5400000" flipH="1" flipV="1">
            <a:off x="5326856" y="5596732"/>
            <a:ext cx="242887" cy="63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 rot="5400000" flipH="1" flipV="1">
            <a:off x="5930106" y="5596732"/>
            <a:ext cx="242887" cy="63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 rot="5400000" flipH="1" flipV="1">
            <a:off x="6523038" y="5595938"/>
            <a:ext cx="242887" cy="79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 rot="5400000" flipH="1" flipV="1">
            <a:off x="7115969" y="5596732"/>
            <a:ext cx="242887" cy="63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 rot="5400000">
            <a:off x="6519863" y="4751388"/>
            <a:ext cx="1454150" cy="635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eta para baixo 14"/>
          <p:cNvSpPr/>
          <p:nvPr/>
        </p:nvSpPr>
        <p:spPr>
          <a:xfrm>
            <a:off x="5484813" y="2811463"/>
            <a:ext cx="587375" cy="728662"/>
          </a:xfrm>
          <a:prstGeom prst="downArrow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" name="CaixaDeTexto 15"/>
          <p:cNvSpPr txBox="1">
            <a:spLocks noChangeArrowheads="1"/>
          </p:cNvSpPr>
          <p:nvPr/>
        </p:nvSpPr>
        <p:spPr bwMode="auto">
          <a:xfrm>
            <a:off x="5214938" y="2500313"/>
            <a:ext cx="1285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MELHOR</a:t>
            </a:r>
          </a:p>
        </p:txBody>
      </p:sp>
      <p:sp>
        <p:nvSpPr>
          <p:cNvPr id="17" name="CaixaDeTexto 16"/>
          <p:cNvSpPr txBox="1">
            <a:spLocks noChangeArrowheads="1"/>
          </p:cNvSpPr>
          <p:nvPr/>
        </p:nvSpPr>
        <p:spPr bwMode="auto">
          <a:xfrm>
            <a:off x="6786563" y="3786188"/>
            <a:ext cx="1762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/>
              <a:t>META</a:t>
            </a:r>
          </a:p>
          <a:p>
            <a:pPr algn="ctr"/>
            <a:r>
              <a:rPr lang="pt-BR" sz="1600" b="1"/>
              <a:t>380</a:t>
            </a:r>
          </a:p>
        </p:txBody>
      </p:sp>
      <p:sp>
        <p:nvSpPr>
          <p:cNvPr id="18" name="CaixaDeTexto 17"/>
          <p:cNvSpPr txBox="1">
            <a:spLocks noChangeArrowheads="1"/>
          </p:cNvSpPr>
          <p:nvPr/>
        </p:nvSpPr>
        <p:spPr bwMode="auto">
          <a:xfrm>
            <a:off x="3429000" y="5500688"/>
            <a:ext cx="5000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/>
              <a:t>06</a:t>
            </a:r>
          </a:p>
        </p:txBody>
      </p:sp>
      <p:sp>
        <p:nvSpPr>
          <p:cNvPr id="19" name="CaixaDeTexto 18"/>
          <p:cNvSpPr txBox="1">
            <a:spLocks noChangeArrowheads="1"/>
          </p:cNvSpPr>
          <p:nvPr/>
        </p:nvSpPr>
        <p:spPr bwMode="auto">
          <a:xfrm>
            <a:off x="2611438" y="5500688"/>
            <a:ext cx="46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/>
              <a:t>05</a:t>
            </a:r>
          </a:p>
        </p:txBody>
      </p:sp>
      <p:sp>
        <p:nvSpPr>
          <p:cNvPr id="20" name="Chave esquerda 19"/>
          <p:cNvSpPr/>
          <p:nvPr/>
        </p:nvSpPr>
        <p:spPr>
          <a:xfrm rot="16200000">
            <a:off x="5535613" y="4486275"/>
            <a:ext cx="485775" cy="2936875"/>
          </a:xfrm>
          <a:prstGeom prst="leftBrace">
            <a:avLst/>
          </a:prstGeom>
          <a:ln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1" name="CaixaDeTexto 20"/>
          <p:cNvSpPr txBox="1">
            <a:spLocks noChangeArrowheads="1"/>
          </p:cNvSpPr>
          <p:nvPr/>
        </p:nvSpPr>
        <p:spPr bwMode="auto">
          <a:xfrm>
            <a:off x="5572125" y="6072188"/>
            <a:ext cx="5492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/>
              <a:t>07</a:t>
            </a:r>
          </a:p>
        </p:txBody>
      </p:sp>
      <p:sp>
        <p:nvSpPr>
          <p:cNvPr id="67608" name="CaixaDeTexto 21"/>
          <p:cNvSpPr txBox="1">
            <a:spLocks noChangeArrowheads="1"/>
          </p:cNvSpPr>
          <p:nvPr/>
        </p:nvSpPr>
        <p:spPr bwMode="auto">
          <a:xfrm rot="-5400000">
            <a:off x="-161131" y="3553619"/>
            <a:ext cx="36369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000" b="1"/>
              <a:t>PERDA PRODUÇÃO t / dia</a:t>
            </a:r>
          </a:p>
        </p:txBody>
      </p:sp>
      <p:sp>
        <p:nvSpPr>
          <p:cNvPr id="23" name="CaixaDeTexto 22"/>
          <p:cNvSpPr txBox="1">
            <a:spLocks noChangeArrowheads="1"/>
          </p:cNvSpPr>
          <p:nvPr/>
        </p:nvSpPr>
        <p:spPr bwMode="auto">
          <a:xfrm>
            <a:off x="2571750" y="2500313"/>
            <a:ext cx="5318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/>
              <a:t>800</a:t>
            </a:r>
          </a:p>
        </p:txBody>
      </p:sp>
      <p:sp>
        <p:nvSpPr>
          <p:cNvPr id="24" name="CaixaDeTexto 23"/>
          <p:cNvSpPr txBox="1">
            <a:spLocks noChangeArrowheads="1"/>
          </p:cNvSpPr>
          <p:nvPr/>
        </p:nvSpPr>
        <p:spPr bwMode="auto">
          <a:xfrm>
            <a:off x="3357563" y="3000375"/>
            <a:ext cx="5476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/>
              <a:t>760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1285852" y="714356"/>
            <a:ext cx="668766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EXEMPLO DE USO DE PARETO PARA ATINGIR META</a:t>
            </a:r>
            <a:endParaRPr lang="pt-B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8" name="Retângulo 27"/>
          <p:cNvSpPr/>
          <p:nvPr/>
        </p:nvSpPr>
        <p:spPr>
          <a:xfrm>
            <a:off x="3428992" y="0"/>
            <a:ext cx="2310954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PARETO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5" grpId="0" animBg="1"/>
      <p:bldP spid="16" grpId="0"/>
      <p:bldP spid="17" grpId="0"/>
      <p:bldP spid="18" grpId="0"/>
      <p:bldP spid="19" grpId="0"/>
      <p:bldP spid="20" grpId="0" animBg="1"/>
      <p:bldP spid="21" grpId="0"/>
      <p:bldP spid="23" grpId="0"/>
      <p:bldP spid="24" grpId="0"/>
      <p:bldP spid="2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428992" y="0"/>
            <a:ext cx="2310954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PARETO</a:t>
            </a:r>
          </a:p>
        </p:txBody>
      </p:sp>
      <p:cxnSp>
        <p:nvCxnSpPr>
          <p:cNvPr id="38" name="Conector reto 37"/>
          <p:cNvCxnSpPr/>
          <p:nvPr/>
        </p:nvCxnSpPr>
        <p:spPr>
          <a:xfrm rot="5400000">
            <a:off x="-794" y="3786982"/>
            <a:ext cx="1001713" cy="0"/>
          </a:xfrm>
          <a:prstGeom prst="line">
            <a:avLst/>
          </a:prstGeom>
          <a:ln w="158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to 38"/>
          <p:cNvCxnSpPr/>
          <p:nvPr/>
        </p:nvCxnSpPr>
        <p:spPr>
          <a:xfrm flipV="1">
            <a:off x="500063" y="4286250"/>
            <a:ext cx="1285875" cy="9525"/>
          </a:xfrm>
          <a:prstGeom prst="line">
            <a:avLst/>
          </a:prstGeom>
          <a:ln w="158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tângulo 42"/>
          <p:cNvSpPr/>
          <p:nvPr/>
        </p:nvSpPr>
        <p:spPr>
          <a:xfrm>
            <a:off x="504825" y="3433763"/>
            <a:ext cx="357188" cy="857250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44" name="Retângulo 43"/>
          <p:cNvSpPr/>
          <p:nvPr/>
        </p:nvSpPr>
        <p:spPr>
          <a:xfrm>
            <a:off x="857250" y="3786188"/>
            <a:ext cx="357188" cy="500062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270000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45" name="Retângulo 44"/>
          <p:cNvSpPr/>
          <p:nvPr/>
        </p:nvSpPr>
        <p:spPr>
          <a:xfrm>
            <a:off x="1214438" y="4000500"/>
            <a:ext cx="357187" cy="285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270000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cxnSp>
        <p:nvCxnSpPr>
          <p:cNvPr id="47" name="Conector reto 46"/>
          <p:cNvCxnSpPr/>
          <p:nvPr/>
        </p:nvCxnSpPr>
        <p:spPr>
          <a:xfrm rot="5400000">
            <a:off x="464344" y="4321969"/>
            <a:ext cx="428625" cy="3571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to 47"/>
          <p:cNvCxnSpPr/>
          <p:nvPr/>
        </p:nvCxnSpPr>
        <p:spPr>
          <a:xfrm rot="5400000">
            <a:off x="813594" y="4325144"/>
            <a:ext cx="428625" cy="3571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to 48"/>
          <p:cNvCxnSpPr/>
          <p:nvPr/>
        </p:nvCxnSpPr>
        <p:spPr>
          <a:xfrm rot="5400000">
            <a:off x="1178719" y="4321969"/>
            <a:ext cx="428625" cy="3571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aixaDeTexto 52"/>
          <p:cNvSpPr txBox="1">
            <a:spLocks noChangeArrowheads="1"/>
          </p:cNvSpPr>
          <p:nvPr/>
        </p:nvSpPr>
        <p:spPr bwMode="auto">
          <a:xfrm>
            <a:off x="522288" y="3294063"/>
            <a:ext cx="357187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600" b="1"/>
              <a:t>420</a:t>
            </a:r>
          </a:p>
        </p:txBody>
      </p:sp>
      <p:sp>
        <p:nvSpPr>
          <p:cNvPr id="54" name="CaixaDeTexto 53"/>
          <p:cNvSpPr txBox="1">
            <a:spLocks noChangeArrowheads="1"/>
          </p:cNvSpPr>
          <p:nvPr/>
        </p:nvSpPr>
        <p:spPr bwMode="auto">
          <a:xfrm>
            <a:off x="857250" y="3643313"/>
            <a:ext cx="357188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600" b="1"/>
              <a:t>240</a:t>
            </a:r>
          </a:p>
        </p:txBody>
      </p:sp>
      <p:sp>
        <p:nvSpPr>
          <p:cNvPr id="55" name="CaixaDeTexto 54"/>
          <p:cNvSpPr txBox="1">
            <a:spLocks noChangeArrowheads="1"/>
          </p:cNvSpPr>
          <p:nvPr/>
        </p:nvSpPr>
        <p:spPr bwMode="auto">
          <a:xfrm>
            <a:off x="1217613" y="3856038"/>
            <a:ext cx="357187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600" b="1"/>
              <a:t>102</a:t>
            </a:r>
          </a:p>
        </p:txBody>
      </p:sp>
      <p:grpSp>
        <p:nvGrpSpPr>
          <p:cNvPr id="2" name="Grupo 253"/>
          <p:cNvGrpSpPr>
            <a:grpSpLocks/>
          </p:cNvGrpSpPr>
          <p:nvPr/>
        </p:nvGrpSpPr>
        <p:grpSpPr bwMode="auto">
          <a:xfrm>
            <a:off x="142875" y="1214438"/>
            <a:ext cx="1928813" cy="1536700"/>
            <a:chOff x="142844" y="1214422"/>
            <a:chExt cx="1928826" cy="1536480"/>
          </a:xfrm>
        </p:grpSpPr>
        <p:sp>
          <p:nvSpPr>
            <p:cNvPr id="4" name="Retângulo 3"/>
            <p:cNvSpPr/>
            <p:nvPr/>
          </p:nvSpPr>
          <p:spPr>
            <a:xfrm>
              <a:off x="142844" y="1214422"/>
              <a:ext cx="1857388" cy="1500198"/>
            </a:xfrm>
            <a:prstGeom prst="rect">
              <a:avLst/>
            </a:prstGeom>
            <a:gradFill flip="none" rotWithShape="1">
              <a:gsLst>
                <a:gs pos="0">
                  <a:srgbClr val="FFEFD1">
                    <a:alpha val="1200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rect">
                <a:fillToRect l="100000" b="100000"/>
              </a:path>
              <a:tileRect t="-100000" r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cxnSp>
          <p:nvCxnSpPr>
            <p:cNvPr id="6" name="Conector reto 5"/>
            <p:cNvCxnSpPr/>
            <p:nvPr/>
          </p:nvCxnSpPr>
          <p:spPr>
            <a:xfrm rot="5400000">
              <a:off x="-71395" y="1928695"/>
              <a:ext cx="100157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/>
            <p:cNvCxnSpPr/>
            <p:nvPr/>
          </p:nvCxnSpPr>
          <p:spPr>
            <a:xfrm>
              <a:off x="428596" y="2428685"/>
              <a:ext cx="142876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tângulo 11"/>
            <p:cNvSpPr/>
            <p:nvPr/>
          </p:nvSpPr>
          <p:spPr>
            <a:xfrm>
              <a:off x="571472" y="1639811"/>
              <a:ext cx="142876" cy="7857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760386" y="1782666"/>
              <a:ext cx="142876" cy="64284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cxnSp>
          <p:nvCxnSpPr>
            <p:cNvPr id="15" name="Conector de seta reta 14"/>
            <p:cNvCxnSpPr/>
            <p:nvPr/>
          </p:nvCxnSpPr>
          <p:spPr>
            <a:xfrm>
              <a:off x="928662" y="1785840"/>
              <a:ext cx="785817" cy="214281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 rot="5400000" flipH="1" flipV="1">
              <a:off x="965180" y="2463605"/>
              <a:ext cx="71428" cy="1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/>
            <p:cNvCxnSpPr/>
            <p:nvPr/>
          </p:nvCxnSpPr>
          <p:spPr>
            <a:xfrm rot="5400000" flipH="1" flipV="1">
              <a:off x="1108056" y="2463605"/>
              <a:ext cx="71428" cy="1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/>
            <p:cNvCxnSpPr/>
            <p:nvPr/>
          </p:nvCxnSpPr>
          <p:spPr>
            <a:xfrm rot="5400000" flipH="1" flipV="1">
              <a:off x="1241407" y="2463605"/>
              <a:ext cx="71428" cy="1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/>
            <p:cNvCxnSpPr/>
            <p:nvPr/>
          </p:nvCxnSpPr>
          <p:spPr>
            <a:xfrm rot="5400000" flipH="1" flipV="1">
              <a:off x="1387458" y="2463605"/>
              <a:ext cx="71428" cy="1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/>
            <p:cNvCxnSpPr/>
            <p:nvPr/>
          </p:nvCxnSpPr>
          <p:spPr>
            <a:xfrm rot="5400000" flipH="1" flipV="1">
              <a:off x="1531922" y="2463605"/>
              <a:ext cx="71428" cy="158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/>
            <p:cNvCxnSpPr/>
            <p:nvPr/>
          </p:nvCxnSpPr>
          <p:spPr>
            <a:xfrm rot="5400000" flipH="1" flipV="1">
              <a:off x="1676385" y="2463605"/>
              <a:ext cx="71428" cy="1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/>
            <p:cNvCxnSpPr/>
            <p:nvPr/>
          </p:nvCxnSpPr>
          <p:spPr>
            <a:xfrm rot="5400000">
              <a:off x="1500198" y="2214404"/>
              <a:ext cx="428564" cy="3175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Seta para baixo 26"/>
            <p:cNvSpPr/>
            <p:nvPr/>
          </p:nvSpPr>
          <p:spPr>
            <a:xfrm>
              <a:off x="1285852" y="1642986"/>
              <a:ext cx="142876" cy="214281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68855" name="CaixaDeTexto 27"/>
            <p:cNvSpPr txBox="1">
              <a:spLocks noChangeArrowheads="1"/>
            </p:cNvSpPr>
            <p:nvPr/>
          </p:nvSpPr>
          <p:spPr bwMode="auto">
            <a:xfrm>
              <a:off x="1101832" y="1497420"/>
              <a:ext cx="571504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MELHOR</a:t>
              </a:r>
            </a:p>
          </p:txBody>
        </p:sp>
        <p:sp>
          <p:nvSpPr>
            <p:cNvPr id="68856" name="CaixaDeTexto 28"/>
            <p:cNvSpPr txBox="1">
              <a:spLocks noChangeArrowheads="1"/>
            </p:cNvSpPr>
            <p:nvPr/>
          </p:nvSpPr>
          <p:spPr bwMode="auto">
            <a:xfrm>
              <a:off x="1643042" y="1857364"/>
              <a:ext cx="42862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600" b="1"/>
                <a:t>META</a:t>
              </a:r>
            </a:p>
            <a:p>
              <a:pPr algn="ctr"/>
              <a:r>
                <a:rPr lang="pt-BR" sz="600" b="1"/>
                <a:t>380</a:t>
              </a:r>
            </a:p>
          </p:txBody>
        </p:sp>
        <p:sp>
          <p:nvSpPr>
            <p:cNvPr id="68857" name="CaixaDeTexto 29"/>
            <p:cNvSpPr txBox="1">
              <a:spLocks noChangeArrowheads="1"/>
            </p:cNvSpPr>
            <p:nvPr/>
          </p:nvSpPr>
          <p:spPr bwMode="auto">
            <a:xfrm>
              <a:off x="695070" y="2393066"/>
              <a:ext cx="28575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06</a:t>
              </a:r>
            </a:p>
          </p:txBody>
        </p:sp>
        <p:sp>
          <p:nvSpPr>
            <p:cNvPr id="68858" name="CaixaDeTexto 30"/>
            <p:cNvSpPr txBox="1">
              <a:spLocks noChangeArrowheads="1"/>
            </p:cNvSpPr>
            <p:nvPr/>
          </p:nvSpPr>
          <p:spPr bwMode="auto">
            <a:xfrm>
              <a:off x="500034" y="2393066"/>
              <a:ext cx="28575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05</a:t>
              </a:r>
            </a:p>
          </p:txBody>
        </p:sp>
        <p:sp>
          <p:nvSpPr>
            <p:cNvPr id="33" name="Chave esquerda 32"/>
            <p:cNvSpPr/>
            <p:nvPr/>
          </p:nvSpPr>
          <p:spPr>
            <a:xfrm rot="16200000">
              <a:off x="1285862" y="2211176"/>
              <a:ext cx="142855" cy="714380"/>
            </a:xfrm>
            <a:prstGeom prst="leftBrace">
              <a:avLst/>
            </a:prstGeom>
            <a:ln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68860" name="CaixaDeTexto 33"/>
            <p:cNvSpPr txBox="1">
              <a:spLocks noChangeArrowheads="1"/>
            </p:cNvSpPr>
            <p:nvPr/>
          </p:nvSpPr>
          <p:spPr bwMode="auto">
            <a:xfrm>
              <a:off x="1225430" y="2566236"/>
              <a:ext cx="28575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07</a:t>
              </a:r>
            </a:p>
          </p:txBody>
        </p:sp>
        <p:sp>
          <p:nvSpPr>
            <p:cNvPr id="68861" name="CaixaDeTexto 34"/>
            <p:cNvSpPr txBox="1">
              <a:spLocks noChangeArrowheads="1"/>
            </p:cNvSpPr>
            <p:nvPr/>
          </p:nvSpPr>
          <p:spPr bwMode="auto">
            <a:xfrm rot="-5400000">
              <a:off x="-218638" y="1739194"/>
              <a:ext cx="107157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700" b="1"/>
                <a:t>PERDA PRODUÇÃO t / dia</a:t>
              </a:r>
            </a:p>
          </p:txBody>
        </p:sp>
        <p:sp>
          <p:nvSpPr>
            <p:cNvPr id="68862" name="CaixaDeTexto 55"/>
            <p:cNvSpPr txBox="1">
              <a:spLocks noChangeArrowheads="1"/>
            </p:cNvSpPr>
            <p:nvPr/>
          </p:nvSpPr>
          <p:spPr bwMode="auto">
            <a:xfrm>
              <a:off x="500034" y="1500174"/>
              <a:ext cx="35719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800</a:t>
              </a:r>
            </a:p>
          </p:txBody>
        </p:sp>
        <p:sp>
          <p:nvSpPr>
            <p:cNvPr id="68863" name="CaixaDeTexto 56"/>
            <p:cNvSpPr txBox="1">
              <a:spLocks noChangeArrowheads="1"/>
            </p:cNvSpPr>
            <p:nvPr/>
          </p:nvSpPr>
          <p:spPr bwMode="auto">
            <a:xfrm>
              <a:off x="669960" y="1643050"/>
              <a:ext cx="35719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760</a:t>
              </a:r>
            </a:p>
          </p:txBody>
        </p:sp>
      </p:grpSp>
      <p:sp>
        <p:nvSpPr>
          <p:cNvPr id="58" name="CaixaDeTexto 57"/>
          <p:cNvSpPr txBox="1">
            <a:spLocks noChangeArrowheads="1"/>
          </p:cNvSpPr>
          <p:nvPr/>
        </p:nvSpPr>
        <p:spPr bwMode="auto">
          <a:xfrm rot="-3010236">
            <a:off x="319088" y="4422775"/>
            <a:ext cx="5175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700"/>
              <a:t>Paradas</a:t>
            </a:r>
          </a:p>
        </p:txBody>
      </p:sp>
      <p:sp>
        <p:nvSpPr>
          <p:cNvPr id="59" name="CaixaDeTexto 58"/>
          <p:cNvSpPr txBox="1">
            <a:spLocks noChangeArrowheads="1"/>
          </p:cNvSpPr>
          <p:nvPr/>
        </p:nvSpPr>
        <p:spPr bwMode="auto">
          <a:xfrm rot="-3010236">
            <a:off x="686594" y="4375944"/>
            <a:ext cx="512763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700"/>
              <a:t>Defeitos</a:t>
            </a:r>
          </a:p>
        </p:txBody>
      </p:sp>
      <p:sp>
        <p:nvSpPr>
          <p:cNvPr id="60" name="CaixaDeTexto 59"/>
          <p:cNvSpPr txBox="1">
            <a:spLocks noChangeArrowheads="1"/>
          </p:cNvSpPr>
          <p:nvPr/>
        </p:nvSpPr>
        <p:spPr bwMode="auto">
          <a:xfrm rot="-3010236">
            <a:off x="859632" y="4453731"/>
            <a:ext cx="811212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700"/>
              <a:t>Queda do ritmo</a:t>
            </a:r>
          </a:p>
        </p:txBody>
      </p:sp>
      <p:grpSp>
        <p:nvGrpSpPr>
          <p:cNvPr id="5" name="Grupo 251"/>
          <p:cNvGrpSpPr>
            <a:grpSpLocks/>
          </p:cNvGrpSpPr>
          <p:nvPr/>
        </p:nvGrpSpPr>
        <p:grpSpPr bwMode="auto">
          <a:xfrm>
            <a:off x="214313" y="3286125"/>
            <a:ext cx="1714500" cy="1071563"/>
            <a:chOff x="214282" y="3286125"/>
            <a:chExt cx="1714512" cy="1071570"/>
          </a:xfrm>
        </p:grpSpPr>
        <p:sp>
          <p:nvSpPr>
            <p:cNvPr id="68836" name="CaixaDeTexto 51"/>
            <p:cNvSpPr txBox="1">
              <a:spLocks noChangeArrowheads="1"/>
            </p:cNvSpPr>
            <p:nvPr/>
          </p:nvSpPr>
          <p:spPr bwMode="auto">
            <a:xfrm rot="-5400000">
              <a:off x="-167614" y="3668021"/>
              <a:ext cx="107157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700" b="1"/>
                <a:t>PERDA PRODUÇÃO  EM 2006    t / dia</a:t>
              </a:r>
            </a:p>
          </p:txBody>
        </p:sp>
        <p:cxnSp>
          <p:nvCxnSpPr>
            <p:cNvPr id="61" name="Conector reto 60"/>
            <p:cNvCxnSpPr/>
            <p:nvPr/>
          </p:nvCxnSpPr>
          <p:spPr>
            <a:xfrm>
              <a:off x="500034" y="4286257"/>
              <a:ext cx="142876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to 61"/>
            <p:cNvCxnSpPr/>
            <p:nvPr/>
          </p:nvCxnSpPr>
          <p:spPr>
            <a:xfrm rot="16200000" flipV="1">
              <a:off x="35688" y="3821909"/>
              <a:ext cx="938218" cy="9525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upo 359"/>
          <p:cNvGrpSpPr>
            <a:grpSpLocks/>
          </p:cNvGrpSpPr>
          <p:nvPr/>
        </p:nvGrpSpPr>
        <p:grpSpPr bwMode="auto">
          <a:xfrm>
            <a:off x="1285875" y="5072063"/>
            <a:ext cx="1454150" cy="1462087"/>
            <a:chOff x="1474073" y="4878136"/>
            <a:chExt cx="1454853" cy="1462382"/>
          </a:xfrm>
        </p:grpSpPr>
        <p:cxnSp>
          <p:nvCxnSpPr>
            <p:cNvPr id="65" name="Conector reto 64"/>
            <p:cNvCxnSpPr/>
            <p:nvPr/>
          </p:nvCxnSpPr>
          <p:spPr>
            <a:xfrm>
              <a:off x="1713902" y="5714917"/>
              <a:ext cx="1215024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reto 65"/>
            <p:cNvCxnSpPr/>
            <p:nvPr/>
          </p:nvCxnSpPr>
          <p:spPr>
            <a:xfrm rot="16200000" flipV="1">
              <a:off x="1356644" y="5357655"/>
              <a:ext cx="724046" cy="953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tângulo 70"/>
            <p:cNvSpPr/>
            <p:nvPr/>
          </p:nvSpPr>
          <p:spPr>
            <a:xfrm>
              <a:off x="1713902" y="5143301"/>
              <a:ext cx="357360" cy="571615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2700000" scaled="0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68828" name="CaixaDeTexto 72"/>
            <p:cNvSpPr txBox="1">
              <a:spLocks noChangeArrowheads="1"/>
            </p:cNvSpPr>
            <p:nvPr/>
          </p:nvSpPr>
          <p:spPr bwMode="auto">
            <a:xfrm>
              <a:off x="1755055" y="5000637"/>
              <a:ext cx="35719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80</a:t>
              </a:r>
            </a:p>
          </p:txBody>
        </p:sp>
        <p:sp>
          <p:nvSpPr>
            <p:cNvPr id="68829" name="CaixaDeTexto 73"/>
            <p:cNvSpPr txBox="1">
              <a:spLocks noChangeArrowheads="1"/>
            </p:cNvSpPr>
            <p:nvPr/>
          </p:nvSpPr>
          <p:spPr bwMode="auto">
            <a:xfrm>
              <a:off x="2143108" y="5429265"/>
              <a:ext cx="35719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20</a:t>
              </a:r>
            </a:p>
          </p:txBody>
        </p:sp>
        <p:sp>
          <p:nvSpPr>
            <p:cNvPr id="68830" name="CaixaDeTexto 74"/>
            <p:cNvSpPr txBox="1">
              <a:spLocks noChangeArrowheads="1"/>
            </p:cNvSpPr>
            <p:nvPr/>
          </p:nvSpPr>
          <p:spPr bwMode="auto">
            <a:xfrm rot="-5400000">
              <a:off x="1109186" y="5252598"/>
              <a:ext cx="979755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900"/>
                <a:t>Queda do ritmo</a:t>
              </a:r>
            </a:p>
          </p:txBody>
        </p:sp>
        <p:sp>
          <p:nvSpPr>
            <p:cNvPr id="68831" name="CaixaDeTexto 75"/>
            <p:cNvSpPr txBox="1">
              <a:spLocks noChangeArrowheads="1"/>
            </p:cNvSpPr>
            <p:nvPr/>
          </p:nvSpPr>
          <p:spPr bwMode="auto">
            <a:xfrm rot="-3116464">
              <a:off x="1278347" y="5837014"/>
              <a:ext cx="69923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700"/>
                <a:t>Paradas</a:t>
              </a:r>
            </a:p>
            <a:p>
              <a:pPr algn="ctr"/>
              <a:r>
                <a:rPr lang="pt-BR" sz="700"/>
                <a:t>intermitentes</a:t>
              </a:r>
            </a:p>
          </p:txBody>
        </p:sp>
        <p:sp>
          <p:nvSpPr>
            <p:cNvPr id="68832" name="CaixaDeTexto 76"/>
            <p:cNvSpPr txBox="1">
              <a:spLocks noChangeArrowheads="1"/>
            </p:cNvSpPr>
            <p:nvPr/>
          </p:nvSpPr>
          <p:spPr bwMode="auto">
            <a:xfrm rot="-3010236">
              <a:off x="1784734" y="5827654"/>
              <a:ext cx="61106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700"/>
                <a:t>Queda de</a:t>
              </a:r>
            </a:p>
            <a:p>
              <a:r>
                <a:rPr lang="pt-BR" sz="700"/>
                <a:t>velocidade</a:t>
              </a:r>
            </a:p>
          </p:txBody>
        </p:sp>
        <p:cxnSp>
          <p:nvCxnSpPr>
            <p:cNvPr id="79" name="Conector reto 78"/>
            <p:cNvCxnSpPr/>
            <p:nvPr/>
          </p:nvCxnSpPr>
          <p:spPr>
            <a:xfrm rot="10800000" flipV="1">
              <a:off x="1642429" y="5714917"/>
              <a:ext cx="428832" cy="5716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ector reto 79"/>
            <p:cNvCxnSpPr/>
            <p:nvPr/>
          </p:nvCxnSpPr>
          <p:spPr>
            <a:xfrm rot="10800000" flipV="1">
              <a:off x="1999790" y="5714917"/>
              <a:ext cx="428832" cy="5716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Retângulo 165"/>
            <p:cNvSpPr/>
            <p:nvPr/>
          </p:nvSpPr>
          <p:spPr>
            <a:xfrm>
              <a:off x="2071262" y="5572013"/>
              <a:ext cx="357361" cy="142904"/>
            </a:xfrm>
            <a:prstGeom prst="rect">
              <a:avLst/>
            </a:prstGeom>
            <a:gradFill flip="none" rotWithShape="1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0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</p:grpSp>
      <p:grpSp>
        <p:nvGrpSpPr>
          <p:cNvPr id="9" name="Grupo 360"/>
          <p:cNvGrpSpPr>
            <a:grpSpLocks/>
          </p:cNvGrpSpPr>
          <p:nvPr/>
        </p:nvGrpSpPr>
        <p:grpSpPr bwMode="auto">
          <a:xfrm>
            <a:off x="2214563" y="3732213"/>
            <a:ext cx="1357312" cy="1449387"/>
            <a:chOff x="2214547" y="3731915"/>
            <a:chExt cx="1357321" cy="1449229"/>
          </a:xfrm>
        </p:grpSpPr>
        <p:cxnSp>
          <p:nvCxnSpPr>
            <p:cNvPr id="81" name="Conector reto 80"/>
            <p:cNvCxnSpPr/>
            <p:nvPr/>
          </p:nvCxnSpPr>
          <p:spPr>
            <a:xfrm>
              <a:off x="2571736" y="4730343"/>
              <a:ext cx="1000132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ector reto 82"/>
            <p:cNvCxnSpPr/>
            <p:nvPr/>
          </p:nvCxnSpPr>
          <p:spPr>
            <a:xfrm rot="16200000" flipV="1">
              <a:off x="2064586" y="4231128"/>
              <a:ext cx="1007952" cy="9525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etângulo 85"/>
            <p:cNvSpPr/>
            <p:nvPr/>
          </p:nvSpPr>
          <p:spPr>
            <a:xfrm>
              <a:off x="2571736" y="4017634"/>
              <a:ext cx="357190" cy="714297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6000">
                  <a:srgbClr val="1F1F1F"/>
                </a:gs>
                <a:gs pos="17999">
                  <a:srgbClr val="FFFFFF"/>
                </a:gs>
                <a:gs pos="42000">
                  <a:srgbClr val="636363"/>
                </a:gs>
                <a:gs pos="53000">
                  <a:srgbClr val="CFCFCF"/>
                </a:gs>
                <a:gs pos="66000">
                  <a:srgbClr val="CFCFCF"/>
                </a:gs>
                <a:gs pos="75999">
                  <a:srgbClr val="1F1F1F"/>
                </a:gs>
                <a:gs pos="78999">
                  <a:srgbClr val="FFFFFF"/>
                </a:gs>
                <a:gs pos="100000">
                  <a:srgbClr val="7F7F7F"/>
                </a:gs>
              </a:gsLst>
              <a:lin ang="2700000" scaled="0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87" name="Retângulo 86"/>
            <p:cNvSpPr/>
            <p:nvPr/>
          </p:nvSpPr>
          <p:spPr>
            <a:xfrm>
              <a:off x="2928927" y="4446212"/>
              <a:ext cx="357189" cy="285719"/>
            </a:xfrm>
            <a:prstGeom prst="rect">
              <a:avLst/>
            </a:prstGeom>
            <a:gradFill flip="none"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2700000" scaled="0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68818" name="CaixaDeTexto 88"/>
            <p:cNvSpPr txBox="1">
              <a:spLocks noChangeArrowheads="1"/>
            </p:cNvSpPr>
            <p:nvPr/>
          </p:nvSpPr>
          <p:spPr bwMode="auto">
            <a:xfrm>
              <a:off x="2593376" y="3874791"/>
              <a:ext cx="35719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200</a:t>
              </a:r>
            </a:p>
          </p:txBody>
        </p:sp>
        <p:sp>
          <p:nvSpPr>
            <p:cNvPr id="68819" name="CaixaDeTexto 89"/>
            <p:cNvSpPr txBox="1">
              <a:spLocks noChangeArrowheads="1"/>
            </p:cNvSpPr>
            <p:nvPr/>
          </p:nvSpPr>
          <p:spPr bwMode="auto">
            <a:xfrm>
              <a:off x="2989544" y="4303419"/>
              <a:ext cx="35719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40</a:t>
              </a:r>
            </a:p>
          </p:txBody>
        </p:sp>
        <p:sp>
          <p:nvSpPr>
            <p:cNvPr id="68820" name="CaixaDeTexto 90"/>
            <p:cNvSpPr txBox="1">
              <a:spLocks noChangeArrowheads="1"/>
            </p:cNvSpPr>
            <p:nvPr/>
          </p:nvSpPr>
          <p:spPr bwMode="auto">
            <a:xfrm rot="-3010236">
              <a:off x="2412551" y="4797644"/>
              <a:ext cx="518091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700"/>
                <a:t>Refugos</a:t>
              </a:r>
            </a:p>
          </p:txBody>
        </p:sp>
        <p:sp>
          <p:nvSpPr>
            <p:cNvPr id="68821" name="CaixaDeTexto 91"/>
            <p:cNvSpPr txBox="1">
              <a:spLocks noChangeArrowheads="1"/>
            </p:cNvSpPr>
            <p:nvPr/>
          </p:nvSpPr>
          <p:spPr bwMode="auto">
            <a:xfrm rot="-3010236">
              <a:off x="2710099" y="4748172"/>
              <a:ext cx="55816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700"/>
                <a:t>Início de</a:t>
              </a:r>
            </a:p>
            <a:p>
              <a:r>
                <a:rPr lang="pt-BR" sz="700"/>
                <a:t>produção</a:t>
              </a:r>
            </a:p>
          </p:txBody>
        </p:sp>
        <p:cxnSp>
          <p:nvCxnSpPr>
            <p:cNvPr id="94" name="Conector reto 93"/>
            <p:cNvCxnSpPr/>
            <p:nvPr/>
          </p:nvCxnSpPr>
          <p:spPr>
            <a:xfrm rot="5400000">
              <a:off x="2536042" y="4767625"/>
              <a:ext cx="428578" cy="35719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reto 94"/>
            <p:cNvCxnSpPr/>
            <p:nvPr/>
          </p:nvCxnSpPr>
          <p:spPr>
            <a:xfrm rot="5400000">
              <a:off x="2893232" y="4767625"/>
              <a:ext cx="428578" cy="35718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824" name="CaixaDeTexto 183"/>
            <p:cNvSpPr txBox="1">
              <a:spLocks noChangeArrowheads="1"/>
            </p:cNvSpPr>
            <p:nvPr/>
          </p:nvSpPr>
          <p:spPr bwMode="auto">
            <a:xfrm rot="-5400000">
              <a:off x="2024751" y="4108564"/>
              <a:ext cx="74892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900"/>
                <a:t>Perdas por</a:t>
              </a:r>
            </a:p>
            <a:p>
              <a:pPr algn="ctr"/>
              <a:r>
                <a:rPr lang="pt-BR" sz="900"/>
                <a:t> Defeitos</a:t>
              </a:r>
            </a:p>
          </p:txBody>
        </p:sp>
      </p:grpSp>
      <p:grpSp>
        <p:nvGrpSpPr>
          <p:cNvPr id="10" name="Grupo 306"/>
          <p:cNvGrpSpPr>
            <a:grpSpLocks/>
          </p:cNvGrpSpPr>
          <p:nvPr/>
        </p:nvGrpSpPr>
        <p:grpSpPr bwMode="auto">
          <a:xfrm>
            <a:off x="2416175" y="1681163"/>
            <a:ext cx="1370013" cy="1616075"/>
            <a:chOff x="2416718" y="1681150"/>
            <a:chExt cx="1369464" cy="1615632"/>
          </a:xfrm>
        </p:grpSpPr>
        <p:sp>
          <p:nvSpPr>
            <p:cNvPr id="68803" name="CaixaDeTexto 220"/>
            <p:cNvSpPr txBox="1">
              <a:spLocks noChangeArrowheads="1"/>
            </p:cNvSpPr>
            <p:nvPr/>
          </p:nvSpPr>
          <p:spPr bwMode="auto">
            <a:xfrm rot="-3010236">
              <a:off x="2430042" y="2823735"/>
              <a:ext cx="63831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700"/>
                <a:t>Quebras</a:t>
              </a:r>
            </a:p>
            <a:p>
              <a:r>
                <a:rPr lang="pt-BR" sz="700"/>
                <a:t>imprevistas</a:t>
              </a:r>
            </a:p>
          </p:txBody>
        </p:sp>
        <p:cxnSp>
          <p:nvCxnSpPr>
            <p:cNvPr id="97" name="Conector reto 96"/>
            <p:cNvCxnSpPr/>
            <p:nvPr/>
          </p:nvCxnSpPr>
          <p:spPr>
            <a:xfrm rot="5400000">
              <a:off x="2750726" y="2748474"/>
              <a:ext cx="428508" cy="35704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ector reto 103"/>
            <p:cNvCxnSpPr/>
            <p:nvPr/>
          </p:nvCxnSpPr>
          <p:spPr>
            <a:xfrm>
              <a:off x="2786458" y="2712742"/>
              <a:ext cx="999724" cy="1587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ctor reto 104"/>
            <p:cNvCxnSpPr/>
            <p:nvPr/>
          </p:nvCxnSpPr>
          <p:spPr>
            <a:xfrm rot="16200000" flipV="1">
              <a:off x="2279390" y="2213611"/>
              <a:ext cx="1007787" cy="952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Retângulo 105"/>
            <p:cNvSpPr/>
            <p:nvPr/>
          </p:nvSpPr>
          <p:spPr>
            <a:xfrm>
              <a:off x="2786458" y="1855727"/>
              <a:ext cx="357044" cy="857015"/>
            </a:xfrm>
            <a:prstGeom prst="rect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2700000" scaled="0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07" name="Retângulo 106"/>
            <p:cNvSpPr/>
            <p:nvPr/>
          </p:nvSpPr>
          <p:spPr>
            <a:xfrm>
              <a:off x="3143502" y="2284235"/>
              <a:ext cx="357045" cy="428508"/>
            </a:xfrm>
            <a:prstGeom prst="rect">
              <a:avLst/>
            </a:prstGeom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2700000" scaled="0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cxnSp>
          <p:nvCxnSpPr>
            <p:cNvPr id="108" name="Conector reto 107"/>
            <p:cNvCxnSpPr/>
            <p:nvPr/>
          </p:nvCxnSpPr>
          <p:spPr>
            <a:xfrm rot="5400000">
              <a:off x="3107770" y="2748474"/>
              <a:ext cx="428508" cy="3570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810" name="CaixaDeTexto 188"/>
            <p:cNvSpPr txBox="1">
              <a:spLocks noChangeArrowheads="1"/>
            </p:cNvSpPr>
            <p:nvPr/>
          </p:nvSpPr>
          <p:spPr bwMode="auto">
            <a:xfrm rot="-5400000">
              <a:off x="2226922" y="2062997"/>
              <a:ext cx="74892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900"/>
                <a:t>Perdas por</a:t>
              </a:r>
            </a:p>
            <a:p>
              <a:pPr algn="ctr"/>
              <a:r>
                <a:rPr lang="pt-BR" sz="900"/>
                <a:t>Paradas</a:t>
              </a:r>
            </a:p>
          </p:txBody>
        </p:sp>
        <p:sp>
          <p:nvSpPr>
            <p:cNvPr id="68811" name="CaixaDeTexto 213"/>
            <p:cNvSpPr txBox="1">
              <a:spLocks noChangeArrowheads="1"/>
            </p:cNvSpPr>
            <p:nvPr/>
          </p:nvSpPr>
          <p:spPr bwMode="auto">
            <a:xfrm>
              <a:off x="2809863" y="1681150"/>
              <a:ext cx="35719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300</a:t>
              </a:r>
            </a:p>
          </p:txBody>
        </p:sp>
        <p:sp>
          <p:nvSpPr>
            <p:cNvPr id="68812" name="CaixaDeTexto 214"/>
            <p:cNvSpPr txBox="1">
              <a:spLocks noChangeArrowheads="1"/>
            </p:cNvSpPr>
            <p:nvPr/>
          </p:nvSpPr>
          <p:spPr bwMode="auto">
            <a:xfrm>
              <a:off x="3162290" y="2128828"/>
              <a:ext cx="35719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120</a:t>
              </a:r>
            </a:p>
          </p:txBody>
        </p:sp>
        <p:sp>
          <p:nvSpPr>
            <p:cNvPr id="68813" name="CaixaDeTexto 221"/>
            <p:cNvSpPr txBox="1">
              <a:spLocks noChangeArrowheads="1"/>
            </p:cNvSpPr>
            <p:nvPr/>
          </p:nvSpPr>
          <p:spPr bwMode="auto">
            <a:xfrm rot="-3010236">
              <a:off x="2836317" y="2771985"/>
              <a:ext cx="66556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700"/>
                <a:t>Troca de</a:t>
              </a:r>
            </a:p>
            <a:p>
              <a:r>
                <a:rPr lang="pt-BR" sz="700"/>
                <a:t>ferramentas</a:t>
              </a:r>
            </a:p>
          </p:txBody>
        </p:sp>
      </p:grpSp>
      <p:grpSp>
        <p:nvGrpSpPr>
          <p:cNvPr id="11" name="Grupo 300"/>
          <p:cNvGrpSpPr>
            <a:grpSpLocks/>
          </p:cNvGrpSpPr>
          <p:nvPr/>
        </p:nvGrpSpPr>
        <p:grpSpPr bwMode="auto">
          <a:xfrm>
            <a:off x="4559300" y="1341438"/>
            <a:ext cx="1512888" cy="1617662"/>
            <a:chOff x="4559858" y="1342174"/>
            <a:chExt cx="1512340" cy="1616658"/>
          </a:xfrm>
        </p:grpSpPr>
        <p:cxnSp>
          <p:nvCxnSpPr>
            <p:cNvPr id="103" name="Conector reto 102"/>
            <p:cNvCxnSpPr/>
            <p:nvPr/>
          </p:nvCxnSpPr>
          <p:spPr>
            <a:xfrm rot="5400000">
              <a:off x="4893961" y="2464587"/>
              <a:ext cx="428359" cy="35705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to 115"/>
            <p:cNvCxnSpPr/>
            <p:nvPr/>
          </p:nvCxnSpPr>
          <p:spPr>
            <a:xfrm>
              <a:off x="4929612" y="2428936"/>
              <a:ext cx="1142586" cy="1587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to 116"/>
            <p:cNvCxnSpPr/>
            <p:nvPr/>
          </p:nvCxnSpPr>
          <p:spPr>
            <a:xfrm rot="16200000" flipV="1">
              <a:off x="4532984" y="2040240"/>
              <a:ext cx="794843" cy="158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Retângulo 121"/>
            <p:cNvSpPr/>
            <p:nvPr/>
          </p:nvSpPr>
          <p:spPr>
            <a:xfrm>
              <a:off x="4929612" y="1786398"/>
              <a:ext cx="357058" cy="642538"/>
            </a:xfrm>
            <a:prstGeom prst="rect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2700000" scaled="0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23" name="Retângulo 122"/>
            <p:cNvSpPr/>
            <p:nvPr/>
          </p:nvSpPr>
          <p:spPr>
            <a:xfrm>
              <a:off x="5286670" y="2071971"/>
              <a:ext cx="357059" cy="356965"/>
            </a:xfrm>
            <a:prstGeom prst="rect">
              <a:avLst/>
            </a:prstGeom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2700000" scaled="0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24" name="Retângulo 123"/>
            <p:cNvSpPr/>
            <p:nvPr/>
          </p:nvSpPr>
          <p:spPr>
            <a:xfrm>
              <a:off x="5643728" y="2286150"/>
              <a:ext cx="357058" cy="142786"/>
            </a:xfrm>
            <a:prstGeom prst="rect">
              <a:avLst/>
            </a:prstGeom>
            <a:gradFill flip="none" rotWithShape="1"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2700000" scaled="0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cxnSp>
          <p:nvCxnSpPr>
            <p:cNvPr id="125" name="Conector reto 124"/>
            <p:cNvCxnSpPr/>
            <p:nvPr/>
          </p:nvCxnSpPr>
          <p:spPr>
            <a:xfrm rot="5400000">
              <a:off x="5251019" y="2464587"/>
              <a:ext cx="428359" cy="35705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to 125"/>
            <p:cNvCxnSpPr/>
            <p:nvPr/>
          </p:nvCxnSpPr>
          <p:spPr>
            <a:xfrm rot="5400000">
              <a:off x="5608078" y="2464587"/>
              <a:ext cx="428359" cy="35705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796" name="CaixaDeTexto 189"/>
            <p:cNvSpPr txBox="1">
              <a:spLocks noChangeArrowheads="1"/>
            </p:cNvSpPr>
            <p:nvPr/>
          </p:nvSpPr>
          <p:spPr bwMode="auto">
            <a:xfrm rot="-5400000">
              <a:off x="4123200" y="1778832"/>
              <a:ext cx="124264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900"/>
                <a:t>Perdas por</a:t>
              </a:r>
            </a:p>
            <a:p>
              <a:pPr algn="ctr"/>
              <a:r>
                <a:rPr lang="pt-BR" sz="900"/>
                <a:t>Quebras imprevistas</a:t>
              </a:r>
            </a:p>
          </p:txBody>
        </p:sp>
        <p:sp>
          <p:nvSpPr>
            <p:cNvPr id="68797" name="CaixaDeTexto 210"/>
            <p:cNvSpPr txBox="1">
              <a:spLocks noChangeArrowheads="1"/>
            </p:cNvSpPr>
            <p:nvPr/>
          </p:nvSpPr>
          <p:spPr bwMode="auto">
            <a:xfrm>
              <a:off x="4948240" y="1600187"/>
              <a:ext cx="35719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200</a:t>
              </a:r>
            </a:p>
          </p:txBody>
        </p:sp>
        <p:sp>
          <p:nvSpPr>
            <p:cNvPr id="68798" name="CaixaDeTexto 211"/>
            <p:cNvSpPr txBox="1">
              <a:spLocks noChangeArrowheads="1"/>
            </p:cNvSpPr>
            <p:nvPr/>
          </p:nvSpPr>
          <p:spPr bwMode="auto">
            <a:xfrm>
              <a:off x="5319718" y="1896537"/>
              <a:ext cx="35719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80</a:t>
              </a:r>
            </a:p>
          </p:txBody>
        </p:sp>
        <p:sp>
          <p:nvSpPr>
            <p:cNvPr id="68799" name="CaixaDeTexto 212"/>
            <p:cNvSpPr txBox="1">
              <a:spLocks noChangeArrowheads="1"/>
            </p:cNvSpPr>
            <p:nvPr/>
          </p:nvSpPr>
          <p:spPr bwMode="auto">
            <a:xfrm>
              <a:off x="5710245" y="2124066"/>
              <a:ext cx="35719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20</a:t>
              </a:r>
            </a:p>
          </p:txBody>
        </p:sp>
        <p:sp>
          <p:nvSpPr>
            <p:cNvPr id="68800" name="CaixaDeTexto 222"/>
            <p:cNvSpPr txBox="1">
              <a:spLocks noChangeArrowheads="1"/>
            </p:cNvSpPr>
            <p:nvPr/>
          </p:nvSpPr>
          <p:spPr bwMode="auto">
            <a:xfrm rot="-3010236">
              <a:off x="4710965" y="2554875"/>
              <a:ext cx="607859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700"/>
                <a:t>Laminador</a:t>
              </a:r>
            </a:p>
          </p:txBody>
        </p:sp>
        <p:sp>
          <p:nvSpPr>
            <p:cNvPr id="68801" name="CaixaDeTexto 223"/>
            <p:cNvSpPr txBox="1">
              <a:spLocks noChangeArrowheads="1"/>
            </p:cNvSpPr>
            <p:nvPr/>
          </p:nvSpPr>
          <p:spPr bwMode="auto">
            <a:xfrm rot="-3010236">
              <a:off x="5043003" y="2504737"/>
              <a:ext cx="52770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700"/>
                <a:t>Linha de</a:t>
              </a:r>
            </a:p>
            <a:p>
              <a:pPr algn="ctr"/>
              <a:r>
                <a:rPr lang="pt-BR" sz="700"/>
                <a:t>Rolos</a:t>
              </a:r>
            </a:p>
          </p:txBody>
        </p:sp>
        <p:sp>
          <p:nvSpPr>
            <p:cNvPr id="68802" name="CaixaDeTexto 224"/>
            <p:cNvSpPr txBox="1">
              <a:spLocks noChangeArrowheads="1"/>
            </p:cNvSpPr>
            <p:nvPr/>
          </p:nvSpPr>
          <p:spPr bwMode="auto">
            <a:xfrm rot="-3010236">
              <a:off x="5540349" y="2515581"/>
              <a:ext cx="418704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700"/>
                <a:t>Forno</a:t>
              </a:r>
            </a:p>
          </p:txBody>
        </p:sp>
      </p:grpSp>
      <p:grpSp>
        <p:nvGrpSpPr>
          <p:cNvPr id="14" name="Grupo 301"/>
          <p:cNvGrpSpPr>
            <a:grpSpLocks/>
          </p:cNvGrpSpPr>
          <p:nvPr/>
        </p:nvGrpSpPr>
        <p:grpSpPr bwMode="auto">
          <a:xfrm>
            <a:off x="6702425" y="1071563"/>
            <a:ext cx="2227263" cy="1454150"/>
            <a:chOff x="6702998" y="1071546"/>
            <a:chExt cx="2226720" cy="1454374"/>
          </a:xfrm>
        </p:grpSpPr>
        <p:cxnSp>
          <p:nvCxnSpPr>
            <p:cNvPr id="102" name="Conector reto 101"/>
            <p:cNvCxnSpPr/>
            <p:nvPr/>
          </p:nvCxnSpPr>
          <p:spPr>
            <a:xfrm rot="5400000">
              <a:off x="7037000" y="1940907"/>
              <a:ext cx="428691" cy="3571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ector reto 132"/>
            <p:cNvCxnSpPr/>
            <p:nvPr/>
          </p:nvCxnSpPr>
          <p:spPr>
            <a:xfrm>
              <a:off x="7072796" y="1905111"/>
              <a:ext cx="1714082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ector reto 133"/>
            <p:cNvCxnSpPr/>
            <p:nvPr/>
          </p:nvCxnSpPr>
          <p:spPr>
            <a:xfrm rot="16200000" flipV="1">
              <a:off x="6675859" y="1516115"/>
              <a:ext cx="795460" cy="1587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Retângulo 143"/>
            <p:cNvSpPr/>
            <p:nvPr/>
          </p:nvSpPr>
          <p:spPr>
            <a:xfrm>
              <a:off x="7072796" y="1333523"/>
              <a:ext cx="357100" cy="571588"/>
            </a:xfrm>
            <a:prstGeom prst="rect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2700000" scaled="0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45" name="Retângulo 144"/>
            <p:cNvSpPr/>
            <p:nvPr/>
          </p:nvSpPr>
          <p:spPr>
            <a:xfrm>
              <a:off x="7429896" y="1619317"/>
              <a:ext cx="357101" cy="285794"/>
            </a:xfrm>
            <a:prstGeom prst="rect">
              <a:avLst/>
            </a:prstGeom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46" name="Retângulo 145"/>
            <p:cNvSpPr/>
            <p:nvPr/>
          </p:nvSpPr>
          <p:spPr>
            <a:xfrm>
              <a:off x="7786997" y="1762214"/>
              <a:ext cx="357100" cy="142897"/>
            </a:xfrm>
            <a:prstGeom prst="rect">
              <a:avLst/>
            </a:prstGeom>
            <a:gradFill flip="none" rotWithShape="1"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2700000" scaled="0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47" name="Retângulo 146"/>
            <p:cNvSpPr/>
            <p:nvPr/>
          </p:nvSpPr>
          <p:spPr>
            <a:xfrm>
              <a:off x="8144097" y="1833663"/>
              <a:ext cx="357101" cy="71448"/>
            </a:xfrm>
            <a:prstGeom prst="rect">
              <a:avLst/>
            </a:prstGeom>
            <a:gradFill flip="none" rotWithShape="1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0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48" name="Retângulo 147"/>
            <p:cNvSpPr/>
            <p:nvPr/>
          </p:nvSpPr>
          <p:spPr>
            <a:xfrm>
              <a:off x="8501197" y="1833663"/>
              <a:ext cx="357100" cy="71448"/>
            </a:xfrm>
            <a:prstGeom prst="rect">
              <a:avLst/>
            </a:prstGeom>
            <a:gradFill flip="none" rotWithShape="1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0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dirty="0"/>
                <a:t>\</a:t>
              </a:r>
            </a:p>
          </p:txBody>
        </p:sp>
        <p:cxnSp>
          <p:nvCxnSpPr>
            <p:cNvPr id="167" name="Conector reto 166"/>
            <p:cNvCxnSpPr/>
            <p:nvPr/>
          </p:nvCxnSpPr>
          <p:spPr>
            <a:xfrm rot="5400000">
              <a:off x="7394100" y="1940907"/>
              <a:ext cx="428691" cy="35710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ector reto 167"/>
            <p:cNvCxnSpPr/>
            <p:nvPr/>
          </p:nvCxnSpPr>
          <p:spPr>
            <a:xfrm rot="5400000">
              <a:off x="7751201" y="1940907"/>
              <a:ext cx="428691" cy="3571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ector reto 168"/>
            <p:cNvCxnSpPr/>
            <p:nvPr/>
          </p:nvCxnSpPr>
          <p:spPr>
            <a:xfrm rot="5400000">
              <a:off x="8108301" y="1940907"/>
              <a:ext cx="428691" cy="35710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ector reto 169"/>
            <p:cNvCxnSpPr/>
            <p:nvPr/>
          </p:nvCxnSpPr>
          <p:spPr>
            <a:xfrm rot="5400000">
              <a:off x="8465402" y="1940907"/>
              <a:ext cx="428691" cy="3571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777" name="CaixaDeTexto 190"/>
            <p:cNvSpPr txBox="1">
              <a:spLocks noChangeArrowheads="1"/>
            </p:cNvSpPr>
            <p:nvPr/>
          </p:nvSpPr>
          <p:spPr bwMode="auto">
            <a:xfrm rot="-5400000">
              <a:off x="6304811" y="1469733"/>
              <a:ext cx="116570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900"/>
                <a:t>Perdas por</a:t>
              </a:r>
            </a:p>
            <a:p>
              <a:pPr algn="ctr"/>
              <a:r>
                <a:rPr lang="pt-BR" sz="900"/>
                <a:t>Quebras laminador</a:t>
              </a:r>
            </a:p>
          </p:txBody>
        </p:sp>
        <p:sp>
          <p:nvSpPr>
            <p:cNvPr id="68778" name="CaixaDeTexto 215"/>
            <p:cNvSpPr txBox="1">
              <a:spLocks noChangeArrowheads="1"/>
            </p:cNvSpPr>
            <p:nvPr/>
          </p:nvSpPr>
          <p:spPr bwMode="auto">
            <a:xfrm>
              <a:off x="7077093" y="1152509"/>
              <a:ext cx="35719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120</a:t>
              </a:r>
            </a:p>
          </p:txBody>
        </p:sp>
        <p:sp>
          <p:nvSpPr>
            <p:cNvPr id="68779" name="CaixaDeTexto 216"/>
            <p:cNvSpPr txBox="1">
              <a:spLocks noChangeArrowheads="1"/>
            </p:cNvSpPr>
            <p:nvPr/>
          </p:nvSpPr>
          <p:spPr bwMode="auto">
            <a:xfrm>
              <a:off x="7458095" y="1448859"/>
              <a:ext cx="35719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50</a:t>
              </a:r>
            </a:p>
          </p:txBody>
        </p:sp>
        <p:sp>
          <p:nvSpPr>
            <p:cNvPr id="68780" name="CaixaDeTexto 217"/>
            <p:cNvSpPr txBox="1">
              <a:spLocks noChangeArrowheads="1"/>
            </p:cNvSpPr>
            <p:nvPr/>
          </p:nvSpPr>
          <p:spPr bwMode="auto">
            <a:xfrm>
              <a:off x="7824810" y="1601259"/>
              <a:ext cx="35719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20</a:t>
              </a:r>
            </a:p>
          </p:txBody>
        </p:sp>
        <p:sp>
          <p:nvSpPr>
            <p:cNvPr id="68781" name="CaixaDeTexto 218"/>
            <p:cNvSpPr txBox="1">
              <a:spLocks noChangeArrowheads="1"/>
            </p:cNvSpPr>
            <p:nvPr/>
          </p:nvSpPr>
          <p:spPr bwMode="auto">
            <a:xfrm>
              <a:off x="8234388" y="1671625"/>
              <a:ext cx="35719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6</a:t>
              </a:r>
            </a:p>
          </p:txBody>
        </p:sp>
        <p:sp>
          <p:nvSpPr>
            <p:cNvPr id="68782" name="CaixaDeTexto 219"/>
            <p:cNvSpPr txBox="1">
              <a:spLocks noChangeArrowheads="1"/>
            </p:cNvSpPr>
            <p:nvPr/>
          </p:nvSpPr>
          <p:spPr bwMode="auto">
            <a:xfrm>
              <a:off x="8572528" y="1672698"/>
              <a:ext cx="35719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4</a:t>
              </a:r>
            </a:p>
          </p:txBody>
        </p:sp>
        <p:sp>
          <p:nvSpPr>
            <p:cNvPr id="68783" name="CaixaDeTexto 225"/>
            <p:cNvSpPr txBox="1">
              <a:spLocks noChangeArrowheads="1"/>
            </p:cNvSpPr>
            <p:nvPr/>
          </p:nvSpPr>
          <p:spPr bwMode="auto">
            <a:xfrm rot="-3010236">
              <a:off x="6768895" y="2057041"/>
              <a:ext cx="737702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700"/>
                <a:t>Parafuso guia</a:t>
              </a:r>
            </a:p>
          </p:txBody>
        </p:sp>
        <p:sp>
          <p:nvSpPr>
            <p:cNvPr id="68784" name="CaixaDeTexto 226"/>
            <p:cNvSpPr txBox="1">
              <a:spLocks noChangeArrowheads="1"/>
            </p:cNvSpPr>
            <p:nvPr/>
          </p:nvSpPr>
          <p:spPr bwMode="auto">
            <a:xfrm rot="-3010236">
              <a:off x="7227200" y="2041266"/>
              <a:ext cx="572593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700"/>
                <a:t>Comando</a:t>
              </a:r>
            </a:p>
          </p:txBody>
        </p:sp>
        <p:sp>
          <p:nvSpPr>
            <p:cNvPr id="68785" name="CaixaDeTexto 227"/>
            <p:cNvSpPr txBox="1">
              <a:spLocks noChangeArrowheads="1"/>
            </p:cNvSpPr>
            <p:nvPr/>
          </p:nvSpPr>
          <p:spPr bwMode="auto">
            <a:xfrm rot="-3010236">
              <a:off x="7664169" y="1984055"/>
              <a:ext cx="473206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700"/>
                <a:t>Mancal</a:t>
              </a:r>
            </a:p>
          </p:txBody>
        </p:sp>
        <p:sp>
          <p:nvSpPr>
            <p:cNvPr id="68786" name="CaixaDeTexto 228"/>
            <p:cNvSpPr txBox="1">
              <a:spLocks noChangeArrowheads="1"/>
            </p:cNvSpPr>
            <p:nvPr/>
          </p:nvSpPr>
          <p:spPr bwMode="auto">
            <a:xfrm rot="-3010236">
              <a:off x="8036125" y="1955480"/>
              <a:ext cx="473206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700"/>
                <a:t>Virador</a:t>
              </a:r>
            </a:p>
          </p:txBody>
        </p:sp>
        <p:sp>
          <p:nvSpPr>
            <p:cNvPr id="68787" name="CaixaDeTexto 229"/>
            <p:cNvSpPr txBox="1">
              <a:spLocks noChangeArrowheads="1"/>
            </p:cNvSpPr>
            <p:nvPr/>
          </p:nvSpPr>
          <p:spPr bwMode="auto">
            <a:xfrm rot="-3010236">
              <a:off x="8388727" y="1986810"/>
              <a:ext cx="455574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700"/>
                <a:t>Outros</a:t>
              </a:r>
            </a:p>
          </p:txBody>
        </p:sp>
      </p:grpSp>
      <p:grpSp>
        <p:nvGrpSpPr>
          <p:cNvPr id="16" name="Grupo 361"/>
          <p:cNvGrpSpPr>
            <a:grpSpLocks/>
          </p:cNvGrpSpPr>
          <p:nvPr/>
        </p:nvGrpSpPr>
        <p:grpSpPr bwMode="auto">
          <a:xfrm>
            <a:off x="3844925" y="2928938"/>
            <a:ext cx="1370013" cy="1503362"/>
            <a:chOff x="3845478" y="2928933"/>
            <a:chExt cx="1369464" cy="1503664"/>
          </a:xfrm>
        </p:grpSpPr>
        <p:cxnSp>
          <p:nvCxnSpPr>
            <p:cNvPr id="96" name="Conector reto 95"/>
            <p:cNvCxnSpPr/>
            <p:nvPr/>
          </p:nvCxnSpPr>
          <p:spPr>
            <a:xfrm rot="5400000">
              <a:off x="4179384" y="3965093"/>
              <a:ext cx="428711" cy="35704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ector reto 109"/>
            <p:cNvCxnSpPr/>
            <p:nvPr/>
          </p:nvCxnSpPr>
          <p:spPr>
            <a:xfrm>
              <a:off x="4215218" y="3929259"/>
              <a:ext cx="999724" cy="1587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ector reto 110"/>
            <p:cNvCxnSpPr/>
            <p:nvPr/>
          </p:nvCxnSpPr>
          <p:spPr>
            <a:xfrm rot="16200000" flipV="1">
              <a:off x="3707911" y="3429892"/>
              <a:ext cx="1008266" cy="952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Retângulo 111"/>
            <p:cNvSpPr/>
            <p:nvPr/>
          </p:nvSpPr>
          <p:spPr>
            <a:xfrm>
              <a:off x="4215218" y="3286192"/>
              <a:ext cx="357044" cy="643067"/>
            </a:xfrm>
            <a:prstGeom prst="rect">
              <a:avLst/>
            </a:prstGeom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2700000" scaled="0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13" name="Retângulo 112"/>
            <p:cNvSpPr/>
            <p:nvPr/>
          </p:nvSpPr>
          <p:spPr>
            <a:xfrm>
              <a:off x="4572262" y="3786355"/>
              <a:ext cx="357045" cy="142904"/>
            </a:xfrm>
            <a:prstGeom prst="rect">
              <a:avLst/>
            </a:prstGeom>
            <a:gradFill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27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cxnSp>
          <p:nvCxnSpPr>
            <p:cNvPr id="114" name="Conector reto 113"/>
            <p:cNvCxnSpPr/>
            <p:nvPr/>
          </p:nvCxnSpPr>
          <p:spPr>
            <a:xfrm rot="5400000">
              <a:off x="4536428" y="3965093"/>
              <a:ext cx="428711" cy="3570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760" name="CaixaDeTexto 186"/>
            <p:cNvSpPr txBox="1">
              <a:spLocks noChangeArrowheads="1"/>
            </p:cNvSpPr>
            <p:nvPr/>
          </p:nvSpPr>
          <p:spPr bwMode="auto">
            <a:xfrm rot="-5400000">
              <a:off x="3495381" y="3279030"/>
              <a:ext cx="10695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900"/>
                <a:t>Perdas por</a:t>
              </a:r>
            </a:p>
            <a:p>
              <a:pPr algn="ctr"/>
              <a:r>
                <a:rPr lang="pt-BR" sz="900"/>
                <a:t>Troca ferramenta</a:t>
              </a:r>
            </a:p>
          </p:txBody>
        </p:sp>
        <p:sp>
          <p:nvSpPr>
            <p:cNvPr id="68761" name="CaixaDeTexto 208"/>
            <p:cNvSpPr txBox="1">
              <a:spLocks noChangeArrowheads="1"/>
            </p:cNvSpPr>
            <p:nvPr/>
          </p:nvSpPr>
          <p:spPr bwMode="auto">
            <a:xfrm>
              <a:off x="4610100" y="3633789"/>
              <a:ext cx="35719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20</a:t>
              </a:r>
            </a:p>
          </p:txBody>
        </p:sp>
        <p:sp>
          <p:nvSpPr>
            <p:cNvPr id="68762" name="CaixaDeTexto 209"/>
            <p:cNvSpPr txBox="1">
              <a:spLocks noChangeArrowheads="1"/>
            </p:cNvSpPr>
            <p:nvPr/>
          </p:nvSpPr>
          <p:spPr bwMode="auto">
            <a:xfrm>
              <a:off x="4224335" y="3130033"/>
              <a:ext cx="35719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100</a:t>
              </a:r>
            </a:p>
          </p:txBody>
        </p:sp>
        <p:sp>
          <p:nvSpPr>
            <p:cNvPr id="68763" name="CaixaDeTexto 230"/>
            <p:cNvSpPr txBox="1">
              <a:spLocks noChangeArrowheads="1"/>
            </p:cNvSpPr>
            <p:nvPr/>
          </p:nvSpPr>
          <p:spPr bwMode="auto">
            <a:xfrm rot="-3010236">
              <a:off x="3968899" y="3990193"/>
              <a:ext cx="53893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700"/>
                <a:t>Troca de</a:t>
              </a:r>
            </a:p>
            <a:p>
              <a:pPr algn="ctr"/>
              <a:r>
                <a:rPr lang="pt-BR" sz="700"/>
                <a:t>cilindro</a:t>
              </a:r>
            </a:p>
          </p:txBody>
        </p:sp>
        <p:sp>
          <p:nvSpPr>
            <p:cNvPr id="68764" name="CaixaDeTexto 231"/>
            <p:cNvSpPr txBox="1">
              <a:spLocks noChangeArrowheads="1"/>
            </p:cNvSpPr>
            <p:nvPr/>
          </p:nvSpPr>
          <p:spPr bwMode="auto">
            <a:xfrm rot="-3010236">
              <a:off x="4326606" y="4009243"/>
              <a:ext cx="53893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700"/>
                <a:t>Troca de</a:t>
              </a:r>
            </a:p>
            <a:p>
              <a:pPr algn="ctr"/>
              <a:r>
                <a:rPr lang="pt-BR" sz="700"/>
                <a:t>guia</a:t>
              </a:r>
            </a:p>
          </p:txBody>
        </p:sp>
      </p:grpSp>
      <p:grpSp>
        <p:nvGrpSpPr>
          <p:cNvPr id="17" name="Grupo 357"/>
          <p:cNvGrpSpPr>
            <a:grpSpLocks/>
          </p:cNvGrpSpPr>
          <p:nvPr/>
        </p:nvGrpSpPr>
        <p:grpSpPr bwMode="auto">
          <a:xfrm>
            <a:off x="5143500" y="4062413"/>
            <a:ext cx="2214563" cy="1293812"/>
            <a:chOff x="5143504" y="4062418"/>
            <a:chExt cx="2214578" cy="1294023"/>
          </a:xfrm>
        </p:grpSpPr>
        <p:cxnSp>
          <p:nvCxnSpPr>
            <p:cNvPr id="98" name="Conector reto 97"/>
            <p:cNvCxnSpPr/>
            <p:nvPr/>
          </p:nvCxnSpPr>
          <p:spPr>
            <a:xfrm rot="5400000">
              <a:off x="5464942" y="4893637"/>
              <a:ext cx="428695" cy="35718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ector reto 136"/>
            <p:cNvCxnSpPr/>
            <p:nvPr/>
          </p:nvCxnSpPr>
          <p:spPr>
            <a:xfrm>
              <a:off x="5500694" y="4848358"/>
              <a:ext cx="1143008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ector reto 137"/>
            <p:cNvCxnSpPr/>
            <p:nvPr/>
          </p:nvCxnSpPr>
          <p:spPr>
            <a:xfrm rot="16200000" flipV="1">
              <a:off x="5103755" y="4459358"/>
              <a:ext cx="795467" cy="1587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Retângulo 151"/>
            <p:cNvSpPr/>
            <p:nvPr/>
          </p:nvSpPr>
          <p:spPr>
            <a:xfrm>
              <a:off x="5500694" y="4286292"/>
              <a:ext cx="357189" cy="571593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6000">
                  <a:srgbClr val="1F1F1F"/>
                </a:gs>
                <a:gs pos="17999">
                  <a:srgbClr val="FFFFFF"/>
                </a:gs>
                <a:gs pos="42000">
                  <a:srgbClr val="636363"/>
                </a:gs>
                <a:gs pos="53000">
                  <a:srgbClr val="CFCFCF"/>
                </a:gs>
                <a:gs pos="66000">
                  <a:srgbClr val="CFCFCF"/>
                </a:gs>
                <a:gs pos="75999">
                  <a:srgbClr val="1F1F1F"/>
                </a:gs>
                <a:gs pos="78999">
                  <a:srgbClr val="FFFFFF"/>
                </a:gs>
                <a:gs pos="100000">
                  <a:srgbClr val="7F7F7F"/>
                </a:gs>
              </a:gsLst>
              <a:lin ang="2700000" scaled="0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53" name="Retângulo 152"/>
            <p:cNvSpPr/>
            <p:nvPr/>
          </p:nvSpPr>
          <p:spPr>
            <a:xfrm>
              <a:off x="5857884" y="4572088"/>
              <a:ext cx="357190" cy="285797"/>
            </a:xfrm>
            <a:prstGeom prst="rect">
              <a:avLst/>
            </a:prstGeom>
            <a:gradFill flip="none" rotWithShape="1"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2700000" scaled="0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54" name="Retângulo 153"/>
            <p:cNvSpPr/>
            <p:nvPr/>
          </p:nvSpPr>
          <p:spPr>
            <a:xfrm>
              <a:off x="6215074" y="4714986"/>
              <a:ext cx="357189" cy="142898"/>
            </a:xfrm>
            <a:prstGeom prst="rect">
              <a:avLst/>
            </a:prstGeom>
            <a:gradFill flip="none" rotWithShape="1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0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55" name="Retângulo 154"/>
            <p:cNvSpPr/>
            <p:nvPr/>
          </p:nvSpPr>
          <p:spPr>
            <a:xfrm>
              <a:off x="6572264" y="4714986"/>
              <a:ext cx="357190" cy="142898"/>
            </a:xfrm>
            <a:prstGeom prst="rect">
              <a:avLst/>
            </a:prstGeom>
            <a:gradFill flip="none" rotWithShape="1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0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56" name="Retângulo 155"/>
            <p:cNvSpPr/>
            <p:nvPr/>
          </p:nvSpPr>
          <p:spPr>
            <a:xfrm>
              <a:off x="6929454" y="4786436"/>
              <a:ext cx="357189" cy="71449"/>
            </a:xfrm>
            <a:prstGeom prst="rect">
              <a:avLst/>
            </a:prstGeom>
            <a:gradFill flip="none" rotWithShape="1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0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cxnSp>
          <p:nvCxnSpPr>
            <p:cNvPr id="174" name="Conector reto 173"/>
            <p:cNvCxnSpPr/>
            <p:nvPr/>
          </p:nvCxnSpPr>
          <p:spPr>
            <a:xfrm rot="5400000">
              <a:off x="5822131" y="4893637"/>
              <a:ext cx="428695" cy="35719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ector reto 174"/>
            <p:cNvCxnSpPr/>
            <p:nvPr/>
          </p:nvCxnSpPr>
          <p:spPr>
            <a:xfrm rot="5400000">
              <a:off x="6179322" y="4893637"/>
              <a:ext cx="428695" cy="35718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ector reto 175"/>
            <p:cNvCxnSpPr/>
            <p:nvPr/>
          </p:nvCxnSpPr>
          <p:spPr>
            <a:xfrm rot="5400000">
              <a:off x="6536511" y="4893637"/>
              <a:ext cx="428695" cy="35719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ector reto 176"/>
            <p:cNvCxnSpPr/>
            <p:nvPr/>
          </p:nvCxnSpPr>
          <p:spPr>
            <a:xfrm rot="5400000">
              <a:off x="6893701" y="4893637"/>
              <a:ext cx="428695" cy="35718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743" name="CaixaDeTexto 185"/>
            <p:cNvSpPr txBox="1">
              <a:spLocks noChangeArrowheads="1"/>
            </p:cNvSpPr>
            <p:nvPr/>
          </p:nvSpPr>
          <p:spPr bwMode="auto">
            <a:xfrm rot="-5400000">
              <a:off x="4953708" y="4349694"/>
              <a:ext cx="74892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900"/>
                <a:t>Perdas por</a:t>
              </a:r>
            </a:p>
            <a:p>
              <a:pPr algn="ctr"/>
              <a:r>
                <a:rPr lang="pt-BR" sz="900"/>
                <a:t>Refugos</a:t>
              </a:r>
            </a:p>
          </p:txBody>
        </p:sp>
        <p:sp>
          <p:nvSpPr>
            <p:cNvPr id="68744" name="CaixaDeTexto 200"/>
            <p:cNvSpPr txBox="1">
              <a:spLocks noChangeArrowheads="1"/>
            </p:cNvSpPr>
            <p:nvPr/>
          </p:nvSpPr>
          <p:spPr bwMode="auto">
            <a:xfrm>
              <a:off x="5524507" y="4129092"/>
              <a:ext cx="35719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100</a:t>
              </a:r>
            </a:p>
          </p:txBody>
        </p:sp>
        <p:sp>
          <p:nvSpPr>
            <p:cNvPr id="68745" name="CaixaDeTexto 201"/>
            <p:cNvSpPr txBox="1">
              <a:spLocks noChangeArrowheads="1"/>
            </p:cNvSpPr>
            <p:nvPr/>
          </p:nvSpPr>
          <p:spPr bwMode="auto">
            <a:xfrm>
              <a:off x="5900747" y="4410082"/>
              <a:ext cx="35719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50</a:t>
              </a:r>
            </a:p>
          </p:txBody>
        </p:sp>
        <p:sp>
          <p:nvSpPr>
            <p:cNvPr id="68746" name="CaixaDeTexto 202"/>
            <p:cNvSpPr txBox="1">
              <a:spLocks noChangeArrowheads="1"/>
            </p:cNvSpPr>
            <p:nvPr/>
          </p:nvSpPr>
          <p:spPr bwMode="auto">
            <a:xfrm>
              <a:off x="6296037" y="4562482"/>
              <a:ext cx="35719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20</a:t>
              </a:r>
            </a:p>
          </p:txBody>
        </p:sp>
        <p:sp>
          <p:nvSpPr>
            <p:cNvPr id="68747" name="CaixaDeTexto 203"/>
            <p:cNvSpPr txBox="1">
              <a:spLocks noChangeArrowheads="1"/>
            </p:cNvSpPr>
            <p:nvPr/>
          </p:nvSpPr>
          <p:spPr bwMode="auto">
            <a:xfrm>
              <a:off x="6591314" y="4572007"/>
              <a:ext cx="35719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19</a:t>
              </a:r>
            </a:p>
          </p:txBody>
        </p:sp>
        <p:sp>
          <p:nvSpPr>
            <p:cNvPr id="68748" name="CaixaDeTexto 204"/>
            <p:cNvSpPr txBox="1">
              <a:spLocks noChangeArrowheads="1"/>
            </p:cNvSpPr>
            <p:nvPr/>
          </p:nvSpPr>
          <p:spPr bwMode="auto">
            <a:xfrm>
              <a:off x="7000892" y="4643446"/>
              <a:ext cx="35719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11</a:t>
              </a:r>
            </a:p>
          </p:txBody>
        </p:sp>
        <p:sp>
          <p:nvSpPr>
            <p:cNvPr id="68749" name="CaixaDeTexto 232"/>
            <p:cNvSpPr txBox="1">
              <a:spLocks noChangeArrowheads="1"/>
            </p:cNvSpPr>
            <p:nvPr/>
          </p:nvSpPr>
          <p:spPr bwMode="auto">
            <a:xfrm rot="-3010236">
              <a:off x="5327060" y="4973048"/>
              <a:ext cx="478016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700"/>
                <a:t>Trincas</a:t>
              </a:r>
            </a:p>
          </p:txBody>
        </p:sp>
        <p:sp>
          <p:nvSpPr>
            <p:cNvPr id="68750" name="CaixaDeTexto 233"/>
            <p:cNvSpPr txBox="1">
              <a:spLocks noChangeArrowheads="1"/>
            </p:cNvSpPr>
            <p:nvPr/>
          </p:nvSpPr>
          <p:spPr bwMode="auto">
            <a:xfrm rot="-3010236">
              <a:off x="5733688" y="4930832"/>
              <a:ext cx="470000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700"/>
                <a:t>“Peles”</a:t>
              </a:r>
            </a:p>
          </p:txBody>
        </p:sp>
        <p:sp>
          <p:nvSpPr>
            <p:cNvPr id="68751" name="CaixaDeTexto 234"/>
            <p:cNvSpPr txBox="1">
              <a:spLocks noChangeArrowheads="1"/>
            </p:cNvSpPr>
            <p:nvPr/>
          </p:nvSpPr>
          <p:spPr bwMode="auto">
            <a:xfrm rot="-3010236">
              <a:off x="6093011" y="4951113"/>
              <a:ext cx="473206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700"/>
                <a:t>Dobras</a:t>
              </a:r>
            </a:p>
          </p:txBody>
        </p:sp>
        <p:sp>
          <p:nvSpPr>
            <p:cNvPr id="68752" name="CaixaDeTexto 235"/>
            <p:cNvSpPr txBox="1">
              <a:spLocks noChangeArrowheads="1"/>
            </p:cNvSpPr>
            <p:nvPr/>
          </p:nvSpPr>
          <p:spPr bwMode="auto">
            <a:xfrm rot="-3010236">
              <a:off x="6386267" y="4974926"/>
              <a:ext cx="562975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700"/>
                <a:t>Empenos</a:t>
              </a:r>
            </a:p>
          </p:txBody>
        </p:sp>
        <p:sp>
          <p:nvSpPr>
            <p:cNvPr id="68753" name="CaixaDeTexto 236"/>
            <p:cNvSpPr txBox="1">
              <a:spLocks noChangeArrowheads="1"/>
            </p:cNvSpPr>
            <p:nvPr/>
          </p:nvSpPr>
          <p:spPr bwMode="auto">
            <a:xfrm rot="-3010236">
              <a:off x="6783753" y="4949106"/>
              <a:ext cx="455574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700"/>
                <a:t>Outros</a:t>
              </a:r>
            </a:p>
          </p:txBody>
        </p:sp>
      </p:grpSp>
      <p:grpSp>
        <p:nvGrpSpPr>
          <p:cNvPr id="19" name="Grupo 362"/>
          <p:cNvGrpSpPr>
            <a:grpSpLocks/>
          </p:cNvGrpSpPr>
          <p:nvPr/>
        </p:nvGrpSpPr>
        <p:grpSpPr bwMode="auto">
          <a:xfrm>
            <a:off x="6630988" y="2765425"/>
            <a:ext cx="1512887" cy="1300163"/>
            <a:chOff x="6631560" y="2765917"/>
            <a:chExt cx="1512340" cy="1299433"/>
          </a:xfrm>
        </p:grpSpPr>
        <p:cxnSp>
          <p:nvCxnSpPr>
            <p:cNvPr id="101" name="Conector reto 100"/>
            <p:cNvCxnSpPr/>
            <p:nvPr/>
          </p:nvCxnSpPr>
          <p:spPr>
            <a:xfrm rot="5400000">
              <a:off x="6965650" y="3607577"/>
              <a:ext cx="428384" cy="35705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ector reto 134"/>
            <p:cNvCxnSpPr/>
            <p:nvPr/>
          </p:nvCxnSpPr>
          <p:spPr>
            <a:xfrm>
              <a:off x="7001313" y="3571914"/>
              <a:ext cx="1142587" cy="1587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ector reto 135"/>
            <p:cNvCxnSpPr/>
            <p:nvPr/>
          </p:nvCxnSpPr>
          <p:spPr>
            <a:xfrm rot="16200000" flipV="1">
              <a:off x="6604661" y="3183195"/>
              <a:ext cx="794890" cy="1587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Retângulo 148"/>
            <p:cNvSpPr/>
            <p:nvPr/>
          </p:nvSpPr>
          <p:spPr>
            <a:xfrm>
              <a:off x="7001313" y="3143530"/>
              <a:ext cx="357059" cy="428384"/>
            </a:xfrm>
            <a:prstGeom prst="rect">
              <a:avLst/>
            </a:prstGeom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2700000" scaled="0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50" name="Retângulo 149"/>
            <p:cNvSpPr/>
            <p:nvPr/>
          </p:nvSpPr>
          <p:spPr>
            <a:xfrm>
              <a:off x="7358372" y="3429119"/>
              <a:ext cx="357058" cy="142795"/>
            </a:xfrm>
            <a:prstGeom prst="rect">
              <a:avLst/>
            </a:prstGeom>
            <a:gradFill flip="none" rotWithShape="1"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2700000" scaled="0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cxnSp>
          <p:nvCxnSpPr>
            <p:cNvPr id="171" name="Conector reto 170"/>
            <p:cNvCxnSpPr/>
            <p:nvPr/>
          </p:nvCxnSpPr>
          <p:spPr>
            <a:xfrm rot="5400000">
              <a:off x="7322709" y="3607577"/>
              <a:ext cx="428384" cy="35705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Retângulo 171"/>
            <p:cNvSpPr/>
            <p:nvPr/>
          </p:nvSpPr>
          <p:spPr>
            <a:xfrm>
              <a:off x="7715430" y="3429119"/>
              <a:ext cx="357059" cy="142795"/>
            </a:xfrm>
            <a:prstGeom prst="rect">
              <a:avLst/>
            </a:prstGeom>
            <a:gradFill flip="none" rotWithShape="1"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2700000" scaled="0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cxnSp>
          <p:nvCxnSpPr>
            <p:cNvPr id="173" name="Conector reto 172"/>
            <p:cNvCxnSpPr/>
            <p:nvPr/>
          </p:nvCxnSpPr>
          <p:spPr>
            <a:xfrm rot="5400000">
              <a:off x="7679767" y="3607577"/>
              <a:ext cx="428384" cy="35705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724" name="CaixaDeTexto 187"/>
            <p:cNvSpPr txBox="1">
              <a:spLocks noChangeArrowheads="1"/>
            </p:cNvSpPr>
            <p:nvPr/>
          </p:nvSpPr>
          <p:spPr bwMode="auto">
            <a:xfrm rot="-5400000">
              <a:off x="6332760" y="3064717"/>
              <a:ext cx="96693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900"/>
                <a:t>Perdas nas</a:t>
              </a:r>
            </a:p>
            <a:p>
              <a:pPr algn="ctr"/>
              <a:r>
                <a:rPr lang="pt-BR" sz="900"/>
                <a:t>Linhas de rolos</a:t>
              </a:r>
            </a:p>
          </p:txBody>
        </p:sp>
        <p:sp>
          <p:nvSpPr>
            <p:cNvPr id="68725" name="CaixaDeTexto 205"/>
            <p:cNvSpPr txBox="1">
              <a:spLocks noChangeArrowheads="1"/>
            </p:cNvSpPr>
            <p:nvPr/>
          </p:nvSpPr>
          <p:spPr bwMode="auto">
            <a:xfrm>
              <a:off x="7024705" y="2981322"/>
              <a:ext cx="35719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60</a:t>
              </a:r>
            </a:p>
          </p:txBody>
        </p:sp>
        <p:sp>
          <p:nvSpPr>
            <p:cNvPr id="68726" name="CaixaDeTexto 206"/>
            <p:cNvSpPr txBox="1">
              <a:spLocks noChangeArrowheads="1"/>
            </p:cNvSpPr>
            <p:nvPr/>
          </p:nvSpPr>
          <p:spPr bwMode="auto">
            <a:xfrm>
              <a:off x="7396182" y="3267074"/>
              <a:ext cx="35719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15</a:t>
              </a:r>
            </a:p>
          </p:txBody>
        </p:sp>
        <p:sp>
          <p:nvSpPr>
            <p:cNvPr id="68727" name="CaixaDeTexto 207"/>
            <p:cNvSpPr txBox="1">
              <a:spLocks noChangeArrowheads="1"/>
            </p:cNvSpPr>
            <p:nvPr/>
          </p:nvSpPr>
          <p:spPr bwMode="auto">
            <a:xfrm>
              <a:off x="7734322" y="3267074"/>
              <a:ext cx="35719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15</a:t>
              </a:r>
            </a:p>
          </p:txBody>
        </p:sp>
        <p:sp>
          <p:nvSpPr>
            <p:cNvPr id="68728" name="CaixaDeTexto 238"/>
            <p:cNvSpPr txBox="1">
              <a:spLocks noChangeArrowheads="1"/>
            </p:cNvSpPr>
            <p:nvPr/>
          </p:nvSpPr>
          <p:spPr bwMode="auto">
            <a:xfrm rot="-3010236">
              <a:off x="6854268" y="3673888"/>
              <a:ext cx="510076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700"/>
                <a:t>Motores</a:t>
              </a:r>
            </a:p>
          </p:txBody>
        </p:sp>
        <p:sp>
          <p:nvSpPr>
            <p:cNvPr id="68729" name="CaixaDeTexto 239"/>
            <p:cNvSpPr txBox="1">
              <a:spLocks noChangeArrowheads="1"/>
            </p:cNvSpPr>
            <p:nvPr/>
          </p:nvSpPr>
          <p:spPr bwMode="auto">
            <a:xfrm rot="-3010236">
              <a:off x="7170627" y="3706277"/>
              <a:ext cx="518091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700"/>
                <a:t>Mancais</a:t>
              </a:r>
            </a:p>
          </p:txBody>
        </p:sp>
        <p:sp>
          <p:nvSpPr>
            <p:cNvPr id="68730" name="CaixaDeTexto 240"/>
            <p:cNvSpPr txBox="1">
              <a:spLocks noChangeArrowheads="1"/>
            </p:cNvSpPr>
            <p:nvPr/>
          </p:nvSpPr>
          <p:spPr bwMode="auto">
            <a:xfrm rot="-3010236">
              <a:off x="7648271" y="3619097"/>
              <a:ext cx="402674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700"/>
                <a:t>Eixos</a:t>
              </a:r>
            </a:p>
          </p:txBody>
        </p:sp>
      </p:grpSp>
      <p:grpSp>
        <p:nvGrpSpPr>
          <p:cNvPr id="25" name="Grupo 358"/>
          <p:cNvGrpSpPr>
            <a:grpSpLocks/>
          </p:cNvGrpSpPr>
          <p:nvPr/>
        </p:nvGrpSpPr>
        <p:grpSpPr bwMode="auto">
          <a:xfrm>
            <a:off x="3357563" y="5197475"/>
            <a:ext cx="1857375" cy="1660525"/>
            <a:chOff x="3571868" y="5068868"/>
            <a:chExt cx="1857388" cy="1661245"/>
          </a:xfrm>
        </p:grpSpPr>
        <p:cxnSp>
          <p:nvCxnSpPr>
            <p:cNvPr id="100" name="Conector reto 99"/>
            <p:cNvCxnSpPr/>
            <p:nvPr/>
          </p:nvCxnSpPr>
          <p:spPr>
            <a:xfrm rot="5400000">
              <a:off x="3891660" y="6179883"/>
              <a:ext cx="428811" cy="35718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ector reto 140"/>
            <p:cNvCxnSpPr/>
            <p:nvPr/>
          </p:nvCxnSpPr>
          <p:spPr>
            <a:xfrm>
              <a:off x="3927470" y="6144072"/>
              <a:ext cx="1143008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ector reto 141"/>
            <p:cNvCxnSpPr/>
            <p:nvPr/>
          </p:nvCxnSpPr>
          <p:spPr>
            <a:xfrm rot="16200000" flipV="1">
              <a:off x="3423221" y="5647763"/>
              <a:ext cx="1010088" cy="1587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Retângulo 160"/>
            <p:cNvSpPr/>
            <p:nvPr/>
          </p:nvSpPr>
          <p:spPr>
            <a:xfrm>
              <a:off x="4284660" y="5858198"/>
              <a:ext cx="357191" cy="285874"/>
            </a:xfrm>
            <a:prstGeom prst="rect">
              <a:avLst/>
            </a:prstGeom>
            <a:gradFill flip="none" rotWithShape="1"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2700000" scaled="0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62" name="Retângulo 161"/>
            <p:cNvSpPr/>
            <p:nvPr/>
          </p:nvSpPr>
          <p:spPr>
            <a:xfrm>
              <a:off x="4641850" y="6001135"/>
              <a:ext cx="357189" cy="142937"/>
            </a:xfrm>
            <a:prstGeom prst="rect">
              <a:avLst/>
            </a:prstGeom>
            <a:gradFill flip="none" rotWithShape="1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0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63" name="Retângulo 162"/>
            <p:cNvSpPr/>
            <p:nvPr/>
          </p:nvSpPr>
          <p:spPr>
            <a:xfrm>
              <a:off x="4999040" y="6072603"/>
              <a:ext cx="357191" cy="71469"/>
            </a:xfrm>
            <a:prstGeom prst="rect">
              <a:avLst/>
            </a:prstGeom>
            <a:gradFill flip="none" rotWithShape="1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0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65" name="Retângulo 164"/>
            <p:cNvSpPr/>
            <p:nvPr/>
          </p:nvSpPr>
          <p:spPr>
            <a:xfrm>
              <a:off x="3927470" y="5286450"/>
              <a:ext cx="357189" cy="857622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2700000" scaled="0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cxnSp>
          <p:nvCxnSpPr>
            <p:cNvPr id="181" name="Conector reto 180"/>
            <p:cNvCxnSpPr/>
            <p:nvPr/>
          </p:nvCxnSpPr>
          <p:spPr>
            <a:xfrm rot="5400000">
              <a:off x="4248849" y="6179883"/>
              <a:ext cx="428811" cy="35719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ector reto 181"/>
            <p:cNvCxnSpPr/>
            <p:nvPr/>
          </p:nvCxnSpPr>
          <p:spPr>
            <a:xfrm rot="5400000">
              <a:off x="4606040" y="6179883"/>
              <a:ext cx="428811" cy="35718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ector reto 182"/>
            <p:cNvCxnSpPr/>
            <p:nvPr/>
          </p:nvCxnSpPr>
          <p:spPr>
            <a:xfrm rot="5400000">
              <a:off x="4963229" y="6179883"/>
              <a:ext cx="428811" cy="35719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707" name="CaixaDeTexto 184"/>
            <p:cNvSpPr txBox="1">
              <a:spLocks noChangeArrowheads="1"/>
            </p:cNvSpPr>
            <p:nvPr/>
          </p:nvSpPr>
          <p:spPr bwMode="auto">
            <a:xfrm rot="-5400000">
              <a:off x="3151240" y="5489496"/>
              <a:ext cx="12105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900"/>
                <a:t>Perdas por Paradas</a:t>
              </a:r>
            </a:p>
            <a:p>
              <a:pPr algn="ctr"/>
              <a:r>
                <a:rPr lang="pt-BR" sz="900"/>
                <a:t> intermitentes</a:t>
              </a:r>
            </a:p>
          </p:txBody>
        </p:sp>
        <p:sp>
          <p:nvSpPr>
            <p:cNvPr id="68708" name="CaixaDeTexto 192"/>
            <p:cNvSpPr txBox="1">
              <a:spLocks noChangeArrowheads="1"/>
            </p:cNvSpPr>
            <p:nvPr/>
          </p:nvSpPr>
          <p:spPr bwMode="auto">
            <a:xfrm>
              <a:off x="3981446" y="5119699"/>
              <a:ext cx="35719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65</a:t>
              </a:r>
            </a:p>
          </p:txBody>
        </p:sp>
        <p:sp>
          <p:nvSpPr>
            <p:cNvPr id="68709" name="CaixaDeTexto 193"/>
            <p:cNvSpPr txBox="1">
              <a:spLocks noChangeArrowheads="1"/>
            </p:cNvSpPr>
            <p:nvPr/>
          </p:nvSpPr>
          <p:spPr bwMode="auto">
            <a:xfrm>
              <a:off x="4310061" y="5686441"/>
              <a:ext cx="35719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10</a:t>
              </a:r>
            </a:p>
          </p:txBody>
        </p:sp>
        <p:sp>
          <p:nvSpPr>
            <p:cNvPr id="68710" name="CaixaDeTexto 194"/>
            <p:cNvSpPr txBox="1">
              <a:spLocks noChangeArrowheads="1"/>
            </p:cNvSpPr>
            <p:nvPr/>
          </p:nvSpPr>
          <p:spPr bwMode="auto">
            <a:xfrm>
              <a:off x="4719638" y="5838841"/>
              <a:ext cx="35719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4</a:t>
              </a:r>
            </a:p>
          </p:txBody>
        </p:sp>
        <p:sp>
          <p:nvSpPr>
            <p:cNvPr id="68711" name="CaixaDeTexto 195"/>
            <p:cNvSpPr txBox="1">
              <a:spLocks noChangeArrowheads="1"/>
            </p:cNvSpPr>
            <p:nvPr/>
          </p:nvSpPr>
          <p:spPr bwMode="auto">
            <a:xfrm>
              <a:off x="5072066" y="5910280"/>
              <a:ext cx="35719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1</a:t>
              </a:r>
            </a:p>
          </p:txBody>
        </p:sp>
        <p:sp>
          <p:nvSpPr>
            <p:cNvPr id="68712" name="CaixaDeTexto 241"/>
            <p:cNvSpPr txBox="1">
              <a:spLocks noChangeArrowheads="1"/>
            </p:cNvSpPr>
            <p:nvPr/>
          </p:nvSpPr>
          <p:spPr bwMode="auto">
            <a:xfrm rot="-3116464">
              <a:off x="3631085" y="6217027"/>
              <a:ext cx="55495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700"/>
                <a:t>Quebras </a:t>
              </a:r>
            </a:p>
            <a:p>
              <a:pPr algn="ctr"/>
              <a:r>
                <a:rPr lang="pt-BR" sz="700"/>
                <a:t>de guias</a:t>
              </a:r>
            </a:p>
          </p:txBody>
        </p:sp>
        <p:sp>
          <p:nvSpPr>
            <p:cNvPr id="68713" name="CaixaDeTexto 242"/>
            <p:cNvSpPr txBox="1">
              <a:spLocks noChangeArrowheads="1"/>
            </p:cNvSpPr>
            <p:nvPr/>
          </p:nvSpPr>
          <p:spPr bwMode="auto">
            <a:xfrm rot="-3116464">
              <a:off x="3959162" y="6263636"/>
              <a:ext cx="62388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700"/>
                <a:t>Quedas de</a:t>
              </a:r>
            </a:p>
            <a:p>
              <a:pPr algn="ctr"/>
              <a:r>
                <a:rPr lang="pt-BR" sz="700"/>
                <a:t>força</a:t>
              </a:r>
            </a:p>
          </p:txBody>
        </p:sp>
        <p:sp>
          <p:nvSpPr>
            <p:cNvPr id="68714" name="CaixaDeTexto 243"/>
            <p:cNvSpPr txBox="1">
              <a:spLocks noChangeArrowheads="1"/>
            </p:cNvSpPr>
            <p:nvPr/>
          </p:nvSpPr>
          <p:spPr bwMode="auto">
            <a:xfrm rot="-3116464">
              <a:off x="4308505" y="6296500"/>
              <a:ext cx="667170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700"/>
                <a:t>Lubrificação</a:t>
              </a:r>
            </a:p>
          </p:txBody>
        </p:sp>
        <p:sp>
          <p:nvSpPr>
            <p:cNvPr id="68715" name="CaixaDeTexto 244"/>
            <p:cNvSpPr txBox="1">
              <a:spLocks noChangeArrowheads="1"/>
            </p:cNvSpPr>
            <p:nvPr/>
          </p:nvSpPr>
          <p:spPr bwMode="auto">
            <a:xfrm rot="-3116464">
              <a:off x="4853911" y="6246535"/>
              <a:ext cx="455574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700"/>
                <a:t>Outros</a:t>
              </a:r>
            </a:p>
          </p:txBody>
        </p:sp>
      </p:grpSp>
      <p:grpSp>
        <p:nvGrpSpPr>
          <p:cNvPr id="28" name="Grupo 366"/>
          <p:cNvGrpSpPr>
            <a:grpSpLocks/>
          </p:cNvGrpSpPr>
          <p:nvPr/>
        </p:nvGrpSpPr>
        <p:grpSpPr bwMode="auto">
          <a:xfrm>
            <a:off x="6634163" y="5405438"/>
            <a:ext cx="1866900" cy="1377950"/>
            <a:chOff x="6634178" y="5405917"/>
            <a:chExt cx="1866912" cy="1377010"/>
          </a:xfrm>
        </p:grpSpPr>
        <p:grpSp>
          <p:nvGrpSpPr>
            <p:cNvPr id="68677" name="Grupo 356"/>
            <p:cNvGrpSpPr>
              <a:grpSpLocks/>
            </p:cNvGrpSpPr>
            <p:nvPr/>
          </p:nvGrpSpPr>
          <p:grpSpPr bwMode="auto">
            <a:xfrm>
              <a:off x="6634178" y="5405917"/>
              <a:ext cx="1866912" cy="1275950"/>
              <a:chOff x="6634178" y="5405917"/>
              <a:chExt cx="1866912" cy="1275950"/>
            </a:xfrm>
          </p:grpSpPr>
          <p:cxnSp>
            <p:nvCxnSpPr>
              <p:cNvPr id="99" name="Conector reto 98"/>
              <p:cNvCxnSpPr/>
              <p:nvPr/>
            </p:nvCxnSpPr>
            <p:spPr>
              <a:xfrm rot="5400000">
                <a:off x="6955796" y="6250561"/>
                <a:ext cx="428333" cy="35719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ector reto 138"/>
              <p:cNvCxnSpPr/>
              <p:nvPr/>
            </p:nvCxnSpPr>
            <p:spPr>
              <a:xfrm>
                <a:off x="6991367" y="6214990"/>
                <a:ext cx="1143007" cy="1586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ector reto 139"/>
              <p:cNvCxnSpPr/>
              <p:nvPr/>
            </p:nvCxnSpPr>
            <p:spPr>
              <a:xfrm rot="16200000" flipV="1">
                <a:off x="6594764" y="5826316"/>
                <a:ext cx="794795" cy="1588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7" name="Retângulo 156"/>
              <p:cNvSpPr/>
              <p:nvPr/>
            </p:nvSpPr>
            <p:spPr>
              <a:xfrm>
                <a:off x="6991367" y="5643880"/>
                <a:ext cx="357190" cy="571110"/>
              </a:xfrm>
              <a:prstGeom prst="rect">
                <a:avLst/>
              </a:prstGeom>
              <a:gradFill flip="none" rotWithShape="1"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lin ang="2700000" scaled="0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dirty="0"/>
              </a:p>
            </p:txBody>
          </p:sp>
          <p:sp>
            <p:nvSpPr>
              <p:cNvPr id="158" name="Retângulo 157"/>
              <p:cNvSpPr/>
              <p:nvPr/>
            </p:nvSpPr>
            <p:spPr>
              <a:xfrm>
                <a:off x="7348558" y="6072212"/>
                <a:ext cx="357189" cy="142778"/>
              </a:xfrm>
              <a:prstGeom prst="rect">
                <a:avLst/>
              </a:prstGeom>
              <a:gradFill flip="none"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lin ang="2700000" scaled="0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dirty="0"/>
              </a:p>
            </p:txBody>
          </p:sp>
          <p:sp>
            <p:nvSpPr>
              <p:cNvPr id="159" name="Retângulo 158"/>
              <p:cNvSpPr/>
              <p:nvPr/>
            </p:nvSpPr>
            <p:spPr>
              <a:xfrm>
                <a:off x="7705747" y="6072212"/>
                <a:ext cx="357190" cy="142778"/>
              </a:xfrm>
              <a:prstGeom prst="rect">
                <a:avLst/>
              </a:prstGeom>
              <a:gradFill flip="none"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lin ang="2700000" scaled="0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dirty="0"/>
              </a:p>
            </p:txBody>
          </p:sp>
          <p:sp>
            <p:nvSpPr>
              <p:cNvPr id="160" name="Retângulo 159"/>
              <p:cNvSpPr/>
              <p:nvPr/>
            </p:nvSpPr>
            <p:spPr>
              <a:xfrm>
                <a:off x="8062937" y="6143600"/>
                <a:ext cx="357189" cy="71389"/>
              </a:xfrm>
              <a:prstGeom prst="rect">
                <a:avLst/>
              </a:prstGeom>
              <a:gradFill flip="none"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lin ang="2700000" scaled="0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dirty="0"/>
              </a:p>
            </p:txBody>
          </p:sp>
          <p:cxnSp>
            <p:nvCxnSpPr>
              <p:cNvPr id="178" name="Conector reto 177"/>
              <p:cNvCxnSpPr/>
              <p:nvPr/>
            </p:nvCxnSpPr>
            <p:spPr>
              <a:xfrm rot="5400000">
                <a:off x="7312986" y="6250561"/>
                <a:ext cx="428333" cy="35718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Conector reto 178"/>
              <p:cNvCxnSpPr/>
              <p:nvPr/>
            </p:nvCxnSpPr>
            <p:spPr>
              <a:xfrm rot="5400000">
                <a:off x="7670175" y="6250561"/>
                <a:ext cx="428333" cy="35719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Conector reto 179"/>
              <p:cNvCxnSpPr/>
              <p:nvPr/>
            </p:nvCxnSpPr>
            <p:spPr>
              <a:xfrm rot="5400000">
                <a:off x="8027366" y="6250561"/>
                <a:ext cx="428333" cy="35718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690" name="CaixaDeTexto 191"/>
              <p:cNvSpPr txBox="1">
                <a:spLocks noChangeArrowheads="1"/>
              </p:cNvSpPr>
              <p:nvPr/>
            </p:nvSpPr>
            <p:spPr bwMode="auto">
              <a:xfrm rot="-5400000">
                <a:off x="6332172" y="5707923"/>
                <a:ext cx="97334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sz="900"/>
                  <a:t>Perdas por</a:t>
                </a:r>
              </a:p>
              <a:p>
                <a:pPr algn="ctr"/>
                <a:r>
                  <a:rPr lang="pt-BR" sz="900"/>
                  <a:t>Início produção</a:t>
                </a:r>
              </a:p>
            </p:txBody>
          </p:sp>
          <p:sp>
            <p:nvSpPr>
              <p:cNvPr id="68691" name="CaixaDeTexto 196"/>
              <p:cNvSpPr txBox="1">
                <a:spLocks noChangeArrowheads="1"/>
              </p:cNvSpPr>
              <p:nvPr/>
            </p:nvSpPr>
            <p:spPr bwMode="auto">
              <a:xfrm>
                <a:off x="7038992" y="5476889"/>
                <a:ext cx="357190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600" b="1"/>
                  <a:t>30</a:t>
                </a:r>
              </a:p>
            </p:txBody>
          </p:sp>
          <p:sp>
            <p:nvSpPr>
              <p:cNvPr id="68692" name="CaixaDeTexto 197"/>
              <p:cNvSpPr txBox="1">
                <a:spLocks noChangeArrowheads="1"/>
              </p:cNvSpPr>
              <p:nvPr/>
            </p:nvSpPr>
            <p:spPr bwMode="auto">
              <a:xfrm>
                <a:off x="7410470" y="5919805"/>
                <a:ext cx="357190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600" b="1"/>
                  <a:t>5</a:t>
                </a:r>
              </a:p>
            </p:txBody>
          </p:sp>
          <p:sp>
            <p:nvSpPr>
              <p:cNvPr id="68693" name="CaixaDeTexto 198"/>
              <p:cNvSpPr txBox="1">
                <a:spLocks noChangeArrowheads="1"/>
              </p:cNvSpPr>
              <p:nvPr/>
            </p:nvSpPr>
            <p:spPr bwMode="auto">
              <a:xfrm>
                <a:off x="7777185" y="5919805"/>
                <a:ext cx="357190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600" b="1"/>
                  <a:t>3</a:t>
                </a:r>
              </a:p>
            </p:txBody>
          </p:sp>
          <p:sp>
            <p:nvSpPr>
              <p:cNvPr id="68694" name="CaixaDeTexto 199"/>
              <p:cNvSpPr txBox="1">
                <a:spLocks noChangeArrowheads="1"/>
              </p:cNvSpPr>
              <p:nvPr/>
            </p:nvSpPr>
            <p:spPr bwMode="auto">
              <a:xfrm>
                <a:off x="8143900" y="5991243"/>
                <a:ext cx="357190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600" b="1"/>
                  <a:t>2</a:t>
                </a:r>
              </a:p>
            </p:txBody>
          </p:sp>
          <p:sp>
            <p:nvSpPr>
              <p:cNvPr id="68695" name="CaixaDeTexto 237"/>
              <p:cNvSpPr txBox="1">
                <a:spLocks noChangeArrowheads="1"/>
              </p:cNvSpPr>
              <p:nvPr/>
            </p:nvSpPr>
            <p:spPr bwMode="auto">
              <a:xfrm rot="-3010236">
                <a:off x="7914989" y="6354052"/>
                <a:ext cx="455574" cy="200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700"/>
                  <a:t>Outros</a:t>
                </a:r>
              </a:p>
            </p:txBody>
          </p:sp>
          <p:sp>
            <p:nvSpPr>
              <p:cNvPr id="68696" name="CaixaDeTexto 245"/>
              <p:cNvSpPr txBox="1">
                <a:spLocks noChangeArrowheads="1"/>
              </p:cNvSpPr>
              <p:nvPr/>
            </p:nvSpPr>
            <p:spPr bwMode="auto">
              <a:xfrm rot="-3116464">
                <a:off x="6836506" y="6296339"/>
                <a:ext cx="473206" cy="200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sz="700"/>
                  <a:t>Dureza</a:t>
                </a:r>
              </a:p>
            </p:txBody>
          </p:sp>
        </p:grpSp>
        <p:sp>
          <p:nvSpPr>
            <p:cNvPr id="68678" name="CaixaDeTexto 246"/>
            <p:cNvSpPr txBox="1">
              <a:spLocks noChangeArrowheads="1"/>
            </p:cNvSpPr>
            <p:nvPr/>
          </p:nvSpPr>
          <p:spPr bwMode="auto">
            <a:xfrm rot="-3116464">
              <a:off x="7080786" y="6359734"/>
              <a:ext cx="646331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700"/>
                <a:t>Resistência</a:t>
              </a:r>
            </a:p>
          </p:txBody>
        </p:sp>
        <p:sp>
          <p:nvSpPr>
            <p:cNvPr id="68679" name="CaixaDeTexto 247"/>
            <p:cNvSpPr txBox="1">
              <a:spLocks noChangeArrowheads="1"/>
            </p:cNvSpPr>
            <p:nvPr/>
          </p:nvSpPr>
          <p:spPr bwMode="auto">
            <a:xfrm rot="-3116464">
              <a:off x="7509727" y="6336384"/>
              <a:ext cx="587020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700"/>
                <a:t>Dimensão</a:t>
              </a:r>
            </a:p>
          </p:txBody>
        </p:sp>
      </p:grpSp>
      <p:sp>
        <p:nvSpPr>
          <p:cNvPr id="249" name="Retângulo 248"/>
          <p:cNvSpPr/>
          <p:nvPr/>
        </p:nvSpPr>
        <p:spPr>
          <a:xfrm>
            <a:off x="2857488" y="714356"/>
            <a:ext cx="342927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BUSCA DOS PROBLEMAS</a:t>
            </a:r>
            <a:endParaRPr lang="pt-B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251" name="Conector de seta reta 250"/>
          <p:cNvCxnSpPr>
            <a:stCxn id="68857" idx="2"/>
            <a:endCxn id="53" idx="0"/>
          </p:cNvCxnSpPr>
          <p:nvPr/>
        </p:nvCxnSpPr>
        <p:spPr>
          <a:xfrm rot="5400000">
            <a:off x="411162" y="2867026"/>
            <a:ext cx="715963" cy="13811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Forma 282"/>
          <p:cNvCxnSpPr>
            <a:stCxn id="53" idx="3"/>
            <a:endCxn id="68811" idx="0"/>
          </p:cNvCxnSpPr>
          <p:nvPr/>
        </p:nvCxnSpPr>
        <p:spPr>
          <a:xfrm flipV="1">
            <a:off x="879475" y="1681163"/>
            <a:ext cx="2108200" cy="1704975"/>
          </a:xfrm>
          <a:prstGeom prst="curvedConnector4">
            <a:avLst>
              <a:gd name="adj1" fmla="val 3000"/>
              <a:gd name="adj2" fmla="val 142000"/>
            </a:avLst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Forma 286"/>
          <p:cNvCxnSpPr>
            <a:stCxn id="68811" idx="3"/>
            <a:endCxn id="68797" idx="0"/>
          </p:cNvCxnSpPr>
          <p:nvPr/>
        </p:nvCxnSpPr>
        <p:spPr>
          <a:xfrm flipV="1">
            <a:off x="3167063" y="1600200"/>
            <a:ext cx="1960562" cy="173038"/>
          </a:xfrm>
          <a:prstGeom prst="curvedConnector4">
            <a:avLst>
              <a:gd name="adj1" fmla="val 28646"/>
              <a:gd name="adj2" fmla="val 386691"/>
            </a:avLst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Forma 296"/>
          <p:cNvCxnSpPr>
            <a:stCxn id="68797" idx="3"/>
            <a:endCxn id="68778" idx="0"/>
          </p:cNvCxnSpPr>
          <p:nvPr/>
        </p:nvCxnSpPr>
        <p:spPr>
          <a:xfrm flipV="1">
            <a:off x="5305425" y="1152525"/>
            <a:ext cx="1951038" cy="539750"/>
          </a:xfrm>
          <a:prstGeom prst="curvedConnector4">
            <a:avLst>
              <a:gd name="adj1" fmla="val 36044"/>
              <a:gd name="adj2" fmla="val 153621"/>
            </a:avLst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Conector em curva 303"/>
          <p:cNvCxnSpPr>
            <a:stCxn id="68812" idx="3"/>
            <a:endCxn id="68762" idx="0"/>
          </p:cNvCxnSpPr>
          <p:nvPr/>
        </p:nvCxnSpPr>
        <p:spPr>
          <a:xfrm>
            <a:off x="3519488" y="2220913"/>
            <a:ext cx="882650" cy="909637"/>
          </a:xfrm>
          <a:prstGeom prst="curvedConnector2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Conector em curva 312"/>
          <p:cNvCxnSpPr>
            <a:stCxn id="54" idx="0"/>
            <a:endCxn id="68818" idx="0"/>
          </p:cNvCxnSpPr>
          <p:nvPr/>
        </p:nvCxnSpPr>
        <p:spPr>
          <a:xfrm rot="16200000" flipH="1">
            <a:off x="1787525" y="2890838"/>
            <a:ext cx="231775" cy="1736725"/>
          </a:xfrm>
          <a:prstGeom prst="curvedConnector3">
            <a:avLst>
              <a:gd name="adj1" fmla="val -230435"/>
            </a:avLst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Conector em curva 315"/>
          <p:cNvCxnSpPr>
            <a:stCxn id="68818" idx="3"/>
          </p:cNvCxnSpPr>
          <p:nvPr/>
        </p:nvCxnSpPr>
        <p:spPr>
          <a:xfrm>
            <a:off x="2951163" y="3967163"/>
            <a:ext cx="2478087" cy="676275"/>
          </a:xfrm>
          <a:prstGeom prst="curvedConnector3">
            <a:avLst>
              <a:gd name="adj1" fmla="val 41638"/>
            </a:avLst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Conector em curva 321"/>
          <p:cNvCxnSpPr>
            <a:stCxn id="55" idx="0"/>
            <a:endCxn id="68828" idx="3"/>
          </p:cNvCxnSpPr>
          <p:nvPr/>
        </p:nvCxnSpPr>
        <p:spPr>
          <a:xfrm rot="16200000" flipH="1">
            <a:off x="944563" y="4306888"/>
            <a:ext cx="1430337" cy="528637"/>
          </a:xfrm>
          <a:prstGeom prst="curvedConnector4">
            <a:avLst>
              <a:gd name="adj1" fmla="val -15980"/>
              <a:gd name="adj2" fmla="val 143270"/>
            </a:avLst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Forma 329"/>
          <p:cNvCxnSpPr>
            <a:stCxn id="68828" idx="3"/>
            <a:endCxn id="68712" idx="1"/>
          </p:cNvCxnSpPr>
          <p:nvPr/>
        </p:nvCxnSpPr>
        <p:spPr>
          <a:xfrm>
            <a:off x="1924050" y="5286375"/>
            <a:ext cx="1598613" cy="1430338"/>
          </a:xfrm>
          <a:prstGeom prst="curvedConnector4">
            <a:avLst>
              <a:gd name="adj1" fmla="val 58871"/>
              <a:gd name="adj2" fmla="val 104049"/>
            </a:avLst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Conector em curva 337"/>
          <p:cNvCxnSpPr>
            <a:stCxn id="68798" idx="3"/>
            <a:endCxn id="68725" idx="0"/>
          </p:cNvCxnSpPr>
          <p:nvPr/>
        </p:nvCxnSpPr>
        <p:spPr>
          <a:xfrm>
            <a:off x="5676900" y="1989138"/>
            <a:ext cx="1527175" cy="992187"/>
          </a:xfrm>
          <a:prstGeom prst="curvedConnector2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Conector em curva 341"/>
          <p:cNvCxnSpPr>
            <a:stCxn id="68819" idx="3"/>
          </p:cNvCxnSpPr>
          <p:nvPr/>
        </p:nvCxnSpPr>
        <p:spPr>
          <a:xfrm>
            <a:off x="3346450" y="4395788"/>
            <a:ext cx="3511550" cy="1533525"/>
          </a:xfrm>
          <a:prstGeom prst="curvedConnector3">
            <a:avLst>
              <a:gd name="adj1" fmla="val 30903"/>
            </a:avLst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upo 390"/>
          <p:cNvGrpSpPr>
            <a:grpSpLocks/>
          </p:cNvGrpSpPr>
          <p:nvPr/>
        </p:nvGrpSpPr>
        <p:grpSpPr bwMode="auto">
          <a:xfrm>
            <a:off x="785813" y="1357313"/>
            <a:ext cx="7762875" cy="5091112"/>
            <a:chOff x="785786" y="1357298"/>
            <a:chExt cx="7762929" cy="5091829"/>
          </a:xfrm>
        </p:grpSpPr>
        <p:sp>
          <p:nvSpPr>
            <p:cNvPr id="368" name="Retângulo 367"/>
            <p:cNvSpPr/>
            <p:nvPr/>
          </p:nvSpPr>
          <p:spPr>
            <a:xfrm>
              <a:off x="785786" y="1357298"/>
              <a:ext cx="7635928" cy="5091829"/>
            </a:xfrm>
            <a:prstGeom prst="rect">
              <a:avLst/>
            </a:prstGeom>
            <a:gradFill flip="none" rotWithShape="1">
              <a:gsLst>
                <a:gs pos="0">
                  <a:srgbClr val="FFEFD1">
                    <a:alpha val="1200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rect">
                <a:fillToRect l="100000" b="100000"/>
              </a:path>
              <a:tileRect t="-100000" r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cxnSp>
          <p:nvCxnSpPr>
            <p:cNvPr id="369" name="Conector reto 368"/>
            <p:cNvCxnSpPr/>
            <p:nvPr/>
          </p:nvCxnSpPr>
          <p:spPr>
            <a:xfrm rot="5400000">
              <a:off x="263268" y="3781752"/>
              <a:ext cx="3397728" cy="3175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Conector reto 369"/>
            <p:cNvCxnSpPr/>
            <p:nvPr/>
          </p:nvCxnSpPr>
          <p:spPr>
            <a:xfrm>
              <a:off x="1960544" y="5479028"/>
              <a:ext cx="5611851" cy="22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1" name="Retângulo 370"/>
            <p:cNvSpPr/>
            <p:nvPr/>
          </p:nvSpPr>
          <p:spPr>
            <a:xfrm>
              <a:off x="2547923" y="2802126"/>
              <a:ext cx="587379" cy="266737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72" name="Retângulo 371"/>
            <p:cNvSpPr/>
            <p:nvPr/>
          </p:nvSpPr>
          <p:spPr>
            <a:xfrm>
              <a:off x="3327391" y="3287970"/>
              <a:ext cx="587379" cy="2181532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cxnSp>
          <p:nvCxnSpPr>
            <p:cNvPr id="373" name="Conector de seta reta 372"/>
            <p:cNvCxnSpPr/>
            <p:nvPr/>
          </p:nvCxnSpPr>
          <p:spPr>
            <a:xfrm>
              <a:off x="4016370" y="3297496"/>
              <a:ext cx="3230585" cy="727177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Conector reto 373"/>
            <p:cNvCxnSpPr/>
            <p:nvPr/>
          </p:nvCxnSpPr>
          <p:spPr>
            <a:xfrm rot="5400000" flipH="1" flipV="1">
              <a:off x="4191774" y="5597314"/>
              <a:ext cx="242921" cy="635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Conector reto 374"/>
            <p:cNvCxnSpPr/>
            <p:nvPr/>
          </p:nvCxnSpPr>
          <p:spPr>
            <a:xfrm rot="5400000" flipH="1" flipV="1">
              <a:off x="4779154" y="5597314"/>
              <a:ext cx="242921" cy="635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Conector reto 375"/>
            <p:cNvCxnSpPr/>
            <p:nvPr/>
          </p:nvCxnSpPr>
          <p:spPr>
            <a:xfrm rot="5400000" flipH="1" flipV="1">
              <a:off x="5326844" y="5597314"/>
              <a:ext cx="242921" cy="635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Conector reto 376"/>
            <p:cNvCxnSpPr/>
            <p:nvPr/>
          </p:nvCxnSpPr>
          <p:spPr>
            <a:xfrm rot="5400000" flipH="1" flipV="1">
              <a:off x="5930099" y="5597314"/>
              <a:ext cx="242921" cy="635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Conector reto 377"/>
            <p:cNvCxnSpPr/>
            <p:nvPr/>
          </p:nvCxnSpPr>
          <p:spPr>
            <a:xfrm rot="5400000" flipH="1" flipV="1">
              <a:off x="6523035" y="5596520"/>
              <a:ext cx="242921" cy="793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Conector reto 378"/>
            <p:cNvCxnSpPr/>
            <p:nvPr/>
          </p:nvCxnSpPr>
          <p:spPr>
            <a:xfrm rot="5400000" flipH="1" flipV="1">
              <a:off x="7115970" y="5597314"/>
              <a:ext cx="242921" cy="635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Conector reto 379"/>
            <p:cNvCxnSpPr/>
            <p:nvPr/>
          </p:nvCxnSpPr>
          <p:spPr>
            <a:xfrm rot="5400000">
              <a:off x="6519779" y="4751851"/>
              <a:ext cx="1454355" cy="635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1" name="Seta para baixo 380"/>
            <p:cNvSpPr/>
            <p:nvPr/>
          </p:nvSpPr>
          <p:spPr>
            <a:xfrm>
              <a:off x="5484819" y="2811653"/>
              <a:ext cx="587379" cy="727177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68668" name="CaixaDeTexto 381"/>
            <p:cNvSpPr txBox="1">
              <a:spLocks noChangeArrowheads="1"/>
            </p:cNvSpPr>
            <p:nvPr/>
          </p:nvSpPr>
          <p:spPr bwMode="auto">
            <a:xfrm>
              <a:off x="5214942" y="2500306"/>
              <a:ext cx="128588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b="1"/>
                <a:t>MELHOR</a:t>
              </a:r>
            </a:p>
          </p:txBody>
        </p:sp>
        <p:sp>
          <p:nvSpPr>
            <p:cNvPr id="68669" name="CaixaDeTexto 382"/>
            <p:cNvSpPr txBox="1">
              <a:spLocks noChangeArrowheads="1"/>
            </p:cNvSpPr>
            <p:nvPr/>
          </p:nvSpPr>
          <p:spPr bwMode="auto">
            <a:xfrm>
              <a:off x="6786578" y="3786190"/>
              <a:ext cx="1762137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1600" b="1"/>
                <a:t>META</a:t>
              </a:r>
            </a:p>
            <a:p>
              <a:pPr algn="ctr"/>
              <a:r>
                <a:rPr lang="pt-BR" sz="1600" b="1"/>
                <a:t>380</a:t>
              </a:r>
            </a:p>
          </p:txBody>
        </p:sp>
        <p:sp>
          <p:nvSpPr>
            <p:cNvPr id="68670" name="CaixaDeTexto 383"/>
            <p:cNvSpPr txBox="1">
              <a:spLocks noChangeArrowheads="1"/>
            </p:cNvSpPr>
            <p:nvPr/>
          </p:nvSpPr>
          <p:spPr bwMode="auto">
            <a:xfrm>
              <a:off x="3428992" y="5500702"/>
              <a:ext cx="50006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600" b="1"/>
                <a:t>06</a:t>
              </a:r>
            </a:p>
          </p:txBody>
        </p:sp>
        <p:sp>
          <p:nvSpPr>
            <p:cNvPr id="68671" name="CaixaDeTexto 384"/>
            <p:cNvSpPr txBox="1">
              <a:spLocks noChangeArrowheads="1"/>
            </p:cNvSpPr>
            <p:nvPr/>
          </p:nvSpPr>
          <p:spPr bwMode="auto">
            <a:xfrm>
              <a:off x="2611424" y="5500702"/>
              <a:ext cx="46037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600" b="1"/>
                <a:t>05</a:t>
              </a:r>
            </a:p>
          </p:txBody>
        </p:sp>
        <p:sp>
          <p:nvSpPr>
            <p:cNvPr id="386" name="Chave esquerda 385"/>
            <p:cNvSpPr/>
            <p:nvPr/>
          </p:nvSpPr>
          <p:spPr>
            <a:xfrm rot="16200000">
              <a:off x="5536381" y="4486103"/>
              <a:ext cx="484256" cy="2936895"/>
            </a:xfrm>
            <a:prstGeom prst="leftBrace">
              <a:avLst/>
            </a:prstGeom>
            <a:ln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68673" name="CaixaDeTexto 386"/>
            <p:cNvSpPr txBox="1">
              <a:spLocks noChangeArrowheads="1"/>
            </p:cNvSpPr>
            <p:nvPr/>
          </p:nvSpPr>
          <p:spPr bwMode="auto">
            <a:xfrm>
              <a:off x="5572132" y="6072206"/>
              <a:ext cx="55002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600" b="1"/>
                <a:t>07</a:t>
              </a:r>
            </a:p>
          </p:txBody>
        </p:sp>
        <p:sp>
          <p:nvSpPr>
            <p:cNvPr id="68674" name="CaixaDeTexto 387"/>
            <p:cNvSpPr txBox="1">
              <a:spLocks noChangeArrowheads="1"/>
            </p:cNvSpPr>
            <p:nvPr/>
          </p:nvSpPr>
          <p:spPr bwMode="auto">
            <a:xfrm rot="-5400000">
              <a:off x="-161210" y="3553574"/>
              <a:ext cx="363702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2000" b="1"/>
                <a:t>PERDA PRODUÇÃO t / dia</a:t>
              </a:r>
            </a:p>
          </p:txBody>
        </p:sp>
        <p:sp>
          <p:nvSpPr>
            <p:cNvPr id="68675" name="CaixaDeTexto 388"/>
            <p:cNvSpPr txBox="1">
              <a:spLocks noChangeArrowheads="1"/>
            </p:cNvSpPr>
            <p:nvPr/>
          </p:nvSpPr>
          <p:spPr bwMode="auto">
            <a:xfrm>
              <a:off x="2571736" y="2500306"/>
              <a:ext cx="53181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600" b="1"/>
                <a:t>800</a:t>
              </a:r>
            </a:p>
          </p:txBody>
        </p:sp>
        <p:sp>
          <p:nvSpPr>
            <p:cNvPr id="68676" name="CaixaDeTexto 389"/>
            <p:cNvSpPr txBox="1">
              <a:spLocks noChangeArrowheads="1"/>
            </p:cNvSpPr>
            <p:nvPr/>
          </p:nvSpPr>
          <p:spPr bwMode="auto">
            <a:xfrm>
              <a:off x="3357554" y="3000372"/>
              <a:ext cx="54761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600" b="1"/>
                <a:t>760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53" grpId="0"/>
      <p:bldP spid="54" grpId="0"/>
      <p:bldP spid="55" grpId="0"/>
      <p:bldP spid="58" grpId="0"/>
      <p:bldP spid="59" grpId="0"/>
      <p:bldP spid="60" grpId="0"/>
      <p:bldP spid="24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CaixaDeTexto 52"/>
          <p:cNvSpPr txBox="1">
            <a:spLocks noChangeArrowheads="1"/>
          </p:cNvSpPr>
          <p:nvPr/>
        </p:nvSpPr>
        <p:spPr bwMode="auto">
          <a:xfrm rot="-3005508">
            <a:off x="389732" y="4134644"/>
            <a:ext cx="7127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700"/>
              <a:t>Estratégia de</a:t>
            </a:r>
          </a:p>
          <a:p>
            <a:pPr algn="ctr"/>
            <a:r>
              <a:rPr lang="pt-BR" sz="700"/>
              <a:t>Implantação</a:t>
            </a:r>
          </a:p>
        </p:txBody>
      </p:sp>
      <p:grpSp>
        <p:nvGrpSpPr>
          <p:cNvPr id="69635" name="Grupo 272"/>
          <p:cNvGrpSpPr>
            <a:grpSpLocks/>
          </p:cNvGrpSpPr>
          <p:nvPr/>
        </p:nvGrpSpPr>
        <p:grpSpPr bwMode="auto">
          <a:xfrm>
            <a:off x="166688" y="2166938"/>
            <a:ext cx="2476500" cy="2390775"/>
            <a:chOff x="167183" y="2167455"/>
            <a:chExt cx="2475991" cy="2390984"/>
          </a:xfrm>
        </p:grpSpPr>
        <p:cxnSp>
          <p:nvCxnSpPr>
            <p:cNvPr id="14" name="Conector reto 13"/>
            <p:cNvCxnSpPr/>
            <p:nvPr/>
          </p:nvCxnSpPr>
          <p:spPr>
            <a:xfrm rot="5400000">
              <a:off x="393292" y="4036952"/>
              <a:ext cx="428662" cy="3571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tângulo 16"/>
            <p:cNvSpPr/>
            <p:nvPr/>
          </p:nvSpPr>
          <p:spPr>
            <a:xfrm>
              <a:off x="429066" y="3429627"/>
              <a:ext cx="357115" cy="57155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cxnSp>
          <p:nvCxnSpPr>
            <p:cNvPr id="22" name="Conector reto 21"/>
            <p:cNvCxnSpPr/>
            <p:nvPr/>
          </p:nvCxnSpPr>
          <p:spPr>
            <a:xfrm rot="5400000">
              <a:off x="1107520" y="4036952"/>
              <a:ext cx="428662" cy="3571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/>
            <p:cNvCxnSpPr/>
            <p:nvPr/>
          </p:nvCxnSpPr>
          <p:spPr>
            <a:xfrm rot="5400000">
              <a:off x="1464634" y="4036952"/>
              <a:ext cx="428662" cy="35711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836" name="CaixaDeTexto 24"/>
            <p:cNvSpPr txBox="1">
              <a:spLocks noChangeArrowheads="1"/>
            </p:cNvSpPr>
            <p:nvPr/>
          </p:nvSpPr>
          <p:spPr bwMode="auto">
            <a:xfrm>
              <a:off x="2214546" y="3911681"/>
              <a:ext cx="214314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0</a:t>
              </a:r>
            </a:p>
          </p:txBody>
        </p:sp>
        <p:sp>
          <p:nvSpPr>
            <p:cNvPr id="69837" name="CaixaDeTexto 29"/>
            <p:cNvSpPr txBox="1">
              <a:spLocks noChangeArrowheads="1"/>
            </p:cNvSpPr>
            <p:nvPr/>
          </p:nvSpPr>
          <p:spPr bwMode="auto">
            <a:xfrm rot="-3005508">
              <a:off x="131984" y="4052819"/>
              <a:ext cx="65274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700"/>
                <a:t>Cultura</a:t>
              </a:r>
            </a:p>
            <a:p>
              <a:pPr algn="ctr"/>
              <a:r>
                <a:rPr lang="pt-BR" sz="700"/>
                <a:t>empresarial</a:t>
              </a:r>
            </a:p>
          </p:txBody>
        </p:sp>
        <p:sp>
          <p:nvSpPr>
            <p:cNvPr id="36" name="Retângulo 35"/>
            <p:cNvSpPr/>
            <p:nvPr/>
          </p:nvSpPr>
          <p:spPr>
            <a:xfrm>
              <a:off x="786181" y="3643959"/>
              <a:ext cx="357114" cy="357218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7" name="Retângulo 36"/>
            <p:cNvSpPr/>
            <p:nvPr/>
          </p:nvSpPr>
          <p:spPr>
            <a:xfrm>
              <a:off x="1143294" y="3715402"/>
              <a:ext cx="357115" cy="28577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8" name="Retângulo 37"/>
            <p:cNvSpPr/>
            <p:nvPr/>
          </p:nvSpPr>
          <p:spPr>
            <a:xfrm>
              <a:off x="1500409" y="3858290"/>
              <a:ext cx="357114" cy="142887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9" name="Retângulo 38"/>
            <p:cNvSpPr/>
            <p:nvPr/>
          </p:nvSpPr>
          <p:spPr>
            <a:xfrm>
              <a:off x="1857523" y="3858290"/>
              <a:ext cx="357115" cy="14288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47" name="Retângulo 46"/>
            <p:cNvSpPr/>
            <p:nvPr/>
          </p:nvSpPr>
          <p:spPr>
            <a:xfrm>
              <a:off x="429066" y="2572302"/>
              <a:ext cx="1785571" cy="14288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50" name="Forma livre 49"/>
            <p:cNvSpPr/>
            <p:nvPr/>
          </p:nvSpPr>
          <p:spPr>
            <a:xfrm>
              <a:off x="786181" y="2583416"/>
              <a:ext cx="1414171" cy="838273"/>
            </a:xfrm>
            <a:custGeom>
              <a:avLst/>
              <a:gdLst>
                <a:gd name="connsiteX0" fmla="*/ 0 w 1415060"/>
                <a:gd name="connsiteY0" fmla="*/ 837910 h 837910"/>
                <a:gd name="connsiteX1" fmla="*/ 326820 w 1415060"/>
                <a:gd name="connsiteY1" fmla="*/ 479799 h 837910"/>
                <a:gd name="connsiteX2" fmla="*/ 716222 w 1415060"/>
                <a:gd name="connsiteY2" fmla="*/ 219039 h 837910"/>
                <a:gd name="connsiteX3" fmla="*/ 1105625 w 1415060"/>
                <a:gd name="connsiteY3" fmla="*/ 69536 h 837910"/>
                <a:gd name="connsiteX4" fmla="*/ 1415060 w 1415060"/>
                <a:gd name="connsiteY4" fmla="*/ 0 h 83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60" h="837910">
                  <a:moveTo>
                    <a:pt x="0" y="837910"/>
                  </a:moveTo>
                  <a:cubicBezTo>
                    <a:pt x="103725" y="710427"/>
                    <a:pt x="207450" y="582944"/>
                    <a:pt x="326820" y="479799"/>
                  </a:cubicBezTo>
                  <a:cubicBezTo>
                    <a:pt x="446190" y="376654"/>
                    <a:pt x="586421" y="287416"/>
                    <a:pt x="716222" y="219039"/>
                  </a:cubicBezTo>
                  <a:cubicBezTo>
                    <a:pt x="846023" y="150662"/>
                    <a:pt x="989152" y="106043"/>
                    <a:pt x="1105625" y="69536"/>
                  </a:cubicBezTo>
                  <a:cubicBezTo>
                    <a:pt x="1222098" y="33030"/>
                    <a:pt x="1318579" y="16515"/>
                    <a:pt x="1415060" y="0"/>
                  </a:cubicBezTo>
                </a:path>
              </a:pathLst>
            </a:cu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cxnSp>
          <p:nvCxnSpPr>
            <p:cNvPr id="51" name="Conector reto 50"/>
            <p:cNvCxnSpPr/>
            <p:nvPr/>
          </p:nvCxnSpPr>
          <p:spPr>
            <a:xfrm rot="5400000">
              <a:off x="750406" y="4036952"/>
              <a:ext cx="428662" cy="35711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/>
            <p:cNvCxnSpPr/>
            <p:nvPr/>
          </p:nvCxnSpPr>
          <p:spPr>
            <a:xfrm rot="5400000">
              <a:off x="1821748" y="4036952"/>
              <a:ext cx="428662" cy="3571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846" name="CaixaDeTexto 53"/>
            <p:cNvSpPr txBox="1">
              <a:spLocks noChangeArrowheads="1"/>
            </p:cNvSpPr>
            <p:nvPr/>
          </p:nvSpPr>
          <p:spPr bwMode="auto">
            <a:xfrm rot="-3005508">
              <a:off x="852553" y="4067121"/>
              <a:ext cx="55816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700"/>
                <a:t>Ações da</a:t>
              </a:r>
            </a:p>
            <a:p>
              <a:pPr algn="ctr"/>
              <a:r>
                <a:rPr lang="pt-BR" sz="700"/>
                <a:t>Gerência</a:t>
              </a:r>
            </a:p>
          </p:txBody>
        </p:sp>
        <p:sp>
          <p:nvSpPr>
            <p:cNvPr id="69847" name="CaixaDeTexto 54"/>
            <p:cNvSpPr txBox="1">
              <a:spLocks noChangeArrowheads="1"/>
            </p:cNvSpPr>
            <p:nvPr/>
          </p:nvSpPr>
          <p:spPr bwMode="auto">
            <a:xfrm rot="-3005508">
              <a:off x="1190288" y="4080859"/>
              <a:ext cx="6030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700"/>
                <a:t>Ações das</a:t>
              </a:r>
            </a:p>
            <a:p>
              <a:pPr algn="ctr"/>
              <a:r>
                <a:rPr lang="pt-BR" sz="700"/>
                <a:t>Chefias</a:t>
              </a:r>
            </a:p>
          </p:txBody>
        </p:sp>
        <p:sp>
          <p:nvSpPr>
            <p:cNvPr id="69848" name="CaixaDeTexto 55"/>
            <p:cNvSpPr txBox="1">
              <a:spLocks noChangeArrowheads="1"/>
            </p:cNvSpPr>
            <p:nvPr/>
          </p:nvSpPr>
          <p:spPr bwMode="auto">
            <a:xfrm rot="-3005508">
              <a:off x="1528977" y="4046119"/>
              <a:ext cx="71686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700"/>
                <a:t>Outras</a:t>
              </a:r>
            </a:p>
            <a:p>
              <a:pPr algn="ctr"/>
              <a:r>
                <a:rPr lang="pt-BR" sz="700"/>
                <a:t>Metodologias</a:t>
              </a:r>
            </a:p>
          </p:txBody>
        </p:sp>
        <p:sp>
          <p:nvSpPr>
            <p:cNvPr id="69849" name="CaixaDeTexto 56"/>
            <p:cNvSpPr txBox="1">
              <a:spLocks noChangeArrowheads="1"/>
            </p:cNvSpPr>
            <p:nvPr/>
          </p:nvSpPr>
          <p:spPr bwMode="auto">
            <a:xfrm>
              <a:off x="357158" y="2167455"/>
              <a:ext cx="195277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100" b="1"/>
                <a:t>Dificuldade para implantar</a:t>
              </a:r>
            </a:p>
            <a:p>
              <a:pPr algn="ctr"/>
              <a:r>
                <a:rPr lang="pt-BR" sz="1100" b="1"/>
                <a:t>Gestão pela Qualidade</a:t>
              </a:r>
            </a:p>
          </p:txBody>
        </p:sp>
        <p:cxnSp>
          <p:nvCxnSpPr>
            <p:cNvPr id="59" name="Conector reto 58"/>
            <p:cNvCxnSpPr/>
            <p:nvPr/>
          </p:nvCxnSpPr>
          <p:spPr>
            <a:xfrm>
              <a:off x="2211463" y="2567540"/>
              <a:ext cx="71422" cy="1587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to 59"/>
            <p:cNvCxnSpPr/>
            <p:nvPr/>
          </p:nvCxnSpPr>
          <p:spPr>
            <a:xfrm>
              <a:off x="2214637" y="4002765"/>
              <a:ext cx="71422" cy="1587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to 60"/>
            <p:cNvCxnSpPr/>
            <p:nvPr/>
          </p:nvCxnSpPr>
          <p:spPr>
            <a:xfrm>
              <a:off x="2214637" y="3285153"/>
              <a:ext cx="71422" cy="1587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853" name="CaixaDeTexto 61"/>
            <p:cNvSpPr txBox="1">
              <a:spLocks noChangeArrowheads="1"/>
            </p:cNvSpPr>
            <p:nvPr/>
          </p:nvSpPr>
          <p:spPr bwMode="auto">
            <a:xfrm>
              <a:off x="2214546" y="3197301"/>
              <a:ext cx="28575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50</a:t>
              </a:r>
            </a:p>
          </p:txBody>
        </p:sp>
        <p:sp>
          <p:nvSpPr>
            <p:cNvPr id="69854" name="CaixaDeTexto 62"/>
            <p:cNvSpPr txBox="1">
              <a:spLocks noChangeArrowheads="1"/>
            </p:cNvSpPr>
            <p:nvPr/>
          </p:nvSpPr>
          <p:spPr bwMode="auto">
            <a:xfrm>
              <a:off x="2207592" y="2474069"/>
              <a:ext cx="43558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100 %</a:t>
              </a:r>
            </a:p>
          </p:txBody>
        </p:sp>
        <p:cxnSp>
          <p:nvCxnSpPr>
            <p:cNvPr id="64" name="Conector reto 63"/>
            <p:cNvCxnSpPr/>
            <p:nvPr/>
          </p:nvCxnSpPr>
          <p:spPr>
            <a:xfrm>
              <a:off x="357644" y="3356596"/>
              <a:ext cx="71422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to 64"/>
            <p:cNvCxnSpPr/>
            <p:nvPr/>
          </p:nvCxnSpPr>
          <p:spPr>
            <a:xfrm>
              <a:off x="357644" y="2785046"/>
              <a:ext cx="71422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857" name="CaixaDeTexto 65"/>
            <p:cNvSpPr txBox="1">
              <a:spLocks noChangeArrowheads="1"/>
            </p:cNvSpPr>
            <p:nvPr/>
          </p:nvSpPr>
          <p:spPr bwMode="auto">
            <a:xfrm>
              <a:off x="167183" y="3265262"/>
              <a:ext cx="28575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44</a:t>
              </a:r>
            </a:p>
          </p:txBody>
        </p:sp>
        <p:sp>
          <p:nvSpPr>
            <p:cNvPr id="69858" name="CaixaDeTexto 66"/>
            <p:cNvSpPr txBox="1">
              <a:spLocks noChangeArrowheads="1"/>
            </p:cNvSpPr>
            <p:nvPr/>
          </p:nvSpPr>
          <p:spPr bwMode="auto">
            <a:xfrm>
              <a:off x="167183" y="2690281"/>
              <a:ext cx="28575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88</a:t>
              </a:r>
            </a:p>
          </p:txBody>
        </p:sp>
      </p:grpSp>
      <p:grpSp>
        <p:nvGrpSpPr>
          <p:cNvPr id="3" name="Grupo 298"/>
          <p:cNvGrpSpPr>
            <a:grpSpLocks/>
          </p:cNvGrpSpPr>
          <p:nvPr/>
        </p:nvGrpSpPr>
        <p:grpSpPr bwMode="auto">
          <a:xfrm>
            <a:off x="2681288" y="741363"/>
            <a:ext cx="1774825" cy="2460625"/>
            <a:chOff x="2681561" y="741583"/>
            <a:chExt cx="1774933" cy="2460684"/>
          </a:xfrm>
        </p:grpSpPr>
        <p:sp>
          <p:nvSpPr>
            <p:cNvPr id="69809" name="CaixaDeTexto 83"/>
            <p:cNvSpPr txBox="1">
              <a:spLocks noChangeArrowheads="1"/>
            </p:cNvSpPr>
            <p:nvPr/>
          </p:nvSpPr>
          <p:spPr bwMode="auto">
            <a:xfrm>
              <a:off x="4020912" y="1046292"/>
              <a:ext cx="43558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100 %</a:t>
              </a:r>
            </a:p>
          </p:txBody>
        </p:sp>
        <p:sp>
          <p:nvSpPr>
            <p:cNvPr id="69810" name="CaixaDeTexto 88"/>
            <p:cNvSpPr txBox="1">
              <a:spLocks noChangeArrowheads="1"/>
            </p:cNvSpPr>
            <p:nvPr/>
          </p:nvSpPr>
          <p:spPr bwMode="auto">
            <a:xfrm rot="-3010236">
              <a:off x="2950276" y="2677123"/>
              <a:ext cx="74251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700"/>
                <a:t>Prática</a:t>
              </a:r>
            </a:p>
            <a:p>
              <a:pPr algn="ctr"/>
              <a:r>
                <a:rPr lang="pt-BR" sz="700"/>
                <a:t>Contraditórias</a:t>
              </a:r>
            </a:p>
          </p:txBody>
        </p:sp>
        <p:grpSp>
          <p:nvGrpSpPr>
            <p:cNvPr id="69811" name="Grupo 273"/>
            <p:cNvGrpSpPr>
              <a:grpSpLocks/>
            </p:cNvGrpSpPr>
            <p:nvPr/>
          </p:nvGrpSpPr>
          <p:grpSpPr bwMode="auto">
            <a:xfrm>
              <a:off x="2681561" y="741583"/>
              <a:ext cx="1632057" cy="2388059"/>
              <a:chOff x="2681561" y="741583"/>
              <a:chExt cx="1632057" cy="2388059"/>
            </a:xfrm>
          </p:grpSpPr>
          <p:sp>
            <p:nvSpPr>
              <p:cNvPr id="69812" name="CaixaDeTexto 28"/>
              <p:cNvSpPr txBox="1">
                <a:spLocks noChangeArrowheads="1"/>
              </p:cNvSpPr>
              <p:nvPr/>
            </p:nvSpPr>
            <p:spPr bwMode="auto">
              <a:xfrm rot="-3010236">
                <a:off x="2650075" y="2666213"/>
                <a:ext cx="61908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sz="700"/>
                  <a:t>Postura da</a:t>
                </a:r>
              </a:p>
              <a:p>
                <a:pPr algn="ctr"/>
                <a:r>
                  <a:rPr lang="pt-BR" sz="700"/>
                  <a:t>Direção</a:t>
                </a:r>
              </a:p>
            </p:txBody>
          </p:sp>
          <p:sp>
            <p:nvSpPr>
              <p:cNvPr id="68" name="Retângulo 67"/>
              <p:cNvSpPr/>
              <p:nvPr/>
            </p:nvSpPr>
            <p:spPr>
              <a:xfrm>
                <a:off x="2967328" y="1155930"/>
                <a:ext cx="1071627" cy="14287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dirty="0"/>
              </a:p>
            </p:txBody>
          </p:sp>
          <p:sp>
            <p:nvSpPr>
              <p:cNvPr id="69" name="Retângulo 68"/>
              <p:cNvSpPr/>
              <p:nvPr/>
            </p:nvSpPr>
            <p:spPr>
              <a:xfrm>
                <a:off x="2967328" y="1798883"/>
                <a:ext cx="357209" cy="78583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dirty="0"/>
              </a:p>
            </p:txBody>
          </p:sp>
          <p:sp>
            <p:nvSpPr>
              <p:cNvPr id="70" name="Retângulo 69"/>
              <p:cNvSpPr/>
              <p:nvPr/>
            </p:nvSpPr>
            <p:spPr>
              <a:xfrm>
                <a:off x="3324537" y="2013200"/>
                <a:ext cx="357210" cy="571514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71" name="Retângulo 70"/>
              <p:cNvSpPr/>
              <p:nvPr/>
            </p:nvSpPr>
            <p:spPr>
              <a:xfrm>
                <a:off x="3681747" y="2370397"/>
                <a:ext cx="357209" cy="214317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dirty="0"/>
              </a:p>
            </p:txBody>
          </p:sp>
          <p:cxnSp>
            <p:nvCxnSpPr>
              <p:cNvPr id="72" name="Conector reto 71"/>
              <p:cNvCxnSpPr/>
              <p:nvPr/>
            </p:nvCxnSpPr>
            <p:spPr>
              <a:xfrm>
                <a:off x="2872073" y="1963987"/>
                <a:ext cx="71441" cy="1587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onector reto 72"/>
              <p:cNvCxnSpPr/>
              <p:nvPr/>
            </p:nvCxnSpPr>
            <p:spPr>
              <a:xfrm>
                <a:off x="2872073" y="1392474"/>
                <a:ext cx="71441" cy="1587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819" name="CaixaDeTexto 73"/>
              <p:cNvSpPr txBox="1">
                <a:spLocks noChangeArrowheads="1"/>
              </p:cNvSpPr>
              <p:nvPr/>
            </p:nvSpPr>
            <p:spPr bwMode="auto">
              <a:xfrm>
                <a:off x="2681561" y="1873974"/>
                <a:ext cx="285752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600" b="1"/>
                  <a:t>20</a:t>
                </a:r>
              </a:p>
            </p:txBody>
          </p:sp>
          <p:sp>
            <p:nvSpPr>
              <p:cNvPr id="69820" name="CaixaDeTexto 74"/>
              <p:cNvSpPr txBox="1">
                <a:spLocks noChangeArrowheads="1"/>
              </p:cNvSpPr>
              <p:nvPr/>
            </p:nvSpPr>
            <p:spPr bwMode="auto">
              <a:xfrm>
                <a:off x="2681561" y="1298993"/>
                <a:ext cx="285752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600" b="1"/>
                  <a:t>40</a:t>
                </a:r>
              </a:p>
            </p:txBody>
          </p:sp>
          <p:sp>
            <p:nvSpPr>
              <p:cNvPr id="78" name="Forma livre 77"/>
              <p:cNvSpPr/>
              <p:nvPr/>
            </p:nvSpPr>
            <p:spPr>
              <a:xfrm>
                <a:off x="3316600" y="1152755"/>
                <a:ext cx="716005" cy="638190"/>
              </a:xfrm>
              <a:custGeom>
                <a:avLst/>
                <a:gdLst>
                  <a:gd name="connsiteX0" fmla="*/ 0 w 716096"/>
                  <a:gd name="connsiteY0" fmla="*/ 638978 h 638978"/>
                  <a:gd name="connsiteX1" fmla="*/ 374573 w 716096"/>
                  <a:gd name="connsiteY1" fmla="*/ 198303 h 638978"/>
                  <a:gd name="connsiteX2" fmla="*/ 716096 w 716096"/>
                  <a:gd name="connsiteY2" fmla="*/ 0 h 638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6096" h="638978">
                    <a:moveTo>
                      <a:pt x="0" y="638978"/>
                    </a:moveTo>
                    <a:cubicBezTo>
                      <a:pt x="127612" y="471888"/>
                      <a:pt x="255224" y="304799"/>
                      <a:pt x="374573" y="198303"/>
                    </a:cubicBezTo>
                    <a:cubicBezTo>
                      <a:pt x="493922" y="91807"/>
                      <a:pt x="605009" y="45903"/>
                      <a:pt x="716096" y="0"/>
                    </a:cubicBezTo>
                  </a:path>
                </a:pathLst>
              </a:custGeom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dirty="0"/>
              </a:p>
            </p:txBody>
          </p:sp>
          <p:sp>
            <p:nvSpPr>
              <p:cNvPr id="69822" name="CaixaDeTexto 78"/>
              <p:cNvSpPr txBox="1">
                <a:spLocks noChangeArrowheads="1"/>
              </p:cNvSpPr>
              <p:nvPr/>
            </p:nvSpPr>
            <p:spPr bwMode="auto">
              <a:xfrm>
                <a:off x="4027866" y="2483904"/>
                <a:ext cx="214314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600" b="1"/>
                  <a:t>0</a:t>
                </a:r>
              </a:p>
            </p:txBody>
          </p:sp>
          <p:cxnSp>
            <p:nvCxnSpPr>
              <p:cNvPr id="80" name="Conector reto 79"/>
              <p:cNvCxnSpPr/>
              <p:nvPr/>
            </p:nvCxnSpPr>
            <p:spPr>
              <a:xfrm>
                <a:off x="4024667" y="1140055"/>
                <a:ext cx="71441" cy="1588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ector reto 80"/>
              <p:cNvCxnSpPr/>
              <p:nvPr/>
            </p:nvCxnSpPr>
            <p:spPr>
              <a:xfrm>
                <a:off x="4027843" y="2573602"/>
                <a:ext cx="71441" cy="1587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ector reto 81"/>
              <p:cNvCxnSpPr/>
              <p:nvPr/>
            </p:nvCxnSpPr>
            <p:spPr>
              <a:xfrm>
                <a:off x="4027843" y="1856035"/>
                <a:ext cx="71441" cy="1587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826" name="CaixaDeTexto 82"/>
              <p:cNvSpPr txBox="1">
                <a:spLocks noChangeArrowheads="1"/>
              </p:cNvSpPr>
              <p:nvPr/>
            </p:nvSpPr>
            <p:spPr bwMode="auto">
              <a:xfrm>
                <a:off x="4027866" y="1769524"/>
                <a:ext cx="285752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600" b="1"/>
                  <a:t>50</a:t>
                </a:r>
              </a:p>
            </p:txBody>
          </p:sp>
          <p:cxnSp>
            <p:nvCxnSpPr>
              <p:cNvPr id="85" name="Conector reto 84"/>
              <p:cNvCxnSpPr/>
              <p:nvPr/>
            </p:nvCxnSpPr>
            <p:spPr>
              <a:xfrm rot="5400000">
                <a:off x="2931615" y="2620427"/>
                <a:ext cx="428635" cy="35720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ector reto 85"/>
              <p:cNvCxnSpPr/>
              <p:nvPr/>
            </p:nvCxnSpPr>
            <p:spPr>
              <a:xfrm rot="5400000">
                <a:off x="3288824" y="2620427"/>
                <a:ext cx="428635" cy="35721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ector reto 86"/>
              <p:cNvCxnSpPr/>
              <p:nvPr/>
            </p:nvCxnSpPr>
            <p:spPr>
              <a:xfrm rot="5400000">
                <a:off x="3646033" y="2620427"/>
                <a:ext cx="428635" cy="35720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830" name="CaixaDeTexto 87"/>
              <p:cNvSpPr txBox="1">
                <a:spLocks noChangeArrowheads="1"/>
              </p:cNvSpPr>
              <p:nvPr/>
            </p:nvSpPr>
            <p:spPr bwMode="auto">
              <a:xfrm>
                <a:off x="3025872" y="741583"/>
                <a:ext cx="990977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sz="1100" b="1"/>
                  <a:t>Cultura</a:t>
                </a:r>
              </a:p>
              <a:p>
                <a:pPr algn="ctr"/>
                <a:r>
                  <a:rPr lang="pt-BR" sz="1100" b="1"/>
                  <a:t>Empresarial</a:t>
                </a:r>
              </a:p>
            </p:txBody>
          </p:sp>
          <p:sp>
            <p:nvSpPr>
              <p:cNvPr id="69831" name="CaixaDeTexto 89"/>
              <p:cNvSpPr txBox="1">
                <a:spLocks noChangeArrowheads="1"/>
              </p:cNvSpPr>
              <p:nvPr/>
            </p:nvSpPr>
            <p:spPr bwMode="auto">
              <a:xfrm rot="-3010236">
                <a:off x="3406012" y="2656631"/>
                <a:ext cx="601447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sz="700"/>
                  <a:t>Tempo</a:t>
                </a:r>
              </a:p>
              <a:p>
                <a:pPr algn="ctr"/>
                <a:r>
                  <a:rPr lang="pt-BR" sz="700"/>
                  <a:t>Disponível</a:t>
                </a:r>
              </a:p>
            </p:txBody>
          </p:sp>
        </p:grpSp>
      </p:grpSp>
      <p:grpSp>
        <p:nvGrpSpPr>
          <p:cNvPr id="5" name="Grupo 275"/>
          <p:cNvGrpSpPr>
            <a:grpSpLocks/>
          </p:cNvGrpSpPr>
          <p:nvPr/>
        </p:nvGrpSpPr>
        <p:grpSpPr bwMode="auto">
          <a:xfrm>
            <a:off x="5286375" y="323850"/>
            <a:ext cx="2111375" cy="2105025"/>
            <a:chOff x="5885254" y="247628"/>
            <a:chExt cx="2111707" cy="2105349"/>
          </a:xfrm>
        </p:grpSpPr>
        <p:sp>
          <p:nvSpPr>
            <p:cNvPr id="20" name="Retângulo 19"/>
            <p:cNvSpPr/>
            <p:nvPr/>
          </p:nvSpPr>
          <p:spPr>
            <a:xfrm>
              <a:off x="7215788" y="1571807"/>
              <a:ext cx="357244" cy="71449"/>
            </a:xfrm>
            <a:prstGeom prst="rect">
              <a:avLst/>
            </a:prstGeom>
            <a:gradFill flip="none" rotWithShape="1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0"/>
              <a:tileRect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91" name="Retângulo 90"/>
            <p:cNvSpPr/>
            <p:nvPr/>
          </p:nvSpPr>
          <p:spPr>
            <a:xfrm>
              <a:off x="6144058" y="642977"/>
              <a:ext cx="1428975" cy="100027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92" name="Retângulo 91"/>
            <p:cNvSpPr/>
            <p:nvPr/>
          </p:nvSpPr>
          <p:spPr>
            <a:xfrm>
              <a:off x="6144058" y="1357462"/>
              <a:ext cx="357243" cy="28579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93" name="Retângulo 92"/>
            <p:cNvSpPr/>
            <p:nvPr/>
          </p:nvSpPr>
          <p:spPr>
            <a:xfrm>
              <a:off x="6501301" y="1500359"/>
              <a:ext cx="357244" cy="14289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94" name="Retângulo 93"/>
            <p:cNvSpPr/>
            <p:nvPr/>
          </p:nvSpPr>
          <p:spPr>
            <a:xfrm>
              <a:off x="6858545" y="1500359"/>
              <a:ext cx="357243" cy="14289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cxnSp>
          <p:nvCxnSpPr>
            <p:cNvPr id="95" name="Conector reto 94"/>
            <p:cNvCxnSpPr/>
            <p:nvPr/>
          </p:nvCxnSpPr>
          <p:spPr>
            <a:xfrm>
              <a:off x="6075784" y="1203450"/>
              <a:ext cx="71449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ector reto 95"/>
            <p:cNvCxnSpPr/>
            <p:nvPr/>
          </p:nvCxnSpPr>
          <p:spPr>
            <a:xfrm>
              <a:off x="6075784" y="736653"/>
              <a:ext cx="71449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790" name="CaixaDeTexto 96"/>
            <p:cNvSpPr txBox="1">
              <a:spLocks noChangeArrowheads="1"/>
            </p:cNvSpPr>
            <p:nvPr/>
          </p:nvSpPr>
          <p:spPr bwMode="auto">
            <a:xfrm>
              <a:off x="5929322" y="1113410"/>
              <a:ext cx="28575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8</a:t>
              </a:r>
            </a:p>
          </p:txBody>
        </p:sp>
        <p:sp>
          <p:nvSpPr>
            <p:cNvPr id="69791" name="CaixaDeTexto 97"/>
            <p:cNvSpPr txBox="1">
              <a:spLocks noChangeArrowheads="1"/>
            </p:cNvSpPr>
            <p:nvPr/>
          </p:nvSpPr>
          <p:spPr bwMode="auto">
            <a:xfrm>
              <a:off x="5885254" y="642918"/>
              <a:ext cx="28575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16</a:t>
              </a:r>
            </a:p>
          </p:txBody>
        </p:sp>
        <p:cxnSp>
          <p:nvCxnSpPr>
            <p:cNvPr id="101" name="Conector reto 100"/>
            <p:cNvCxnSpPr/>
            <p:nvPr/>
          </p:nvCxnSpPr>
          <p:spPr>
            <a:xfrm>
              <a:off x="7565093" y="631862"/>
              <a:ext cx="71449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ector reto 101"/>
            <p:cNvCxnSpPr/>
            <p:nvPr/>
          </p:nvCxnSpPr>
          <p:spPr>
            <a:xfrm>
              <a:off x="7204674" y="1632141"/>
              <a:ext cx="71448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ector reto 102"/>
            <p:cNvCxnSpPr/>
            <p:nvPr/>
          </p:nvCxnSpPr>
          <p:spPr>
            <a:xfrm>
              <a:off x="7573032" y="1136765"/>
              <a:ext cx="71448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795" name="CaixaDeTexto 103"/>
            <p:cNvSpPr txBox="1">
              <a:spLocks noChangeArrowheads="1"/>
            </p:cNvSpPr>
            <p:nvPr/>
          </p:nvSpPr>
          <p:spPr bwMode="auto">
            <a:xfrm>
              <a:off x="7572396" y="1027478"/>
              <a:ext cx="28575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50</a:t>
              </a:r>
            </a:p>
          </p:txBody>
        </p:sp>
        <p:sp>
          <p:nvSpPr>
            <p:cNvPr id="69796" name="CaixaDeTexto 104"/>
            <p:cNvSpPr txBox="1">
              <a:spLocks noChangeArrowheads="1"/>
            </p:cNvSpPr>
            <p:nvPr/>
          </p:nvSpPr>
          <p:spPr bwMode="auto">
            <a:xfrm>
              <a:off x="7561379" y="538429"/>
              <a:ext cx="43558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100 %</a:t>
              </a:r>
            </a:p>
          </p:txBody>
        </p:sp>
        <p:sp>
          <p:nvSpPr>
            <p:cNvPr id="69797" name="CaixaDeTexto 105"/>
            <p:cNvSpPr txBox="1">
              <a:spLocks noChangeArrowheads="1"/>
            </p:cNvSpPr>
            <p:nvPr/>
          </p:nvSpPr>
          <p:spPr bwMode="auto">
            <a:xfrm>
              <a:off x="7572396" y="1544242"/>
              <a:ext cx="214314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0</a:t>
              </a:r>
            </a:p>
          </p:txBody>
        </p:sp>
        <p:cxnSp>
          <p:nvCxnSpPr>
            <p:cNvPr id="107" name="Conector reto 106"/>
            <p:cNvCxnSpPr/>
            <p:nvPr/>
          </p:nvCxnSpPr>
          <p:spPr>
            <a:xfrm>
              <a:off x="7573032" y="1635317"/>
              <a:ext cx="71448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Forma livre 108"/>
            <p:cNvSpPr/>
            <p:nvPr/>
          </p:nvSpPr>
          <p:spPr>
            <a:xfrm>
              <a:off x="6488599" y="638213"/>
              <a:ext cx="1068556" cy="716073"/>
            </a:xfrm>
            <a:custGeom>
              <a:avLst/>
              <a:gdLst>
                <a:gd name="connsiteX0" fmla="*/ 0 w 1068636"/>
                <a:gd name="connsiteY0" fmla="*/ 716097 h 716097"/>
                <a:gd name="connsiteX1" fmla="*/ 363557 w 1068636"/>
                <a:gd name="connsiteY1" fmla="*/ 418641 h 716097"/>
                <a:gd name="connsiteX2" fmla="*/ 738130 w 1068636"/>
                <a:gd name="connsiteY2" fmla="*/ 165253 h 716097"/>
                <a:gd name="connsiteX3" fmla="*/ 1068636 w 1068636"/>
                <a:gd name="connsiteY3" fmla="*/ 0 h 716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8636" h="716097">
                  <a:moveTo>
                    <a:pt x="0" y="716097"/>
                  </a:moveTo>
                  <a:cubicBezTo>
                    <a:pt x="120267" y="613272"/>
                    <a:pt x="240535" y="510448"/>
                    <a:pt x="363557" y="418641"/>
                  </a:cubicBezTo>
                  <a:cubicBezTo>
                    <a:pt x="486579" y="326834"/>
                    <a:pt x="620617" y="235026"/>
                    <a:pt x="738130" y="165253"/>
                  </a:cubicBezTo>
                  <a:cubicBezTo>
                    <a:pt x="855643" y="95480"/>
                    <a:pt x="962139" y="47740"/>
                    <a:pt x="1068636" y="0"/>
                  </a:cubicBezTo>
                </a:path>
              </a:pathLst>
            </a:cu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cxnSp>
          <p:nvCxnSpPr>
            <p:cNvPr id="110" name="Conector reto 109"/>
            <p:cNvCxnSpPr/>
            <p:nvPr/>
          </p:nvCxnSpPr>
          <p:spPr>
            <a:xfrm rot="5400000">
              <a:off x="6108334" y="1678980"/>
              <a:ext cx="428691" cy="3572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ector reto 110"/>
            <p:cNvCxnSpPr/>
            <p:nvPr/>
          </p:nvCxnSpPr>
          <p:spPr>
            <a:xfrm rot="5400000">
              <a:off x="6465577" y="1678980"/>
              <a:ext cx="428691" cy="35724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ector reto 111"/>
            <p:cNvCxnSpPr/>
            <p:nvPr/>
          </p:nvCxnSpPr>
          <p:spPr>
            <a:xfrm rot="5400000">
              <a:off x="6822821" y="1678980"/>
              <a:ext cx="428691" cy="3572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to 112"/>
            <p:cNvCxnSpPr/>
            <p:nvPr/>
          </p:nvCxnSpPr>
          <p:spPr>
            <a:xfrm rot="5400000">
              <a:off x="7180064" y="1678980"/>
              <a:ext cx="428691" cy="35724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804" name="CaixaDeTexto 165"/>
            <p:cNvSpPr txBox="1">
              <a:spLocks noChangeArrowheads="1"/>
            </p:cNvSpPr>
            <p:nvPr/>
          </p:nvSpPr>
          <p:spPr bwMode="auto">
            <a:xfrm>
              <a:off x="6429388" y="247628"/>
              <a:ext cx="914033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100" b="1"/>
                <a:t>Postura da</a:t>
              </a:r>
            </a:p>
            <a:p>
              <a:pPr algn="ctr"/>
              <a:r>
                <a:rPr lang="pt-BR" sz="1100" b="1"/>
                <a:t>Direção</a:t>
              </a:r>
            </a:p>
          </p:txBody>
        </p:sp>
        <p:sp>
          <p:nvSpPr>
            <p:cNvPr id="69805" name="CaixaDeTexto 170"/>
            <p:cNvSpPr txBox="1">
              <a:spLocks noChangeArrowheads="1"/>
            </p:cNvSpPr>
            <p:nvPr/>
          </p:nvSpPr>
          <p:spPr bwMode="auto">
            <a:xfrm rot="-3176776">
              <a:off x="5688870" y="1815008"/>
              <a:ext cx="76816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700"/>
                <a:t>Incompatível</a:t>
              </a:r>
            </a:p>
            <a:p>
              <a:pPr algn="ctr"/>
              <a:r>
                <a:rPr lang="pt-BR" sz="700"/>
                <a:t>Com o modelo</a:t>
              </a:r>
            </a:p>
          </p:txBody>
        </p:sp>
        <p:sp>
          <p:nvSpPr>
            <p:cNvPr id="69806" name="CaixaDeTexto 171"/>
            <p:cNvSpPr txBox="1">
              <a:spLocks noChangeArrowheads="1"/>
            </p:cNvSpPr>
            <p:nvPr/>
          </p:nvSpPr>
          <p:spPr bwMode="auto">
            <a:xfrm rot="-3116464">
              <a:off x="6173887" y="1715801"/>
              <a:ext cx="69762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700"/>
                <a:t>Não</a:t>
              </a:r>
            </a:p>
            <a:p>
              <a:pPr algn="ctr"/>
              <a:r>
                <a:rPr lang="pt-BR" sz="700"/>
                <a:t>estimuladora</a:t>
              </a:r>
            </a:p>
          </p:txBody>
        </p:sp>
        <p:sp>
          <p:nvSpPr>
            <p:cNvPr id="69807" name="CaixaDeTexto 172"/>
            <p:cNvSpPr txBox="1">
              <a:spLocks noChangeArrowheads="1"/>
            </p:cNvSpPr>
            <p:nvPr/>
          </p:nvSpPr>
          <p:spPr bwMode="auto">
            <a:xfrm rot="-2947207">
              <a:off x="6493293" y="1802998"/>
              <a:ext cx="766557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700"/>
                <a:t>Centralizadora</a:t>
              </a:r>
            </a:p>
          </p:txBody>
        </p:sp>
        <p:sp>
          <p:nvSpPr>
            <p:cNvPr id="69808" name="CaixaDeTexto 173"/>
            <p:cNvSpPr txBox="1">
              <a:spLocks noChangeArrowheads="1"/>
            </p:cNvSpPr>
            <p:nvPr/>
          </p:nvSpPr>
          <p:spPr bwMode="auto">
            <a:xfrm rot="-2947207">
              <a:off x="6855784" y="1750220"/>
              <a:ext cx="68640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700"/>
                <a:t>Valorizadora</a:t>
              </a:r>
            </a:p>
            <a:p>
              <a:pPr algn="ctr"/>
              <a:r>
                <a:rPr lang="pt-BR" sz="700"/>
                <a:t>de “estrelas”</a:t>
              </a:r>
            </a:p>
          </p:txBody>
        </p:sp>
      </p:grpSp>
      <p:grpSp>
        <p:nvGrpSpPr>
          <p:cNvPr id="6" name="Grupo 276"/>
          <p:cNvGrpSpPr>
            <a:grpSpLocks/>
          </p:cNvGrpSpPr>
          <p:nvPr/>
        </p:nvGrpSpPr>
        <p:grpSpPr bwMode="auto">
          <a:xfrm>
            <a:off x="6286500" y="2357438"/>
            <a:ext cx="2122488" cy="2162175"/>
            <a:chOff x="6164052" y="2243129"/>
            <a:chExt cx="2122724" cy="2162128"/>
          </a:xfrm>
        </p:grpSpPr>
        <p:sp>
          <p:nvSpPr>
            <p:cNvPr id="135" name="Retângulo 134"/>
            <p:cNvSpPr/>
            <p:nvPr/>
          </p:nvSpPr>
          <p:spPr>
            <a:xfrm>
              <a:off x="6422844" y="2643170"/>
              <a:ext cx="1428909" cy="100010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36" name="Retângulo 135"/>
            <p:cNvSpPr/>
            <p:nvPr/>
          </p:nvSpPr>
          <p:spPr>
            <a:xfrm>
              <a:off x="6422844" y="3357530"/>
              <a:ext cx="357227" cy="285744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37" name="Retângulo 136"/>
            <p:cNvSpPr/>
            <p:nvPr/>
          </p:nvSpPr>
          <p:spPr>
            <a:xfrm>
              <a:off x="6780070" y="3428965"/>
              <a:ext cx="357228" cy="21430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38" name="Retângulo 137"/>
            <p:cNvSpPr/>
            <p:nvPr/>
          </p:nvSpPr>
          <p:spPr>
            <a:xfrm>
              <a:off x="7137298" y="3500402"/>
              <a:ext cx="357227" cy="14287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39" name="Retângulo 138"/>
            <p:cNvSpPr/>
            <p:nvPr/>
          </p:nvSpPr>
          <p:spPr>
            <a:xfrm>
              <a:off x="7494525" y="3500402"/>
              <a:ext cx="357228" cy="14287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cxnSp>
          <p:nvCxnSpPr>
            <p:cNvPr id="140" name="Conector reto 139"/>
            <p:cNvCxnSpPr/>
            <p:nvPr/>
          </p:nvCxnSpPr>
          <p:spPr>
            <a:xfrm rot="5400000">
              <a:off x="6387149" y="3678968"/>
              <a:ext cx="428616" cy="35722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ector reto 140"/>
            <p:cNvCxnSpPr/>
            <p:nvPr/>
          </p:nvCxnSpPr>
          <p:spPr>
            <a:xfrm rot="5400000">
              <a:off x="6744376" y="3678968"/>
              <a:ext cx="428616" cy="35722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ector reto 141"/>
            <p:cNvCxnSpPr/>
            <p:nvPr/>
          </p:nvCxnSpPr>
          <p:spPr>
            <a:xfrm rot="5400000">
              <a:off x="7101604" y="3678968"/>
              <a:ext cx="428616" cy="35722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ector reto 142"/>
            <p:cNvCxnSpPr/>
            <p:nvPr/>
          </p:nvCxnSpPr>
          <p:spPr>
            <a:xfrm rot="5400000">
              <a:off x="7458830" y="3678968"/>
              <a:ext cx="428616" cy="35722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ector reto 143"/>
            <p:cNvCxnSpPr/>
            <p:nvPr/>
          </p:nvCxnSpPr>
          <p:spPr>
            <a:xfrm>
              <a:off x="7854928" y="2636820"/>
              <a:ext cx="71445" cy="1587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ector reto 144"/>
            <p:cNvCxnSpPr/>
            <p:nvPr/>
          </p:nvCxnSpPr>
          <p:spPr>
            <a:xfrm>
              <a:off x="7862866" y="3141634"/>
              <a:ext cx="71446" cy="1587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768" name="CaixaDeTexto 145"/>
            <p:cNvSpPr txBox="1">
              <a:spLocks noChangeArrowheads="1"/>
            </p:cNvSpPr>
            <p:nvPr/>
          </p:nvSpPr>
          <p:spPr bwMode="auto">
            <a:xfrm>
              <a:off x="7862211" y="3032218"/>
              <a:ext cx="28575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50</a:t>
              </a:r>
            </a:p>
          </p:txBody>
        </p:sp>
        <p:sp>
          <p:nvSpPr>
            <p:cNvPr id="69769" name="CaixaDeTexto 146"/>
            <p:cNvSpPr txBox="1">
              <a:spLocks noChangeArrowheads="1"/>
            </p:cNvSpPr>
            <p:nvPr/>
          </p:nvSpPr>
          <p:spPr bwMode="auto">
            <a:xfrm>
              <a:off x="7851194" y="2543169"/>
              <a:ext cx="43558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100 %</a:t>
              </a:r>
            </a:p>
          </p:txBody>
        </p:sp>
        <p:sp>
          <p:nvSpPr>
            <p:cNvPr id="69770" name="CaixaDeTexto 147"/>
            <p:cNvSpPr txBox="1">
              <a:spLocks noChangeArrowheads="1"/>
            </p:cNvSpPr>
            <p:nvPr/>
          </p:nvSpPr>
          <p:spPr bwMode="auto">
            <a:xfrm>
              <a:off x="7862211" y="3548982"/>
              <a:ext cx="214314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0</a:t>
              </a:r>
            </a:p>
          </p:txBody>
        </p:sp>
        <p:cxnSp>
          <p:nvCxnSpPr>
            <p:cNvPr id="149" name="Conector reto 148"/>
            <p:cNvCxnSpPr/>
            <p:nvPr/>
          </p:nvCxnSpPr>
          <p:spPr>
            <a:xfrm>
              <a:off x="7862866" y="3640099"/>
              <a:ext cx="71446" cy="1587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ector reto 149"/>
            <p:cNvCxnSpPr/>
            <p:nvPr/>
          </p:nvCxnSpPr>
          <p:spPr>
            <a:xfrm>
              <a:off x="7862866" y="3633749"/>
              <a:ext cx="71446" cy="1587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ector reto 150"/>
            <p:cNvCxnSpPr/>
            <p:nvPr/>
          </p:nvCxnSpPr>
          <p:spPr>
            <a:xfrm>
              <a:off x="6354573" y="3263869"/>
              <a:ext cx="71446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ector reto 151"/>
            <p:cNvCxnSpPr/>
            <p:nvPr/>
          </p:nvCxnSpPr>
          <p:spPr>
            <a:xfrm>
              <a:off x="6354573" y="2797154"/>
              <a:ext cx="71446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775" name="CaixaDeTexto 152"/>
            <p:cNvSpPr txBox="1">
              <a:spLocks noChangeArrowheads="1"/>
            </p:cNvSpPr>
            <p:nvPr/>
          </p:nvSpPr>
          <p:spPr bwMode="auto">
            <a:xfrm>
              <a:off x="6208120" y="3172896"/>
              <a:ext cx="28575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7</a:t>
              </a:r>
            </a:p>
          </p:txBody>
        </p:sp>
        <p:sp>
          <p:nvSpPr>
            <p:cNvPr id="69776" name="CaixaDeTexto 153"/>
            <p:cNvSpPr txBox="1">
              <a:spLocks noChangeArrowheads="1"/>
            </p:cNvSpPr>
            <p:nvPr/>
          </p:nvSpPr>
          <p:spPr bwMode="auto">
            <a:xfrm>
              <a:off x="6164052" y="2702404"/>
              <a:ext cx="28575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14</a:t>
              </a:r>
            </a:p>
          </p:txBody>
        </p:sp>
        <p:sp>
          <p:nvSpPr>
            <p:cNvPr id="155" name="Forma livre 154"/>
            <p:cNvSpPr/>
            <p:nvPr/>
          </p:nvSpPr>
          <p:spPr>
            <a:xfrm>
              <a:off x="6784834" y="2647932"/>
              <a:ext cx="1057393" cy="685785"/>
            </a:xfrm>
            <a:custGeom>
              <a:avLst/>
              <a:gdLst>
                <a:gd name="connsiteX0" fmla="*/ 0 w 1057275"/>
                <a:gd name="connsiteY0" fmla="*/ 685800 h 685800"/>
                <a:gd name="connsiteX1" fmla="*/ 323850 w 1057275"/>
                <a:gd name="connsiteY1" fmla="*/ 381000 h 685800"/>
                <a:gd name="connsiteX2" fmla="*/ 638175 w 1057275"/>
                <a:gd name="connsiteY2" fmla="*/ 180975 h 685800"/>
                <a:gd name="connsiteX3" fmla="*/ 1057275 w 1057275"/>
                <a:gd name="connsiteY3" fmla="*/ 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7275" h="685800">
                  <a:moveTo>
                    <a:pt x="0" y="685800"/>
                  </a:moveTo>
                  <a:cubicBezTo>
                    <a:pt x="108744" y="575469"/>
                    <a:pt x="217488" y="465138"/>
                    <a:pt x="323850" y="381000"/>
                  </a:cubicBezTo>
                  <a:cubicBezTo>
                    <a:pt x="430213" y="296863"/>
                    <a:pt x="515938" y="244475"/>
                    <a:pt x="638175" y="180975"/>
                  </a:cubicBezTo>
                  <a:cubicBezTo>
                    <a:pt x="760413" y="117475"/>
                    <a:pt x="908844" y="58737"/>
                    <a:pt x="1057275" y="0"/>
                  </a:cubicBezTo>
                </a:path>
              </a:pathLst>
            </a:cu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69778" name="CaixaDeTexto 168"/>
            <p:cNvSpPr txBox="1">
              <a:spLocks noChangeArrowheads="1"/>
            </p:cNvSpPr>
            <p:nvPr/>
          </p:nvSpPr>
          <p:spPr bwMode="auto">
            <a:xfrm>
              <a:off x="6572264" y="2243129"/>
              <a:ext cx="1148071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100" b="1"/>
                <a:t>Prática</a:t>
              </a:r>
            </a:p>
            <a:p>
              <a:pPr algn="ctr"/>
              <a:r>
                <a:rPr lang="pt-BR" sz="1100" b="1"/>
                <a:t>Contraditórias</a:t>
              </a:r>
            </a:p>
          </p:txBody>
        </p:sp>
        <p:sp>
          <p:nvSpPr>
            <p:cNvPr id="69779" name="CaixaDeTexto 174"/>
            <p:cNvSpPr txBox="1">
              <a:spLocks noChangeArrowheads="1"/>
            </p:cNvSpPr>
            <p:nvPr/>
          </p:nvSpPr>
          <p:spPr bwMode="auto">
            <a:xfrm rot="-2970703">
              <a:off x="6077235" y="3759166"/>
              <a:ext cx="61907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700"/>
                <a:t>Pressa por</a:t>
              </a:r>
            </a:p>
            <a:p>
              <a:pPr algn="ctr"/>
              <a:r>
                <a:rPr lang="pt-BR" sz="700"/>
                <a:t>resultados</a:t>
              </a:r>
            </a:p>
          </p:txBody>
        </p:sp>
        <p:sp>
          <p:nvSpPr>
            <p:cNvPr id="69780" name="CaixaDeTexto 175"/>
            <p:cNvSpPr txBox="1">
              <a:spLocks noChangeArrowheads="1"/>
            </p:cNvSpPr>
            <p:nvPr/>
          </p:nvSpPr>
          <p:spPr bwMode="auto">
            <a:xfrm rot="-3026471">
              <a:off x="6368750" y="3788628"/>
              <a:ext cx="70724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700"/>
                <a:t>Demissão de</a:t>
              </a:r>
            </a:p>
            <a:p>
              <a:pPr algn="ctr"/>
              <a:r>
                <a:rPr lang="pt-BR" sz="700"/>
                <a:t>pessoal</a:t>
              </a:r>
            </a:p>
          </p:txBody>
        </p:sp>
        <p:sp>
          <p:nvSpPr>
            <p:cNvPr id="69781" name="CaixaDeTexto 176"/>
            <p:cNvSpPr txBox="1">
              <a:spLocks noChangeArrowheads="1"/>
            </p:cNvSpPr>
            <p:nvPr/>
          </p:nvSpPr>
          <p:spPr bwMode="auto">
            <a:xfrm rot="-3026471">
              <a:off x="6697224" y="3805930"/>
              <a:ext cx="75212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700"/>
                <a:t>Administração</a:t>
              </a:r>
            </a:p>
            <a:p>
              <a:pPr algn="ctr"/>
              <a:r>
                <a:rPr lang="pt-BR" sz="700"/>
                <a:t>por crise</a:t>
              </a:r>
            </a:p>
          </p:txBody>
        </p:sp>
        <p:sp>
          <p:nvSpPr>
            <p:cNvPr id="69782" name="CaixaDeTexto 177"/>
            <p:cNvSpPr txBox="1">
              <a:spLocks noChangeArrowheads="1"/>
            </p:cNvSpPr>
            <p:nvPr/>
          </p:nvSpPr>
          <p:spPr bwMode="auto">
            <a:xfrm rot="-3026471">
              <a:off x="7009068" y="3822405"/>
              <a:ext cx="85792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700"/>
                <a:t>Não disponibiliza</a:t>
              </a:r>
            </a:p>
            <a:p>
              <a:pPr algn="ctr"/>
              <a:r>
                <a:rPr lang="pt-BR" sz="700"/>
                <a:t>recursos</a:t>
              </a:r>
            </a:p>
          </p:txBody>
        </p:sp>
      </p:grpSp>
      <p:grpSp>
        <p:nvGrpSpPr>
          <p:cNvPr id="7" name="Grupo 297"/>
          <p:cNvGrpSpPr>
            <a:grpSpLocks/>
          </p:cNvGrpSpPr>
          <p:nvPr/>
        </p:nvGrpSpPr>
        <p:grpSpPr bwMode="auto">
          <a:xfrm>
            <a:off x="6929438" y="4357688"/>
            <a:ext cx="1790700" cy="2635250"/>
            <a:chOff x="6572264" y="4300522"/>
            <a:chExt cx="1790207" cy="2635015"/>
          </a:xfrm>
        </p:grpSpPr>
        <p:sp>
          <p:nvSpPr>
            <p:cNvPr id="69733" name="CaixaDeTexto 179"/>
            <p:cNvSpPr txBox="1">
              <a:spLocks noChangeArrowheads="1"/>
            </p:cNvSpPr>
            <p:nvPr/>
          </p:nvSpPr>
          <p:spPr bwMode="auto">
            <a:xfrm rot="-3045522">
              <a:off x="6656043" y="6323029"/>
              <a:ext cx="91723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700"/>
                <a:t>Não compreensão</a:t>
              </a:r>
            </a:p>
            <a:p>
              <a:pPr algn="ctr"/>
              <a:r>
                <a:rPr lang="pt-BR" sz="700"/>
                <a:t>da metodologia</a:t>
              </a:r>
            </a:p>
          </p:txBody>
        </p:sp>
        <p:grpSp>
          <p:nvGrpSpPr>
            <p:cNvPr id="69734" name="Grupo 281"/>
            <p:cNvGrpSpPr>
              <a:grpSpLocks/>
            </p:cNvGrpSpPr>
            <p:nvPr/>
          </p:nvGrpSpPr>
          <p:grpSpPr bwMode="auto">
            <a:xfrm>
              <a:off x="6572264" y="4300522"/>
              <a:ext cx="1790207" cy="2486064"/>
              <a:chOff x="6574961" y="4345910"/>
              <a:chExt cx="1790207" cy="2486064"/>
            </a:xfrm>
          </p:grpSpPr>
          <p:sp>
            <p:nvSpPr>
              <p:cNvPr id="69735" name="CaixaDeTexto 178"/>
              <p:cNvSpPr txBox="1">
                <a:spLocks noChangeArrowheads="1"/>
              </p:cNvSpPr>
              <p:nvPr/>
            </p:nvSpPr>
            <p:spPr bwMode="auto">
              <a:xfrm rot="-3049594">
                <a:off x="6374153" y="6279579"/>
                <a:ext cx="797013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sz="700"/>
                  <a:t>Falta educação</a:t>
                </a:r>
              </a:p>
              <a:p>
                <a:pPr algn="ctr"/>
                <a:r>
                  <a:rPr lang="pt-BR" sz="700"/>
                  <a:t>para mudança</a:t>
                </a:r>
              </a:p>
            </p:txBody>
          </p:sp>
          <p:grpSp>
            <p:nvGrpSpPr>
              <p:cNvPr id="69736" name="Grupo 277"/>
              <p:cNvGrpSpPr>
                <a:grpSpLocks/>
              </p:cNvGrpSpPr>
              <p:nvPr/>
            </p:nvGrpSpPr>
            <p:grpSpPr bwMode="auto">
              <a:xfrm>
                <a:off x="6574961" y="4345910"/>
                <a:ext cx="1790207" cy="2392828"/>
                <a:chOff x="6574961" y="4345910"/>
                <a:chExt cx="1790207" cy="2392828"/>
              </a:xfrm>
            </p:grpSpPr>
            <p:sp>
              <p:nvSpPr>
                <p:cNvPr id="157" name="Retângulo 156"/>
                <p:cNvSpPr/>
                <p:nvPr/>
              </p:nvSpPr>
              <p:spPr>
                <a:xfrm>
                  <a:off x="6857458" y="4736400"/>
                  <a:ext cx="1072855" cy="142703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59" name="Retângulo 158"/>
                <p:cNvSpPr/>
                <p:nvPr/>
              </p:nvSpPr>
              <p:spPr>
                <a:xfrm>
                  <a:off x="6857458" y="5379280"/>
                  <a:ext cx="357089" cy="784155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60" name="Retângulo 159"/>
                <p:cNvSpPr/>
                <p:nvPr/>
              </p:nvSpPr>
              <p:spPr>
                <a:xfrm>
                  <a:off x="7214547" y="5736436"/>
                  <a:ext cx="357090" cy="426999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161" name="Retângulo 160"/>
                <p:cNvSpPr/>
                <p:nvPr/>
              </p:nvSpPr>
              <p:spPr>
                <a:xfrm>
                  <a:off x="7571637" y="5879298"/>
                  <a:ext cx="358676" cy="28413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cxnSp>
              <p:nvCxnSpPr>
                <p:cNvPr id="162" name="Conector reto 161"/>
                <p:cNvCxnSpPr/>
                <p:nvPr/>
              </p:nvCxnSpPr>
              <p:spPr>
                <a:xfrm>
                  <a:off x="7928725" y="6163434"/>
                  <a:ext cx="71418" cy="1588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Conector reto 162"/>
                <p:cNvCxnSpPr/>
                <p:nvPr/>
              </p:nvCxnSpPr>
              <p:spPr>
                <a:xfrm rot="5400000">
                  <a:off x="6821709" y="6199183"/>
                  <a:ext cx="428587" cy="35708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Conector reto 163"/>
                <p:cNvCxnSpPr/>
                <p:nvPr/>
              </p:nvCxnSpPr>
              <p:spPr>
                <a:xfrm rot="5400000">
                  <a:off x="7178798" y="6199183"/>
                  <a:ext cx="428587" cy="35709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Conector reto 164"/>
                <p:cNvCxnSpPr/>
                <p:nvPr/>
              </p:nvCxnSpPr>
              <p:spPr>
                <a:xfrm rot="5400000">
                  <a:off x="7536681" y="6198390"/>
                  <a:ext cx="428587" cy="35867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745" name="CaixaDeTexto 180"/>
                <p:cNvSpPr txBox="1">
                  <a:spLocks noChangeArrowheads="1"/>
                </p:cNvSpPr>
                <p:nvPr/>
              </p:nvSpPr>
              <p:spPr bwMode="auto">
                <a:xfrm rot="-3045522">
                  <a:off x="7221548" y="6252066"/>
                  <a:ext cx="665567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pt-BR" sz="700"/>
                    <a:t>Foco nas</a:t>
                  </a:r>
                </a:p>
                <a:p>
                  <a:pPr algn="ctr"/>
                  <a:r>
                    <a:rPr lang="pt-BR" sz="700"/>
                    <a:t>ferramentas</a:t>
                  </a:r>
                </a:p>
              </p:txBody>
            </p:sp>
            <p:sp>
              <p:nvSpPr>
                <p:cNvPr id="69746" name="CaixaDeTexto 185"/>
                <p:cNvSpPr txBox="1">
                  <a:spLocks noChangeArrowheads="1"/>
                </p:cNvSpPr>
                <p:nvPr/>
              </p:nvSpPr>
              <p:spPr bwMode="auto">
                <a:xfrm>
                  <a:off x="6858016" y="4345910"/>
                  <a:ext cx="990977" cy="4308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pt-BR" sz="1100" b="1"/>
                    <a:t>Falta</a:t>
                  </a:r>
                </a:p>
                <a:p>
                  <a:pPr algn="ctr"/>
                  <a:r>
                    <a:rPr lang="pt-BR" sz="1100" b="1"/>
                    <a:t>treinamento</a:t>
                  </a:r>
                </a:p>
              </p:txBody>
            </p:sp>
            <p:sp>
              <p:nvSpPr>
                <p:cNvPr id="195" name="Forma livre 194"/>
                <p:cNvSpPr/>
                <p:nvPr/>
              </p:nvSpPr>
              <p:spPr>
                <a:xfrm>
                  <a:off x="7219309" y="4714177"/>
                  <a:ext cx="711004" cy="669865"/>
                </a:xfrm>
                <a:custGeom>
                  <a:avLst/>
                  <a:gdLst>
                    <a:gd name="connsiteX0" fmla="*/ 0 w 704850"/>
                    <a:gd name="connsiteY0" fmla="*/ 352425 h 352425"/>
                    <a:gd name="connsiteX1" fmla="*/ 314325 w 704850"/>
                    <a:gd name="connsiteY1" fmla="*/ 114300 h 352425"/>
                    <a:gd name="connsiteX2" fmla="*/ 704850 w 704850"/>
                    <a:gd name="connsiteY2" fmla="*/ 0 h 352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4850" h="352425">
                      <a:moveTo>
                        <a:pt x="0" y="352425"/>
                      </a:moveTo>
                      <a:cubicBezTo>
                        <a:pt x="98425" y="262731"/>
                        <a:pt x="196850" y="173038"/>
                        <a:pt x="314325" y="114300"/>
                      </a:cubicBezTo>
                      <a:cubicBezTo>
                        <a:pt x="431800" y="55563"/>
                        <a:pt x="568325" y="27781"/>
                        <a:pt x="704850" y="0"/>
                      </a:cubicBezTo>
                    </a:path>
                  </a:pathLst>
                </a:custGeom>
                <a:ln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cxnSp>
              <p:nvCxnSpPr>
                <p:cNvPr id="196" name="Conector reto 195"/>
                <p:cNvCxnSpPr/>
                <p:nvPr/>
              </p:nvCxnSpPr>
              <p:spPr>
                <a:xfrm>
                  <a:off x="6770169" y="5601510"/>
                  <a:ext cx="71418" cy="1588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Conector reto 196"/>
                <p:cNvCxnSpPr/>
                <p:nvPr/>
              </p:nvCxnSpPr>
              <p:spPr>
                <a:xfrm>
                  <a:off x="6781279" y="5104667"/>
                  <a:ext cx="71417" cy="1587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750" name="CaixaDeTexto 197"/>
                <p:cNvSpPr txBox="1">
                  <a:spLocks noChangeArrowheads="1"/>
                </p:cNvSpPr>
                <p:nvPr/>
              </p:nvSpPr>
              <p:spPr bwMode="auto">
                <a:xfrm>
                  <a:off x="6574961" y="5511564"/>
                  <a:ext cx="285752" cy="1846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pt-BR" sz="600" b="1"/>
                    <a:t>10</a:t>
                  </a:r>
                </a:p>
              </p:txBody>
            </p:sp>
            <p:sp>
              <p:nvSpPr>
                <p:cNvPr id="69751" name="CaixaDeTexto 198"/>
                <p:cNvSpPr txBox="1">
                  <a:spLocks noChangeArrowheads="1"/>
                </p:cNvSpPr>
                <p:nvPr/>
              </p:nvSpPr>
              <p:spPr bwMode="auto">
                <a:xfrm>
                  <a:off x="6591314" y="5010161"/>
                  <a:ext cx="285752" cy="1846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pt-BR" sz="600" b="1"/>
                    <a:t>20</a:t>
                  </a:r>
                </a:p>
              </p:txBody>
            </p:sp>
            <p:sp>
              <p:nvSpPr>
                <p:cNvPr id="69752" name="CaixaDeTexto 221"/>
                <p:cNvSpPr txBox="1">
                  <a:spLocks noChangeArrowheads="1"/>
                </p:cNvSpPr>
                <p:nvPr/>
              </p:nvSpPr>
              <p:spPr bwMode="auto">
                <a:xfrm>
                  <a:off x="7946065" y="6082804"/>
                  <a:ext cx="214314" cy="1846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pt-BR" sz="600" b="1"/>
                    <a:t>0</a:t>
                  </a:r>
                </a:p>
              </p:txBody>
            </p:sp>
            <p:cxnSp>
              <p:nvCxnSpPr>
                <p:cNvPr id="223" name="Conector reto 222"/>
                <p:cNvCxnSpPr/>
                <p:nvPr/>
              </p:nvCxnSpPr>
              <p:spPr>
                <a:xfrm>
                  <a:off x="7933487" y="4730051"/>
                  <a:ext cx="71417" cy="1587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Conector reto 224"/>
                <p:cNvCxnSpPr/>
                <p:nvPr/>
              </p:nvCxnSpPr>
              <p:spPr>
                <a:xfrm>
                  <a:off x="7936661" y="5445949"/>
                  <a:ext cx="71417" cy="1588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755" name="CaixaDeTexto 225"/>
                <p:cNvSpPr txBox="1">
                  <a:spLocks noChangeArrowheads="1"/>
                </p:cNvSpPr>
                <p:nvPr/>
              </p:nvSpPr>
              <p:spPr bwMode="auto">
                <a:xfrm>
                  <a:off x="7936540" y="5358899"/>
                  <a:ext cx="285752" cy="1846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pt-BR" sz="600" b="1"/>
                    <a:t>50</a:t>
                  </a:r>
                </a:p>
              </p:txBody>
            </p:sp>
            <p:sp>
              <p:nvSpPr>
                <p:cNvPr id="69756" name="CaixaDeTexto 226"/>
                <p:cNvSpPr txBox="1">
                  <a:spLocks noChangeArrowheads="1"/>
                </p:cNvSpPr>
                <p:nvPr/>
              </p:nvSpPr>
              <p:spPr bwMode="auto">
                <a:xfrm>
                  <a:off x="7929586" y="4635667"/>
                  <a:ext cx="435582" cy="1846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pt-BR" sz="600" b="1"/>
                    <a:t>100 %</a:t>
                  </a:r>
                </a:p>
              </p:txBody>
            </p:sp>
          </p:grpSp>
        </p:grpSp>
      </p:grpSp>
      <p:grpSp>
        <p:nvGrpSpPr>
          <p:cNvPr id="10" name="Grupo 279"/>
          <p:cNvGrpSpPr>
            <a:grpSpLocks/>
          </p:cNvGrpSpPr>
          <p:nvPr/>
        </p:nvGrpSpPr>
        <p:grpSpPr bwMode="auto">
          <a:xfrm>
            <a:off x="3657600" y="2814638"/>
            <a:ext cx="2128838" cy="1961501"/>
            <a:chOff x="3515510" y="2857496"/>
            <a:chExt cx="2128060" cy="1960964"/>
          </a:xfrm>
        </p:grpSpPr>
        <p:sp>
          <p:nvSpPr>
            <p:cNvPr id="114" name="Retângulo 113"/>
            <p:cNvSpPr/>
            <p:nvPr/>
          </p:nvSpPr>
          <p:spPr>
            <a:xfrm>
              <a:off x="3790048" y="3266959"/>
              <a:ext cx="1428228" cy="99985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15" name="Retângulo 114"/>
            <p:cNvSpPr/>
            <p:nvPr/>
          </p:nvSpPr>
          <p:spPr>
            <a:xfrm>
              <a:off x="3790048" y="3624048"/>
              <a:ext cx="357056" cy="642762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16" name="Retângulo 115"/>
            <p:cNvSpPr/>
            <p:nvPr/>
          </p:nvSpPr>
          <p:spPr>
            <a:xfrm>
              <a:off x="4147104" y="4123974"/>
              <a:ext cx="357057" cy="1428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17" name="Retângulo 116"/>
            <p:cNvSpPr/>
            <p:nvPr/>
          </p:nvSpPr>
          <p:spPr>
            <a:xfrm>
              <a:off x="4504162" y="4123974"/>
              <a:ext cx="357056" cy="14283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18" name="Retângulo 117"/>
            <p:cNvSpPr/>
            <p:nvPr/>
          </p:nvSpPr>
          <p:spPr>
            <a:xfrm>
              <a:off x="4861218" y="4195392"/>
              <a:ext cx="357057" cy="714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cxnSp>
          <p:nvCxnSpPr>
            <p:cNvPr id="119" name="Conector reto 118"/>
            <p:cNvCxnSpPr/>
            <p:nvPr/>
          </p:nvCxnSpPr>
          <p:spPr>
            <a:xfrm>
              <a:off x="5211928" y="3262197"/>
              <a:ext cx="71411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to 119"/>
            <p:cNvCxnSpPr/>
            <p:nvPr/>
          </p:nvCxnSpPr>
          <p:spPr>
            <a:xfrm>
              <a:off x="5218275" y="3766884"/>
              <a:ext cx="71411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713" name="CaixaDeTexto 120"/>
            <p:cNvSpPr txBox="1">
              <a:spLocks noChangeArrowheads="1"/>
            </p:cNvSpPr>
            <p:nvPr/>
          </p:nvSpPr>
          <p:spPr bwMode="auto">
            <a:xfrm>
              <a:off x="5219005" y="3656970"/>
              <a:ext cx="28575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50</a:t>
              </a:r>
            </a:p>
          </p:txBody>
        </p:sp>
        <p:sp>
          <p:nvSpPr>
            <p:cNvPr id="69714" name="CaixaDeTexto 121"/>
            <p:cNvSpPr txBox="1">
              <a:spLocks noChangeArrowheads="1"/>
            </p:cNvSpPr>
            <p:nvPr/>
          </p:nvSpPr>
          <p:spPr bwMode="auto">
            <a:xfrm>
              <a:off x="5207988" y="3167921"/>
              <a:ext cx="43558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100 %</a:t>
              </a:r>
            </a:p>
          </p:txBody>
        </p:sp>
        <p:sp>
          <p:nvSpPr>
            <p:cNvPr id="69715" name="CaixaDeTexto 122"/>
            <p:cNvSpPr txBox="1">
              <a:spLocks noChangeArrowheads="1"/>
            </p:cNvSpPr>
            <p:nvPr/>
          </p:nvSpPr>
          <p:spPr bwMode="auto">
            <a:xfrm>
              <a:off x="5219005" y="4173734"/>
              <a:ext cx="214314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0</a:t>
              </a:r>
            </a:p>
          </p:txBody>
        </p:sp>
        <p:cxnSp>
          <p:nvCxnSpPr>
            <p:cNvPr id="124" name="Conector reto 123"/>
            <p:cNvCxnSpPr/>
            <p:nvPr/>
          </p:nvCxnSpPr>
          <p:spPr>
            <a:xfrm>
              <a:off x="5218275" y="4265223"/>
              <a:ext cx="71411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to 124"/>
            <p:cNvCxnSpPr/>
            <p:nvPr/>
          </p:nvCxnSpPr>
          <p:spPr>
            <a:xfrm>
              <a:off x="4850110" y="4257288"/>
              <a:ext cx="71411" cy="1587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to 125"/>
            <p:cNvCxnSpPr/>
            <p:nvPr/>
          </p:nvCxnSpPr>
          <p:spPr>
            <a:xfrm>
              <a:off x="5218275" y="4258874"/>
              <a:ext cx="71411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to 126"/>
            <p:cNvCxnSpPr/>
            <p:nvPr/>
          </p:nvCxnSpPr>
          <p:spPr>
            <a:xfrm rot="5400000">
              <a:off x="3754322" y="4302536"/>
              <a:ext cx="428508" cy="35705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to 127"/>
            <p:cNvCxnSpPr/>
            <p:nvPr/>
          </p:nvCxnSpPr>
          <p:spPr>
            <a:xfrm rot="5400000">
              <a:off x="4111378" y="4302536"/>
              <a:ext cx="428508" cy="3570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ector reto 128"/>
            <p:cNvCxnSpPr/>
            <p:nvPr/>
          </p:nvCxnSpPr>
          <p:spPr>
            <a:xfrm rot="5400000">
              <a:off x="4468436" y="4302536"/>
              <a:ext cx="428508" cy="35705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ector reto 129"/>
            <p:cNvCxnSpPr/>
            <p:nvPr/>
          </p:nvCxnSpPr>
          <p:spPr>
            <a:xfrm rot="5400000">
              <a:off x="4825492" y="4302536"/>
              <a:ext cx="428508" cy="3570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ector reto 130"/>
            <p:cNvCxnSpPr/>
            <p:nvPr/>
          </p:nvCxnSpPr>
          <p:spPr>
            <a:xfrm>
              <a:off x="3710702" y="4022402"/>
              <a:ext cx="71411" cy="1587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ector reto 131"/>
            <p:cNvCxnSpPr/>
            <p:nvPr/>
          </p:nvCxnSpPr>
          <p:spPr>
            <a:xfrm>
              <a:off x="3721810" y="3611352"/>
              <a:ext cx="71412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725" name="CaixaDeTexto 132"/>
            <p:cNvSpPr txBox="1">
              <a:spLocks noChangeArrowheads="1"/>
            </p:cNvSpPr>
            <p:nvPr/>
          </p:nvSpPr>
          <p:spPr bwMode="auto">
            <a:xfrm>
              <a:off x="3515510" y="3932050"/>
              <a:ext cx="28575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10</a:t>
              </a:r>
            </a:p>
          </p:txBody>
        </p:sp>
        <p:sp>
          <p:nvSpPr>
            <p:cNvPr id="69726" name="CaixaDeTexto 133"/>
            <p:cNvSpPr txBox="1">
              <a:spLocks noChangeArrowheads="1"/>
            </p:cNvSpPr>
            <p:nvPr/>
          </p:nvSpPr>
          <p:spPr bwMode="auto">
            <a:xfrm>
              <a:off x="3531863" y="3516372"/>
              <a:ext cx="28575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20</a:t>
              </a:r>
            </a:p>
          </p:txBody>
        </p:sp>
        <p:sp>
          <p:nvSpPr>
            <p:cNvPr id="69727" name="CaixaDeTexto 166"/>
            <p:cNvSpPr txBox="1">
              <a:spLocks noChangeArrowheads="1"/>
            </p:cNvSpPr>
            <p:nvPr/>
          </p:nvSpPr>
          <p:spPr bwMode="auto">
            <a:xfrm>
              <a:off x="4043359" y="2857496"/>
              <a:ext cx="1069524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100" b="1"/>
                <a:t>Estratégia de</a:t>
              </a:r>
            </a:p>
            <a:p>
              <a:pPr algn="ctr"/>
              <a:r>
                <a:rPr lang="pt-BR" sz="1100" b="1"/>
                <a:t>Implantação</a:t>
              </a:r>
            </a:p>
          </p:txBody>
        </p:sp>
        <p:sp>
          <p:nvSpPr>
            <p:cNvPr id="69728" name="CaixaDeTexto 181"/>
            <p:cNvSpPr txBox="1">
              <a:spLocks noChangeArrowheads="1"/>
            </p:cNvSpPr>
            <p:nvPr/>
          </p:nvSpPr>
          <p:spPr bwMode="auto">
            <a:xfrm rot="18629297">
              <a:off x="3463169" y="4334994"/>
              <a:ext cx="65915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700" dirty="0"/>
                <a:t>Falta</a:t>
              </a:r>
            </a:p>
            <a:p>
              <a:pPr algn="ctr"/>
              <a:r>
                <a:rPr lang="pt-BR" sz="700" dirty="0"/>
                <a:t>treinamento</a:t>
              </a:r>
            </a:p>
          </p:txBody>
        </p:sp>
        <p:sp>
          <p:nvSpPr>
            <p:cNvPr id="69729" name="CaixaDeTexto 182"/>
            <p:cNvSpPr txBox="1">
              <a:spLocks noChangeArrowheads="1"/>
            </p:cNvSpPr>
            <p:nvPr/>
          </p:nvSpPr>
          <p:spPr bwMode="auto">
            <a:xfrm rot="-2970703">
              <a:off x="3962261" y="4291147"/>
              <a:ext cx="42992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700"/>
                <a:t>Falta</a:t>
              </a:r>
            </a:p>
            <a:p>
              <a:pPr algn="ctr"/>
              <a:r>
                <a:rPr lang="pt-BR" sz="700"/>
                <a:t>Metas</a:t>
              </a:r>
            </a:p>
          </p:txBody>
        </p:sp>
        <p:sp>
          <p:nvSpPr>
            <p:cNvPr id="69730" name="CaixaDeTexto 183"/>
            <p:cNvSpPr txBox="1">
              <a:spLocks noChangeArrowheads="1"/>
            </p:cNvSpPr>
            <p:nvPr/>
          </p:nvSpPr>
          <p:spPr bwMode="auto">
            <a:xfrm rot="-2970703">
              <a:off x="4259273" y="4311417"/>
              <a:ext cx="58381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700"/>
                <a:t>Foco na</a:t>
              </a:r>
            </a:p>
            <a:p>
              <a:pPr algn="ctr"/>
              <a:r>
                <a:rPr lang="pt-BR" sz="700"/>
                <a:t>produção </a:t>
              </a:r>
            </a:p>
          </p:txBody>
        </p:sp>
        <p:sp>
          <p:nvSpPr>
            <p:cNvPr id="69731" name="CaixaDeTexto 184"/>
            <p:cNvSpPr txBox="1">
              <a:spLocks noChangeArrowheads="1"/>
            </p:cNvSpPr>
            <p:nvPr/>
          </p:nvSpPr>
          <p:spPr bwMode="auto">
            <a:xfrm rot="-2970703">
              <a:off x="4729445" y="4333929"/>
              <a:ext cx="455574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700"/>
                <a:t>Outros</a:t>
              </a:r>
            </a:p>
          </p:txBody>
        </p:sp>
        <p:sp>
          <p:nvSpPr>
            <p:cNvPr id="245" name="Forma livre 244"/>
            <p:cNvSpPr/>
            <p:nvPr/>
          </p:nvSpPr>
          <p:spPr>
            <a:xfrm>
              <a:off x="4143930" y="3276481"/>
              <a:ext cx="1071171" cy="352329"/>
            </a:xfrm>
            <a:custGeom>
              <a:avLst/>
              <a:gdLst>
                <a:gd name="connsiteX0" fmla="*/ 0 w 1047750"/>
                <a:gd name="connsiteY0" fmla="*/ 352425 h 352425"/>
                <a:gd name="connsiteX1" fmla="*/ 361950 w 1047750"/>
                <a:gd name="connsiteY1" fmla="*/ 180975 h 352425"/>
                <a:gd name="connsiteX2" fmla="*/ 600075 w 1047750"/>
                <a:gd name="connsiteY2" fmla="*/ 104775 h 352425"/>
                <a:gd name="connsiteX3" fmla="*/ 771525 w 1047750"/>
                <a:gd name="connsiteY3" fmla="*/ 57150 h 352425"/>
                <a:gd name="connsiteX4" fmla="*/ 1047750 w 1047750"/>
                <a:gd name="connsiteY4" fmla="*/ 0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0" h="352425">
                  <a:moveTo>
                    <a:pt x="0" y="352425"/>
                  </a:moveTo>
                  <a:cubicBezTo>
                    <a:pt x="130969" y="287337"/>
                    <a:pt x="261938" y="222250"/>
                    <a:pt x="361950" y="180975"/>
                  </a:cubicBezTo>
                  <a:cubicBezTo>
                    <a:pt x="461963" y="139700"/>
                    <a:pt x="531813" y="125413"/>
                    <a:pt x="600075" y="104775"/>
                  </a:cubicBezTo>
                  <a:cubicBezTo>
                    <a:pt x="668338" y="84138"/>
                    <a:pt x="696913" y="74612"/>
                    <a:pt x="771525" y="57150"/>
                  </a:cubicBezTo>
                  <a:cubicBezTo>
                    <a:pt x="846137" y="39688"/>
                    <a:pt x="946943" y="19844"/>
                    <a:pt x="1047750" y="0"/>
                  </a:cubicBezTo>
                </a:path>
              </a:pathLst>
            </a:cu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</p:grpSp>
      <p:grpSp>
        <p:nvGrpSpPr>
          <p:cNvPr id="11" name="Grupo 280"/>
          <p:cNvGrpSpPr>
            <a:grpSpLocks/>
          </p:cNvGrpSpPr>
          <p:nvPr/>
        </p:nvGrpSpPr>
        <p:grpSpPr bwMode="auto">
          <a:xfrm>
            <a:off x="1928813" y="4429125"/>
            <a:ext cx="1792287" cy="2025650"/>
            <a:chOff x="1623993" y="4467232"/>
            <a:chExt cx="1792904" cy="2024920"/>
          </a:xfrm>
        </p:grpSpPr>
        <p:sp>
          <p:nvSpPr>
            <p:cNvPr id="156" name="Retângulo 155"/>
            <p:cNvSpPr/>
            <p:nvPr/>
          </p:nvSpPr>
          <p:spPr>
            <a:xfrm>
              <a:off x="1909841" y="4857616"/>
              <a:ext cx="1071931" cy="9997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69683" name="CaixaDeTexto 169"/>
            <p:cNvSpPr txBox="1">
              <a:spLocks noChangeArrowheads="1"/>
            </p:cNvSpPr>
            <p:nvPr/>
          </p:nvSpPr>
          <p:spPr bwMode="auto">
            <a:xfrm>
              <a:off x="2033571" y="4467232"/>
              <a:ext cx="813043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pt-BR" sz="1100" b="1"/>
                <a:t>Ações da</a:t>
              </a:r>
            </a:p>
            <a:p>
              <a:pPr algn="r"/>
              <a:r>
                <a:rPr lang="pt-BR" sz="1100" b="1"/>
                <a:t>Gerência</a:t>
              </a:r>
            </a:p>
          </p:txBody>
        </p:sp>
        <p:sp>
          <p:nvSpPr>
            <p:cNvPr id="187" name="Retângulo 186"/>
            <p:cNvSpPr/>
            <p:nvPr/>
          </p:nvSpPr>
          <p:spPr>
            <a:xfrm>
              <a:off x="1909841" y="5286087"/>
              <a:ext cx="357310" cy="57129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88" name="Retângulo 187"/>
            <p:cNvSpPr/>
            <p:nvPr/>
          </p:nvSpPr>
          <p:spPr>
            <a:xfrm>
              <a:off x="2267151" y="5643146"/>
              <a:ext cx="357311" cy="21423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89" name="Retângulo 188"/>
            <p:cNvSpPr/>
            <p:nvPr/>
          </p:nvSpPr>
          <p:spPr>
            <a:xfrm>
              <a:off x="2624462" y="5714557"/>
              <a:ext cx="357310" cy="1428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cxnSp>
          <p:nvCxnSpPr>
            <p:cNvPr id="190" name="Conector reto 189"/>
            <p:cNvCxnSpPr/>
            <p:nvPr/>
          </p:nvCxnSpPr>
          <p:spPr>
            <a:xfrm>
              <a:off x="1819322" y="5506670"/>
              <a:ext cx="71463" cy="158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ector reto 190"/>
            <p:cNvCxnSpPr/>
            <p:nvPr/>
          </p:nvCxnSpPr>
          <p:spPr>
            <a:xfrm>
              <a:off x="1830439" y="5094069"/>
              <a:ext cx="71462" cy="158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689" name="CaixaDeTexto 191"/>
            <p:cNvSpPr txBox="1">
              <a:spLocks noChangeArrowheads="1"/>
            </p:cNvSpPr>
            <p:nvPr/>
          </p:nvSpPr>
          <p:spPr bwMode="auto">
            <a:xfrm>
              <a:off x="1623993" y="5416314"/>
              <a:ext cx="28575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10</a:t>
              </a:r>
            </a:p>
          </p:txBody>
        </p:sp>
        <p:sp>
          <p:nvSpPr>
            <p:cNvPr id="69690" name="CaixaDeTexto 192"/>
            <p:cNvSpPr txBox="1">
              <a:spLocks noChangeArrowheads="1"/>
            </p:cNvSpPr>
            <p:nvPr/>
          </p:nvSpPr>
          <p:spPr bwMode="auto">
            <a:xfrm>
              <a:off x="1640346" y="5000636"/>
              <a:ext cx="28575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20</a:t>
              </a:r>
            </a:p>
          </p:txBody>
        </p:sp>
        <p:cxnSp>
          <p:nvCxnSpPr>
            <p:cNvPr id="208" name="Conector reto 207"/>
            <p:cNvCxnSpPr/>
            <p:nvPr/>
          </p:nvCxnSpPr>
          <p:spPr>
            <a:xfrm>
              <a:off x="2991301" y="4862378"/>
              <a:ext cx="71463" cy="158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ector reto 208"/>
            <p:cNvCxnSpPr/>
            <p:nvPr/>
          </p:nvCxnSpPr>
          <p:spPr>
            <a:xfrm>
              <a:off x="2997653" y="5365433"/>
              <a:ext cx="71463" cy="1587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693" name="CaixaDeTexto 209"/>
            <p:cNvSpPr txBox="1">
              <a:spLocks noChangeArrowheads="1"/>
            </p:cNvSpPr>
            <p:nvPr/>
          </p:nvSpPr>
          <p:spPr bwMode="auto">
            <a:xfrm>
              <a:off x="2998380" y="5256475"/>
              <a:ext cx="28575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50</a:t>
              </a:r>
            </a:p>
          </p:txBody>
        </p:sp>
        <p:sp>
          <p:nvSpPr>
            <p:cNvPr id="69694" name="CaixaDeTexto 210"/>
            <p:cNvSpPr txBox="1">
              <a:spLocks noChangeArrowheads="1"/>
            </p:cNvSpPr>
            <p:nvPr/>
          </p:nvSpPr>
          <p:spPr bwMode="auto">
            <a:xfrm>
              <a:off x="2998380" y="5763714"/>
              <a:ext cx="214314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0</a:t>
              </a:r>
            </a:p>
          </p:txBody>
        </p:sp>
        <p:cxnSp>
          <p:nvCxnSpPr>
            <p:cNvPr id="212" name="Conector reto 211"/>
            <p:cNvCxnSpPr/>
            <p:nvPr/>
          </p:nvCxnSpPr>
          <p:spPr>
            <a:xfrm>
              <a:off x="2997653" y="5854207"/>
              <a:ext cx="71463" cy="1587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ector reto 212"/>
            <p:cNvCxnSpPr/>
            <p:nvPr/>
          </p:nvCxnSpPr>
          <p:spPr>
            <a:xfrm>
              <a:off x="2997653" y="5849447"/>
              <a:ext cx="71463" cy="158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697" name="CaixaDeTexto 213"/>
            <p:cNvSpPr txBox="1">
              <a:spLocks noChangeArrowheads="1"/>
            </p:cNvSpPr>
            <p:nvPr/>
          </p:nvSpPr>
          <p:spPr bwMode="auto">
            <a:xfrm>
              <a:off x="2981315" y="4762509"/>
              <a:ext cx="43558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600" b="1"/>
                <a:t>100 %</a:t>
              </a:r>
            </a:p>
          </p:txBody>
        </p:sp>
        <p:cxnSp>
          <p:nvCxnSpPr>
            <p:cNvPr id="228" name="Conector reto 227"/>
            <p:cNvCxnSpPr/>
            <p:nvPr/>
          </p:nvCxnSpPr>
          <p:spPr>
            <a:xfrm>
              <a:off x="2981772" y="5857381"/>
              <a:ext cx="71463" cy="1587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ector reto 228"/>
            <p:cNvCxnSpPr/>
            <p:nvPr/>
          </p:nvCxnSpPr>
          <p:spPr>
            <a:xfrm rot="5400000">
              <a:off x="1875849" y="5894549"/>
              <a:ext cx="428471" cy="35731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ector reto 229"/>
            <p:cNvCxnSpPr/>
            <p:nvPr/>
          </p:nvCxnSpPr>
          <p:spPr>
            <a:xfrm rot="5400000">
              <a:off x="2233160" y="5894549"/>
              <a:ext cx="428471" cy="35731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ector reto 230"/>
            <p:cNvCxnSpPr/>
            <p:nvPr/>
          </p:nvCxnSpPr>
          <p:spPr>
            <a:xfrm rot="5400000">
              <a:off x="2590470" y="5894549"/>
              <a:ext cx="428471" cy="35731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702" name="CaixaDeTexto 236"/>
            <p:cNvSpPr txBox="1">
              <a:spLocks noChangeArrowheads="1"/>
            </p:cNvSpPr>
            <p:nvPr/>
          </p:nvSpPr>
          <p:spPr bwMode="auto">
            <a:xfrm rot="-2970703">
              <a:off x="1580085" y="5948852"/>
              <a:ext cx="61907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700"/>
                <a:t>Postura do</a:t>
              </a:r>
            </a:p>
            <a:p>
              <a:pPr algn="ctr"/>
              <a:r>
                <a:rPr lang="pt-BR" sz="700"/>
                <a:t>Gerente</a:t>
              </a:r>
            </a:p>
          </p:txBody>
        </p:sp>
        <p:sp>
          <p:nvSpPr>
            <p:cNvPr id="69703" name="CaixaDeTexto 237"/>
            <p:cNvSpPr txBox="1">
              <a:spLocks noChangeArrowheads="1"/>
            </p:cNvSpPr>
            <p:nvPr/>
          </p:nvSpPr>
          <p:spPr bwMode="auto">
            <a:xfrm rot="-2970703">
              <a:off x="1993359" y="5993188"/>
              <a:ext cx="625492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700"/>
                <a:t>Divulgação</a:t>
              </a:r>
            </a:p>
          </p:txBody>
        </p:sp>
        <p:sp>
          <p:nvSpPr>
            <p:cNvPr id="69704" name="CaixaDeTexto 238"/>
            <p:cNvSpPr txBox="1">
              <a:spLocks noChangeArrowheads="1"/>
            </p:cNvSpPr>
            <p:nvPr/>
          </p:nvSpPr>
          <p:spPr bwMode="auto">
            <a:xfrm rot="-2970703">
              <a:off x="2291065" y="6031288"/>
              <a:ext cx="721672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700"/>
                <a:t>Coordenação</a:t>
              </a:r>
            </a:p>
          </p:txBody>
        </p:sp>
        <p:sp>
          <p:nvSpPr>
            <p:cNvPr id="247" name="Forma livre 246"/>
            <p:cNvSpPr/>
            <p:nvPr/>
          </p:nvSpPr>
          <p:spPr>
            <a:xfrm>
              <a:off x="2267151" y="4876659"/>
              <a:ext cx="724149" cy="409427"/>
            </a:xfrm>
            <a:custGeom>
              <a:avLst/>
              <a:gdLst>
                <a:gd name="connsiteX0" fmla="*/ 0 w 723900"/>
                <a:gd name="connsiteY0" fmla="*/ 409575 h 409575"/>
                <a:gd name="connsiteX1" fmla="*/ 266700 w 723900"/>
                <a:gd name="connsiteY1" fmla="*/ 152400 h 409575"/>
                <a:gd name="connsiteX2" fmla="*/ 485775 w 723900"/>
                <a:gd name="connsiteY2" fmla="*/ 47625 h 409575"/>
                <a:gd name="connsiteX3" fmla="*/ 723900 w 723900"/>
                <a:gd name="connsiteY3" fmla="*/ 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900" h="409575">
                  <a:moveTo>
                    <a:pt x="0" y="409575"/>
                  </a:moveTo>
                  <a:cubicBezTo>
                    <a:pt x="92869" y="311150"/>
                    <a:pt x="185738" y="212725"/>
                    <a:pt x="266700" y="152400"/>
                  </a:cubicBezTo>
                  <a:cubicBezTo>
                    <a:pt x="347663" y="92075"/>
                    <a:pt x="409575" y="73025"/>
                    <a:pt x="485775" y="47625"/>
                  </a:cubicBezTo>
                  <a:cubicBezTo>
                    <a:pt x="561975" y="22225"/>
                    <a:pt x="642937" y="11112"/>
                    <a:pt x="723900" y="0"/>
                  </a:cubicBezTo>
                </a:path>
              </a:pathLst>
            </a:cu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</p:grpSp>
      <p:grpSp>
        <p:nvGrpSpPr>
          <p:cNvPr id="12" name="Grupo 282"/>
          <p:cNvGrpSpPr>
            <a:grpSpLocks/>
          </p:cNvGrpSpPr>
          <p:nvPr/>
        </p:nvGrpSpPr>
        <p:grpSpPr bwMode="auto">
          <a:xfrm>
            <a:off x="4071938" y="4929188"/>
            <a:ext cx="2106612" cy="2103437"/>
            <a:chOff x="3965093" y="4852227"/>
            <a:chExt cx="2107105" cy="2104068"/>
          </a:xfrm>
        </p:grpSpPr>
        <p:sp>
          <p:nvSpPr>
            <p:cNvPr id="69654" name="CaixaDeTexto 240"/>
            <p:cNvSpPr txBox="1">
              <a:spLocks noChangeArrowheads="1"/>
            </p:cNvSpPr>
            <p:nvPr/>
          </p:nvSpPr>
          <p:spPr bwMode="auto">
            <a:xfrm rot="-2970703">
              <a:off x="3873311" y="6472989"/>
              <a:ext cx="766557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700"/>
                <a:t>Centralizadora</a:t>
              </a:r>
            </a:p>
          </p:txBody>
        </p:sp>
        <p:grpSp>
          <p:nvGrpSpPr>
            <p:cNvPr id="69655" name="Grupo 278"/>
            <p:cNvGrpSpPr>
              <a:grpSpLocks/>
            </p:cNvGrpSpPr>
            <p:nvPr/>
          </p:nvGrpSpPr>
          <p:grpSpPr bwMode="auto">
            <a:xfrm>
              <a:off x="3965093" y="4852227"/>
              <a:ext cx="2107105" cy="1888958"/>
              <a:chOff x="3965093" y="4852227"/>
              <a:chExt cx="2107105" cy="1888958"/>
            </a:xfrm>
          </p:grpSpPr>
          <p:sp>
            <p:nvSpPr>
              <p:cNvPr id="158" name="Retângulo 157"/>
              <p:cNvSpPr/>
              <p:nvPr/>
            </p:nvSpPr>
            <p:spPr>
              <a:xfrm>
                <a:off x="4214388" y="5239693"/>
                <a:ext cx="1429084" cy="107347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dirty="0"/>
              </a:p>
            </p:txBody>
          </p:sp>
          <p:sp>
            <p:nvSpPr>
              <p:cNvPr id="200" name="Retângulo 199"/>
              <p:cNvSpPr/>
              <p:nvPr/>
            </p:nvSpPr>
            <p:spPr>
              <a:xfrm>
                <a:off x="4214388" y="5954282"/>
                <a:ext cx="357272" cy="358883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dirty="0"/>
              </a:p>
            </p:txBody>
          </p:sp>
          <p:sp>
            <p:nvSpPr>
              <p:cNvPr id="201" name="Retângulo 200"/>
              <p:cNvSpPr/>
              <p:nvPr/>
            </p:nvSpPr>
            <p:spPr>
              <a:xfrm>
                <a:off x="4928931" y="6097200"/>
                <a:ext cx="357272" cy="215965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dirty="0"/>
              </a:p>
            </p:txBody>
          </p:sp>
          <p:sp>
            <p:nvSpPr>
              <p:cNvPr id="202" name="Retângulo 201"/>
              <p:cNvSpPr/>
              <p:nvPr/>
            </p:nvSpPr>
            <p:spPr>
              <a:xfrm>
                <a:off x="4571660" y="6025741"/>
                <a:ext cx="357271" cy="28742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dirty="0"/>
              </a:p>
            </p:txBody>
          </p:sp>
          <p:sp>
            <p:nvSpPr>
              <p:cNvPr id="203" name="Retângulo 202"/>
              <p:cNvSpPr/>
              <p:nvPr/>
            </p:nvSpPr>
            <p:spPr>
              <a:xfrm>
                <a:off x="5286202" y="6097200"/>
                <a:ext cx="357271" cy="21596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dirty="0"/>
              </a:p>
            </p:txBody>
          </p:sp>
          <p:cxnSp>
            <p:nvCxnSpPr>
              <p:cNvPr id="204" name="Conector reto 203"/>
              <p:cNvCxnSpPr/>
              <p:nvPr/>
            </p:nvCxnSpPr>
            <p:spPr>
              <a:xfrm>
                <a:off x="4160401" y="5874883"/>
                <a:ext cx="71455" cy="1587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Conector reto 204"/>
              <p:cNvCxnSpPr/>
              <p:nvPr/>
            </p:nvCxnSpPr>
            <p:spPr>
              <a:xfrm>
                <a:off x="4171516" y="5463597"/>
                <a:ext cx="71454" cy="1588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663" name="CaixaDeTexto 205"/>
              <p:cNvSpPr txBox="1">
                <a:spLocks noChangeArrowheads="1"/>
              </p:cNvSpPr>
              <p:nvPr/>
            </p:nvSpPr>
            <p:spPr bwMode="auto">
              <a:xfrm>
                <a:off x="3965093" y="5784517"/>
                <a:ext cx="285752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600" b="1"/>
                  <a:t>8</a:t>
                </a:r>
              </a:p>
            </p:txBody>
          </p:sp>
          <p:sp>
            <p:nvSpPr>
              <p:cNvPr id="69664" name="CaixaDeTexto 206"/>
              <p:cNvSpPr txBox="1">
                <a:spLocks noChangeArrowheads="1"/>
              </p:cNvSpPr>
              <p:nvPr/>
            </p:nvSpPr>
            <p:spPr bwMode="auto">
              <a:xfrm>
                <a:off x="3981446" y="5368839"/>
                <a:ext cx="285752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600" b="1"/>
                  <a:t>16</a:t>
                </a:r>
              </a:p>
            </p:txBody>
          </p:sp>
          <p:cxnSp>
            <p:nvCxnSpPr>
              <p:cNvPr id="215" name="Conector reto 214"/>
              <p:cNvCxnSpPr/>
              <p:nvPr/>
            </p:nvCxnSpPr>
            <p:spPr>
              <a:xfrm>
                <a:off x="5646648" y="5258749"/>
                <a:ext cx="71455" cy="1587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Conector reto 215"/>
              <p:cNvCxnSpPr/>
              <p:nvPr/>
            </p:nvCxnSpPr>
            <p:spPr>
              <a:xfrm>
                <a:off x="5653000" y="5762137"/>
                <a:ext cx="71455" cy="1588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667" name="CaixaDeTexto 216"/>
              <p:cNvSpPr txBox="1">
                <a:spLocks noChangeArrowheads="1"/>
              </p:cNvSpPr>
              <p:nvPr/>
            </p:nvSpPr>
            <p:spPr bwMode="auto">
              <a:xfrm>
                <a:off x="5653681" y="5653254"/>
                <a:ext cx="285752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600" b="1"/>
                  <a:t>50</a:t>
                </a:r>
              </a:p>
            </p:txBody>
          </p:sp>
          <p:sp>
            <p:nvSpPr>
              <p:cNvPr id="69668" name="CaixaDeTexto 217"/>
              <p:cNvSpPr txBox="1">
                <a:spLocks noChangeArrowheads="1"/>
              </p:cNvSpPr>
              <p:nvPr/>
            </p:nvSpPr>
            <p:spPr bwMode="auto">
              <a:xfrm>
                <a:off x="5653681" y="6217643"/>
                <a:ext cx="214314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600" b="1"/>
                  <a:t>0</a:t>
                </a:r>
              </a:p>
            </p:txBody>
          </p:sp>
          <p:cxnSp>
            <p:nvCxnSpPr>
              <p:cNvPr id="219" name="Conector reto 218"/>
              <p:cNvCxnSpPr/>
              <p:nvPr/>
            </p:nvCxnSpPr>
            <p:spPr>
              <a:xfrm>
                <a:off x="5653000" y="6308400"/>
                <a:ext cx="71455" cy="1588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Conector reto 219"/>
              <p:cNvCxnSpPr/>
              <p:nvPr/>
            </p:nvCxnSpPr>
            <p:spPr>
              <a:xfrm>
                <a:off x="5653000" y="6303637"/>
                <a:ext cx="71455" cy="1587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671" name="CaixaDeTexto 220"/>
              <p:cNvSpPr txBox="1">
                <a:spLocks noChangeArrowheads="1"/>
              </p:cNvSpPr>
              <p:nvPr/>
            </p:nvSpPr>
            <p:spPr bwMode="auto">
              <a:xfrm>
                <a:off x="5636616" y="5159288"/>
                <a:ext cx="435582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600" b="1"/>
                  <a:t>100 %</a:t>
                </a:r>
              </a:p>
            </p:txBody>
          </p:sp>
          <p:cxnSp>
            <p:nvCxnSpPr>
              <p:cNvPr id="232" name="Conector reto 231"/>
              <p:cNvCxnSpPr/>
              <p:nvPr/>
            </p:nvCxnSpPr>
            <p:spPr>
              <a:xfrm>
                <a:off x="5273499" y="6303637"/>
                <a:ext cx="71454" cy="1587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Conector reto 232"/>
              <p:cNvCxnSpPr/>
              <p:nvPr/>
            </p:nvCxnSpPr>
            <p:spPr>
              <a:xfrm rot="5400000">
                <a:off x="4177060" y="6348906"/>
                <a:ext cx="428753" cy="35727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Conector reto 233"/>
              <p:cNvCxnSpPr/>
              <p:nvPr/>
            </p:nvCxnSpPr>
            <p:spPr>
              <a:xfrm rot="5400000">
                <a:off x="4534330" y="6348906"/>
                <a:ext cx="428753" cy="35727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Conector reto 234"/>
              <p:cNvCxnSpPr/>
              <p:nvPr/>
            </p:nvCxnSpPr>
            <p:spPr>
              <a:xfrm rot="5400000">
                <a:off x="4891602" y="6348906"/>
                <a:ext cx="428753" cy="35727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Conector reto 235"/>
              <p:cNvCxnSpPr/>
              <p:nvPr/>
            </p:nvCxnSpPr>
            <p:spPr>
              <a:xfrm rot="5400000">
                <a:off x="5248872" y="6348906"/>
                <a:ext cx="428753" cy="35727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677" name="CaixaDeTexto 239"/>
              <p:cNvSpPr txBox="1">
                <a:spLocks noChangeArrowheads="1"/>
              </p:cNvSpPr>
              <p:nvPr/>
            </p:nvSpPr>
            <p:spPr bwMode="auto">
              <a:xfrm>
                <a:off x="4517547" y="4852227"/>
                <a:ext cx="922047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sz="1100" b="1"/>
                  <a:t>Postura do</a:t>
                </a:r>
              </a:p>
              <a:p>
                <a:pPr algn="ctr"/>
                <a:r>
                  <a:rPr lang="pt-BR" sz="1100" b="1"/>
                  <a:t>Gerente</a:t>
                </a:r>
              </a:p>
            </p:txBody>
          </p:sp>
          <p:sp>
            <p:nvSpPr>
              <p:cNvPr id="69678" name="CaixaDeTexto 241"/>
              <p:cNvSpPr txBox="1">
                <a:spLocks noChangeArrowheads="1"/>
              </p:cNvSpPr>
              <p:nvPr/>
            </p:nvSpPr>
            <p:spPr bwMode="auto">
              <a:xfrm rot="-2970703">
                <a:off x="4429839" y="6369655"/>
                <a:ext cx="513282" cy="200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sz="700"/>
                  <a:t>Ausente</a:t>
                </a:r>
              </a:p>
            </p:txBody>
          </p:sp>
          <p:sp>
            <p:nvSpPr>
              <p:cNvPr id="69679" name="CaixaDeTexto 242"/>
              <p:cNvSpPr txBox="1">
                <a:spLocks noChangeArrowheads="1"/>
              </p:cNvSpPr>
              <p:nvPr/>
            </p:nvSpPr>
            <p:spPr bwMode="auto">
              <a:xfrm rot="-2970703">
                <a:off x="4811425" y="6374417"/>
                <a:ext cx="482824" cy="200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sz="700"/>
                  <a:t>Teórica</a:t>
                </a:r>
              </a:p>
            </p:txBody>
          </p:sp>
          <p:sp>
            <p:nvSpPr>
              <p:cNvPr id="69680" name="CaixaDeTexto 243"/>
              <p:cNvSpPr txBox="1">
                <a:spLocks noChangeArrowheads="1"/>
              </p:cNvSpPr>
              <p:nvPr/>
            </p:nvSpPr>
            <p:spPr bwMode="auto">
              <a:xfrm rot="-2970703">
                <a:off x="5149995" y="6376171"/>
                <a:ext cx="442750" cy="200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sz="700"/>
                  <a:t>Rígida</a:t>
                </a:r>
              </a:p>
            </p:txBody>
          </p:sp>
          <p:sp>
            <p:nvSpPr>
              <p:cNvPr id="248" name="Forma livre 247"/>
              <p:cNvSpPr/>
              <p:nvPr/>
            </p:nvSpPr>
            <p:spPr>
              <a:xfrm>
                <a:off x="4571660" y="5252397"/>
                <a:ext cx="1067050" cy="705061"/>
              </a:xfrm>
              <a:custGeom>
                <a:avLst/>
                <a:gdLst>
                  <a:gd name="connsiteX0" fmla="*/ 0 w 1066800"/>
                  <a:gd name="connsiteY0" fmla="*/ 704850 h 704850"/>
                  <a:gd name="connsiteX1" fmla="*/ 238125 w 1066800"/>
                  <a:gd name="connsiteY1" fmla="*/ 466725 h 704850"/>
                  <a:gd name="connsiteX2" fmla="*/ 504825 w 1066800"/>
                  <a:gd name="connsiteY2" fmla="*/ 247650 h 704850"/>
                  <a:gd name="connsiteX3" fmla="*/ 742950 w 1066800"/>
                  <a:gd name="connsiteY3" fmla="*/ 133350 h 704850"/>
                  <a:gd name="connsiteX4" fmla="*/ 1066800 w 1066800"/>
                  <a:gd name="connsiteY4" fmla="*/ 0 h 704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800" h="704850">
                    <a:moveTo>
                      <a:pt x="0" y="704850"/>
                    </a:moveTo>
                    <a:cubicBezTo>
                      <a:pt x="76994" y="623887"/>
                      <a:pt x="153988" y="542925"/>
                      <a:pt x="238125" y="466725"/>
                    </a:cubicBezTo>
                    <a:cubicBezTo>
                      <a:pt x="322262" y="390525"/>
                      <a:pt x="420688" y="303212"/>
                      <a:pt x="504825" y="247650"/>
                    </a:cubicBezTo>
                    <a:cubicBezTo>
                      <a:pt x="588962" y="192088"/>
                      <a:pt x="649288" y="174625"/>
                      <a:pt x="742950" y="133350"/>
                    </a:cubicBezTo>
                    <a:cubicBezTo>
                      <a:pt x="836612" y="92075"/>
                      <a:pt x="951706" y="46037"/>
                      <a:pt x="1066800" y="0"/>
                    </a:cubicBezTo>
                  </a:path>
                </a:pathLst>
              </a:custGeom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dirty="0"/>
              </a:p>
            </p:txBody>
          </p:sp>
        </p:grpSp>
      </p:grpSp>
      <p:cxnSp>
        <p:nvCxnSpPr>
          <p:cNvPr id="250" name="Forma 249"/>
          <p:cNvCxnSpPr>
            <a:stCxn id="17" idx="0"/>
            <a:endCxn id="69830" idx="1"/>
          </p:cNvCxnSpPr>
          <p:nvPr/>
        </p:nvCxnSpPr>
        <p:spPr>
          <a:xfrm rot="5400000" flipH="1" flipV="1">
            <a:off x="580231" y="983457"/>
            <a:ext cx="2471737" cy="2419350"/>
          </a:xfrm>
          <a:prstGeom prst="curvedConnector2">
            <a:avLst/>
          </a:prstGeom>
          <a:ln>
            <a:solidFill>
              <a:schemeClr val="tx2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Conector em curva 251"/>
          <p:cNvCxnSpPr>
            <a:stCxn id="69" idx="0"/>
            <a:endCxn id="69804" idx="1"/>
          </p:cNvCxnSpPr>
          <p:nvPr/>
        </p:nvCxnSpPr>
        <p:spPr>
          <a:xfrm rot="5400000" flipH="1" flipV="1">
            <a:off x="3859213" y="-173038"/>
            <a:ext cx="1258888" cy="2684463"/>
          </a:xfrm>
          <a:prstGeom prst="curvedConnector2">
            <a:avLst/>
          </a:prstGeom>
          <a:ln>
            <a:solidFill>
              <a:schemeClr val="tx2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Conector em curva 254"/>
          <p:cNvCxnSpPr>
            <a:stCxn id="36" idx="0"/>
            <a:endCxn id="69727" idx="1"/>
          </p:cNvCxnSpPr>
          <p:nvPr/>
        </p:nvCxnSpPr>
        <p:spPr>
          <a:xfrm rot="5400000" flipH="1" flipV="1">
            <a:off x="2268538" y="1725613"/>
            <a:ext cx="612775" cy="3222625"/>
          </a:xfrm>
          <a:prstGeom prst="curvedConnector2">
            <a:avLst/>
          </a:prstGeom>
          <a:ln>
            <a:solidFill>
              <a:schemeClr val="tx2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Conector em curva 257"/>
          <p:cNvCxnSpPr>
            <a:stCxn id="115" idx="0"/>
            <a:endCxn id="69746" idx="1"/>
          </p:cNvCxnSpPr>
          <p:nvPr/>
        </p:nvCxnSpPr>
        <p:spPr>
          <a:xfrm rot="16200000" flipH="1">
            <a:off x="5165725" y="2527300"/>
            <a:ext cx="992188" cy="3100388"/>
          </a:xfrm>
          <a:prstGeom prst="curvedConnector4">
            <a:avLst>
              <a:gd name="adj1" fmla="val -23063"/>
              <a:gd name="adj2" fmla="val 52880"/>
            </a:avLst>
          </a:prstGeom>
          <a:ln>
            <a:solidFill>
              <a:schemeClr val="tx2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Conector em curva 260"/>
          <p:cNvCxnSpPr>
            <a:stCxn id="70" idx="0"/>
            <a:endCxn id="69778" idx="1"/>
          </p:cNvCxnSpPr>
          <p:nvPr/>
        </p:nvCxnSpPr>
        <p:spPr>
          <a:xfrm rot="16200000" flipH="1">
            <a:off x="4818857" y="697706"/>
            <a:ext cx="560388" cy="3190875"/>
          </a:xfrm>
          <a:prstGeom prst="curvedConnector4">
            <a:avLst>
              <a:gd name="adj1" fmla="val -40858"/>
              <a:gd name="adj2" fmla="val 52798"/>
            </a:avLst>
          </a:prstGeom>
          <a:ln>
            <a:solidFill>
              <a:schemeClr val="tx2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Conector em curva 265"/>
          <p:cNvCxnSpPr>
            <a:stCxn id="37" idx="0"/>
            <a:endCxn id="69683" idx="0"/>
          </p:cNvCxnSpPr>
          <p:nvPr/>
        </p:nvCxnSpPr>
        <p:spPr>
          <a:xfrm rot="16200000" flipH="1">
            <a:off x="1675606" y="3359944"/>
            <a:ext cx="714375" cy="1423988"/>
          </a:xfrm>
          <a:prstGeom prst="curvedConnector3">
            <a:avLst>
              <a:gd name="adj1" fmla="val -32000"/>
            </a:avLst>
          </a:prstGeom>
          <a:ln>
            <a:solidFill>
              <a:schemeClr val="tx2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Conector em curva 291"/>
          <p:cNvCxnSpPr>
            <a:stCxn id="187" idx="0"/>
            <a:endCxn id="69677" idx="0"/>
          </p:cNvCxnSpPr>
          <p:nvPr/>
        </p:nvCxnSpPr>
        <p:spPr>
          <a:xfrm rot="5400000" flipH="1" flipV="1">
            <a:off x="3579019" y="3742532"/>
            <a:ext cx="319087" cy="2692400"/>
          </a:xfrm>
          <a:prstGeom prst="curvedConnector3">
            <a:avLst>
              <a:gd name="adj1" fmla="val 171641"/>
            </a:avLst>
          </a:prstGeom>
          <a:ln>
            <a:solidFill>
              <a:schemeClr val="tx2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0" name="Retângulo 299"/>
          <p:cNvSpPr/>
          <p:nvPr/>
        </p:nvSpPr>
        <p:spPr>
          <a:xfrm>
            <a:off x="3428992" y="0"/>
            <a:ext cx="2310954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PARETO</a:t>
            </a:r>
          </a:p>
        </p:txBody>
      </p:sp>
      <p:sp>
        <p:nvSpPr>
          <p:cNvPr id="301" name="Retângulo 300"/>
          <p:cNvSpPr/>
          <p:nvPr/>
        </p:nvSpPr>
        <p:spPr>
          <a:xfrm>
            <a:off x="2857488" y="714356"/>
            <a:ext cx="342927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BUSCA DOS PROBLEMAS</a:t>
            </a:r>
            <a:endParaRPr lang="pt-B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0"/>
      <p:bldP spid="301" grpId="0"/>
      <p:bldP spid="301" grpId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4313" y="1285875"/>
            <a:ext cx="8707437" cy="51085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400" dirty="0">
                <a:latin typeface="+mj-lt"/>
              </a:rPr>
              <a:t>São medidas descritivas ou valores numéricos com a propriedade de descrever, resumidamente, uma série  qualquer.</a:t>
            </a:r>
            <a:endParaRPr lang="pt-BR" sz="1400" u="sng" dirty="0">
              <a:latin typeface="+mj-lt"/>
            </a:endParaRPr>
          </a:p>
          <a:p>
            <a:pPr>
              <a:defRPr/>
            </a:pPr>
            <a:r>
              <a:rPr lang="pt-BR" sz="1400" dirty="0">
                <a:latin typeface="+mj-lt"/>
              </a:rPr>
              <a:t>São as que mais comumente freqüentam as estatísticas de assuntos operacionais.</a:t>
            </a:r>
          </a:p>
          <a:p>
            <a:pPr>
              <a:defRPr/>
            </a:pPr>
            <a:r>
              <a:rPr lang="pt-BR" sz="1400" dirty="0">
                <a:latin typeface="+mj-lt"/>
              </a:rPr>
              <a:t>Constituem a alternativa mais sintética  e são úteis quando é preciso comparar duas ou mais séries entre si. </a:t>
            </a:r>
          </a:p>
          <a:p>
            <a:pPr>
              <a:defRPr/>
            </a:pPr>
            <a:r>
              <a:rPr lang="pt-BR" sz="1400" dirty="0">
                <a:latin typeface="+mj-lt"/>
              </a:rPr>
              <a:t>São assim denominadas por representarem  um conjunto de dados através de um único valor médio, central.</a:t>
            </a:r>
          </a:p>
          <a:p>
            <a:pPr>
              <a:defRPr/>
            </a:pPr>
            <a:endParaRPr lang="pt-BR" sz="800" dirty="0">
              <a:latin typeface="+mj-lt"/>
            </a:endParaRPr>
          </a:p>
          <a:p>
            <a:pPr>
              <a:defRPr/>
            </a:pPr>
            <a:r>
              <a:rPr lang="pt-BR" sz="1400" dirty="0">
                <a:latin typeface="+mj-lt"/>
              </a:rPr>
              <a:t>As medidas de Tendência Central são : </a:t>
            </a:r>
          </a:p>
          <a:p>
            <a:pPr>
              <a:defRPr/>
            </a:pPr>
            <a:endParaRPr lang="pt-BR" sz="800" dirty="0">
              <a:latin typeface="+mj-lt"/>
            </a:endParaRPr>
          </a:p>
          <a:p>
            <a:pPr marL="0" lvl="2">
              <a:defRPr/>
            </a:pPr>
            <a:r>
              <a:rPr lang="pt-BR" sz="1400" b="1" dirty="0">
                <a:solidFill>
                  <a:srgbClr val="FF0000"/>
                </a:solidFill>
                <a:latin typeface="+mj-lt"/>
              </a:rPr>
              <a:t>MÉDIA</a:t>
            </a:r>
            <a:r>
              <a:rPr lang="pt-BR" sz="1400" b="1" dirty="0">
                <a:latin typeface="+mj-lt"/>
              </a:rPr>
              <a:t>  </a:t>
            </a:r>
            <a:r>
              <a:rPr lang="pt-BR" sz="1400" dirty="0">
                <a:latin typeface="+mj-lt"/>
              </a:rPr>
              <a:t>	Numa distribuição, valor que se determina à priori; e que se utiliza para representar todos os</a:t>
            </a:r>
          </a:p>
          <a:p>
            <a:pPr marL="0" lvl="2">
              <a:defRPr/>
            </a:pPr>
            <a:r>
              <a:rPr lang="pt-BR" sz="1400" dirty="0">
                <a:latin typeface="+mj-lt"/>
              </a:rPr>
              <a:t>	valores da distribuição.</a:t>
            </a:r>
          </a:p>
          <a:p>
            <a:pPr>
              <a:defRPr/>
            </a:pPr>
            <a:r>
              <a:rPr lang="pt-BR" sz="1400" dirty="0">
                <a:latin typeface="+mj-lt"/>
              </a:rPr>
              <a:t>		</a:t>
            </a:r>
            <a:r>
              <a:rPr lang="pt-BR" sz="1400" i="1" dirty="0">
                <a:solidFill>
                  <a:srgbClr val="FF0000"/>
                </a:solidFill>
                <a:latin typeface="+mj-lt"/>
              </a:rPr>
              <a:t>Soma dos valores numéricos dividido pela quantidade destes valores</a:t>
            </a:r>
          </a:p>
          <a:p>
            <a:pPr marL="0" lvl="3">
              <a:defRPr/>
            </a:pPr>
            <a:r>
              <a:rPr lang="pt-BR" sz="1400" dirty="0">
                <a:latin typeface="+mj-lt"/>
              </a:rPr>
              <a:t>			Média aritmética </a:t>
            </a:r>
          </a:p>
          <a:p>
            <a:pPr marL="0" lvl="3">
              <a:defRPr/>
            </a:pPr>
            <a:r>
              <a:rPr lang="pt-BR" sz="1400" dirty="0">
                <a:latin typeface="+mj-lt"/>
              </a:rPr>
              <a:t>			Média ponderada </a:t>
            </a:r>
          </a:p>
          <a:p>
            <a:pPr>
              <a:defRPr/>
            </a:pPr>
            <a:endParaRPr lang="pt-BR" sz="800" dirty="0">
              <a:latin typeface="+mj-lt"/>
            </a:endParaRPr>
          </a:p>
          <a:p>
            <a:pPr marL="0" lvl="3">
              <a:defRPr/>
            </a:pPr>
            <a:r>
              <a:rPr lang="pt-BR" sz="1400" b="1" dirty="0">
                <a:solidFill>
                  <a:srgbClr val="C00000"/>
                </a:solidFill>
                <a:latin typeface="+mj-lt"/>
              </a:rPr>
              <a:t>MEDIANA </a:t>
            </a:r>
            <a:r>
              <a:rPr lang="pt-BR" sz="1400" dirty="0">
                <a:latin typeface="+mj-lt"/>
              </a:rPr>
              <a:t>	Numa distribuição freqüência acumulada, valor da variável aleatória que corresponde ao </a:t>
            </a:r>
          </a:p>
          <a:p>
            <a:pPr marL="0" lvl="3">
              <a:defRPr/>
            </a:pPr>
            <a:r>
              <a:rPr lang="pt-BR" sz="1400" dirty="0">
                <a:latin typeface="+mj-lt"/>
              </a:rPr>
              <a:t>	valor 0,5 da distribuição </a:t>
            </a:r>
          </a:p>
          <a:p>
            <a:pPr marL="0" lvl="3">
              <a:defRPr/>
            </a:pPr>
            <a:r>
              <a:rPr lang="pt-BR" sz="1400" dirty="0">
                <a:latin typeface="+mj-lt"/>
              </a:rPr>
              <a:t>		</a:t>
            </a:r>
            <a:r>
              <a:rPr lang="pt-BR" sz="1400" i="1" dirty="0">
                <a:solidFill>
                  <a:srgbClr val="C00000"/>
                </a:solidFill>
                <a:latin typeface="+mj-lt"/>
              </a:rPr>
              <a:t>Numa relação crescente ou decrescente é o termo central.</a:t>
            </a:r>
          </a:p>
          <a:p>
            <a:pPr marL="0" lvl="3">
              <a:defRPr/>
            </a:pPr>
            <a:r>
              <a:rPr lang="pt-BR" sz="1400" dirty="0">
                <a:latin typeface="+mj-lt"/>
              </a:rPr>
              <a:t>			Mediana para número par de valores</a:t>
            </a:r>
          </a:p>
          <a:p>
            <a:pPr marL="0" lvl="3">
              <a:defRPr/>
            </a:pPr>
            <a:r>
              <a:rPr lang="pt-BR" sz="1400" dirty="0">
                <a:latin typeface="+mj-lt"/>
              </a:rPr>
              <a:t>			Mediana para úmero impar de valores</a:t>
            </a:r>
          </a:p>
          <a:p>
            <a:pPr marL="0" lvl="3">
              <a:defRPr/>
            </a:pPr>
            <a:endParaRPr lang="pt-BR" sz="800" dirty="0">
              <a:latin typeface="+mj-lt"/>
            </a:endParaRPr>
          </a:p>
          <a:p>
            <a:pPr marL="0" lvl="3">
              <a:defRPr/>
            </a:pPr>
            <a:r>
              <a:rPr lang="pt-BR" sz="1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MODA </a:t>
            </a:r>
            <a:r>
              <a:rPr lang="pt-BR" sz="1400" dirty="0">
                <a:latin typeface="+mj-lt"/>
              </a:rPr>
              <a:t>	Numa distribuição de freqüência, valor da variável que corresponde a um máximo. </a:t>
            </a:r>
          </a:p>
          <a:p>
            <a:pPr>
              <a:defRPr/>
            </a:pPr>
            <a:r>
              <a:rPr lang="pt-BR" sz="1400" dirty="0">
                <a:latin typeface="+mj-lt"/>
              </a:rPr>
              <a:t>		</a:t>
            </a:r>
            <a:r>
              <a:rPr lang="pt-BR" sz="1400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Valor mais freqüente</a:t>
            </a:r>
          </a:p>
          <a:p>
            <a:pPr>
              <a:defRPr/>
            </a:pPr>
            <a:r>
              <a:rPr lang="pt-BR" sz="1400" dirty="0">
                <a:latin typeface="+mj-lt"/>
              </a:rPr>
              <a:t>			Amodal</a:t>
            </a:r>
          </a:p>
          <a:p>
            <a:pPr>
              <a:defRPr/>
            </a:pPr>
            <a:r>
              <a:rPr lang="pt-BR" sz="1400" dirty="0">
                <a:latin typeface="+mj-lt"/>
              </a:rPr>
              <a:t>			Unimodal</a:t>
            </a:r>
          </a:p>
          <a:p>
            <a:pPr>
              <a:defRPr/>
            </a:pPr>
            <a:r>
              <a:rPr lang="pt-BR" sz="1400" dirty="0">
                <a:latin typeface="+mj-lt"/>
              </a:rPr>
              <a:t>			Bimodal</a:t>
            </a:r>
          </a:p>
          <a:p>
            <a:pPr>
              <a:defRPr/>
            </a:pPr>
            <a:r>
              <a:rPr lang="pt-BR" sz="1400" dirty="0">
                <a:latin typeface="+mj-lt"/>
              </a:rPr>
              <a:t>			Plurimodal</a:t>
            </a:r>
          </a:p>
        </p:txBody>
      </p:sp>
      <p:sp>
        <p:nvSpPr>
          <p:cNvPr id="3" name="Retângulo 2"/>
          <p:cNvSpPr/>
          <p:nvPr/>
        </p:nvSpPr>
        <p:spPr>
          <a:xfrm>
            <a:off x="2928926" y="0"/>
            <a:ext cx="3222677" cy="70788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3000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CONCEITOS</a:t>
            </a:r>
          </a:p>
        </p:txBody>
      </p:sp>
      <p:sp>
        <p:nvSpPr>
          <p:cNvPr id="9" name="Retângulo 8"/>
          <p:cNvSpPr/>
          <p:nvPr/>
        </p:nvSpPr>
        <p:spPr>
          <a:xfrm>
            <a:off x="1142976" y="714356"/>
            <a:ext cx="679096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MEDIDAS DE TENDÊNCIA CENTRAL OU DE POSIÇÃO</a:t>
            </a:r>
            <a:endParaRPr lang="pt-B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214313" y="1285875"/>
            <a:ext cx="8643937" cy="928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42875" y="2286000"/>
            <a:ext cx="8643938" cy="142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2" name="Retângulo 11"/>
          <p:cNvSpPr/>
          <p:nvPr/>
        </p:nvSpPr>
        <p:spPr>
          <a:xfrm>
            <a:off x="214313" y="3786188"/>
            <a:ext cx="8643937" cy="1071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3" name="Retângulo 12"/>
          <p:cNvSpPr/>
          <p:nvPr/>
        </p:nvSpPr>
        <p:spPr>
          <a:xfrm>
            <a:off x="214313" y="5000625"/>
            <a:ext cx="8643937" cy="1357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3063" y="1428750"/>
            <a:ext cx="7837487" cy="3970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400" dirty="0">
                <a:latin typeface="+mj-lt"/>
              </a:rPr>
              <a:t>Análise dimensional de produção seriada de um determinado produto, análise de variação de teor, peso,</a:t>
            </a:r>
          </a:p>
          <a:p>
            <a:pPr>
              <a:defRPr/>
            </a:pPr>
            <a:r>
              <a:rPr lang="pt-BR" sz="1400" dirty="0">
                <a:latin typeface="+mj-lt"/>
              </a:rPr>
              <a:t>variação por horário etc.</a:t>
            </a:r>
          </a:p>
          <a:p>
            <a:pPr>
              <a:defRPr/>
            </a:pPr>
            <a:endParaRPr lang="pt-BR" sz="1400" dirty="0">
              <a:latin typeface="+mj-lt"/>
            </a:endParaRPr>
          </a:p>
          <a:p>
            <a:pPr>
              <a:defRPr/>
            </a:pPr>
            <a:r>
              <a:rPr lang="pt-BR" sz="1400" dirty="0">
                <a:latin typeface="+mj-lt"/>
              </a:rPr>
              <a:t>Nota – Todo Controle Estatístico da Qualidade é baseado na análise das variações ou variabilidade, </a:t>
            </a:r>
          </a:p>
          <a:p>
            <a:pPr>
              <a:defRPr/>
            </a:pPr>
            <a:r>
              <a:rPr lang="pt-BR" sz="1400" dirty="0">
                <a:latin typeface="+mj-lt"/>
              </a:rPr>
              <a:t>             que são diferenças na magnitude (peso, densidade, teor etc.) presentes universalmente nos</a:t>
            </a:r>
          </a:p>
          <a:p>
            <a:pPr>
              <a:defRPr/>
            </a:pPr>
            <a:r>
              <a:rPr lang="pt-BR" sz="1400" dirty="0">
                <a:latin typeface="+mj-lt"/>
              </a:rPr>
              <a:t>             produtos e serviços resultantes de qualquer atividade, e são considerados os maiores inimigos</a:t>
            </a:r>
          </a:p>
          <a:p>
            <a:pPr>
              <a:defRPr/>
            </a:pPr>
            <a:r>
              <a:rPr lang="pt-BR" sz="1400" dirty="0">
                <a:latin typeface="+mj-lt"/>
              </a:rPr>
              <a:t>             da qualidade.</a:t>
            </a:r>
          </a:p>
          <a:p>
            <a:pPr>
              <a:defRPr/>
            </a:pPr>
            <a:endParaRPr lang="pt-BR" sz="1400" dirty="0">
              <a:latin typeface="+mj-lt"/>
            </a:endParaRPr>
          </a:p>
          <a:p>
            <a:pPr>
              <a:defRPr/>
            </a:pPr>
            <a:r>
              <a:rPr lang="pt-BR" sz="1400" b="1" dirty="0">
                <a:latin typeface="+mj-lt"/>
              </a:rPr>
              <a:t>As causas que produzem variações nos processo são classificadas em</a:t>
            </a:r>
            <a:r>
              <a:rPr lang="pt-BR" sz="1400" dirty="0">
                <a:latin typeface="+mj-lt"/>
              </a:rPr>
              <a:t>:</a:t>
            </a:r>
          </a:p>
          <a:p>
            <a:pPr>
              <a:defRPr/>
            </a:pPr>
            <a:endParaRPr lang="pt-BR" sz="1400" dirty="0">
              <a:latin typeface="+mj-lt"/>
            </a:endParaRPr>
          </a:p>
          <a:p>
            <a:pPr>
              <a:defRPr/>
            </a:pPr>
            <a:r>
              <a:rPr lang="pt-BR" sz="1400" b="1" dirty="0">
                <a:solidFill>
                  <a:srgbClr val="FF0000"/>
                </a:solidFill>
                <a:latin typeface="+mj-lt"/>
              </a:rPr>
              <a:t>COMUNS</a:t>
            </a:r>
            <a:r>
              <a:rPr lang="pt-BR" sz="1400" b="1" dirty="0">
                <a:latin typeface="+mj-lt"/>
              </a:rPr>
              <a:t> ou ALETÓRIAS</a:t>
            </a:r>
            <a:r>
              <a:rPr lang="pt-BR" sz="1400" dirty="0">
                <a:latin typeface="+mj-lt"/>
              </a:rPr>
              <a:t>: são aquelas que fazem parte do processo, acontecem por acaso e portanto são </a:t>
            </a:r>
          </a:p>
          <a:p>
            <a:pPr>
              <a:defRPr/>
            </a:pPr>
            <a:r>
              <a:rPr lang="pt-BR" sz="1400" dirty="0">
                <a:latin typeface="+mj-lt"/>
              </a:rPr>
              <a:t>                                               consideradas normais.</a:t>
            </a:r>
          </a:p>
          <a:p>
            <a:pPr>
              <a:defRPr/>
            </a:pPr>
            <a:endParaRPr lang="pt-BR" sz="1400" i="1" dirty="0">
              <a:latin typeface="+mj-lt"/>
            </a:endParaRPr>
          </a:p>
          <a:p>
            <a:pPr>
              <a:defRPr/>
            </a:pPr>
            <a:r>
              <a:rPr lang="pt-BR" sz="1400" b="1" dirty="0">
                <a:solidFill>
                  <a:srgbClr val="C00000"/>
                </a:solidFill>
                <a:latin typeface="+mj-lt"/>
              </a:rPr>
              <a:t>ESPECIAIS</a:t>
            </a:r>
            <a:r>
              <a:rPr lang="pt-BR" sz="1400" b="1" dirty="0">
                <a:latin typeface="+mj-lt"/>
              </a:rPr>
              <a:t>  ou ASSIMILÁVEIS: </a:t>
            </a:r>
            <a:r>
              <a:rPr lang="pt-BR" sz="1400" dirty="0">
                <a:latin typeface="+mj-lt"/>
              </a:rPr>
              <a:t>são  variações causais, provocadas por causas externas, portanto, </a:t>
            </a:r>
          </a:p>
          <a:p>
            <a:pPr>
              <a:defRPr/>
            </a:pPr>
            <a:r>
              <a:rPr lang="pt-BR" sz="1400" dirty="0">
                <a:latin typeface="+mj-lt"/>
              </a:rPr>
              <a:t>                                                      consideradas anormais ou extraordinárias</a:t>
            </a:r>
          </a:p>
          <a:p>
            <a:pPr>
              <a:defRPr/>
            </a:pPr>
            <a:endParaRPr lang="pt-BR" sz="1400" dirty="0">
              <a:latin typeface="+mj-lt"/>
            </a:endParaRPr>
          </a:p>
          <a:p>
            <a:pPr>
              <a:defRPr/>
            </a:pPr>
            <a:r>
              <a:rPr lang="pt-BR" sz="1400" i="1" dirty="0">
                <a:latin typeface="+mj-lt"/>
              </a:rPr>
              <a:t>É através do histograma que podemos analisar  as variações que ocorrem nos processos e verificar</a:t>
            </a:r>
          </a:p>
          <a:p>
            <a:pPr>
              <a:defRPr/>
            </a:pPr>
            <a:r>
              <a:rPr lang="pt-BR" sz="1400" i="1" dirty="0">
                <a:latin typeface="+mj-lt"/>
              </a:rPr>
              <a:t> se essas variações estão dentro da normalidade ou se existem variações  causaIs.</a:t>
            </a:r>
            <a:endParaRPr lang="pt-BR" sz="1400" dirty="0">
              <a:latin typeface="+mj-l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142976" y="714356"/>
            <a:ext cx="686630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APLICAÇÃO DAS MEDIDAS </a:t>
            </a: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DE TENDÊNCIA CENTRAL</a:t>
            </a:r>
            <a:endParaRPr lang="pt-B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928926" y="0"/>
            <a:ext cx="3222677" cy="70788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3000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CONCEITOS</a:t>
            </a:r>
          </a:p>
        </p:txBody>
      </p:sp>
      <p:sp>
        <p:nvSpPr>
          <p:cNvPr id="8" name="Retângulo 7"/>
          <p:cNvSpPr/>
          <p:nvPr/>
        </p:nvSpPr>
        <p:spPr>
          <a:xfrm>
            <a:off x="214313" y="1500188"/>
            <a:ext cx="8643937" cy="1571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0" y="3214688"/>
            <a:ext cx="8643938" cy="1571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0" y="4929188"/>
            <a:ext cx="8643938" cy="1571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142976" y="714356"/>
            <a:ext cx="659186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DISTINÇÃO ENTRE CAUSAS COMUNS E ESPECIAIS</a:t>
            </a:r>
            <a:endParaRPr lang="pt-B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928926" y="0"/>
            <a:ext cx="3222677" cy="70788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3000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CONCEITOS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428625" y="1397000"/>
          <a:ext cx="8215370" cy="521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7685"/>
                <a:gridCol w="410768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CAUSAS</a:t>
                      </a:r>
                      <a:r>
                        <a:rPr lang="pt-BR" baseline="0" dirty="0" smtClean="0"/>
                        <a:t> COMUNS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CAUSAS ESPECIAIS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Consiste em muitas causas que ocorrem ao acaso e individualmente tem pouca</a:t>
                      </a:r>
                      <a:r>
                        <a:rPr lang="pt-BR" sz="1400" baseline="0" dirty="0" smtClean="0"/>
                        <a:t> influência, cada uma delas produz pequena variação.</a:t>
                      </a:r>
                    </a:p>
                    <a:p>
                      <a:r>
                        <a:rPr lang="pt-BR" sz="1400" baseline="0" dirty="0" smtClean="0"/>
                        <a:t>Ex: Pequenas variações de matéria-prima, pequenas vibrações de máquinas, pequenas diferenças na afiação de ferramentas etc.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B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Consiste em uma ou poucas causas</a:t>
                      </a:r>
                      <a:r>
                        <a:rPr lang="pt-BR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individuais. Cada uma delas pode produzir grandes variações.</a:t>
                      </a:r>
                    </a:p>
                    <a:p>
                      <a:pPr marL="0" algn="l" defTabSz="914400" rtl="0" eaLnBrk="1" latinLnBrk="0" hangingPunct="1"/>
                      <a:r>
                        <a:rPr lang="pt-BR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Ex: Falhas do operador, ajuste errado das máquinas, erros de cálculo, parcela de matéria-prima defeituosa, quebra de componentes de máquina etc.</a:t>
                      </a:r>
                      <a:endParaRPr lang="pt-BR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BR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Pouca coisa pode ser feita, a não ser com uma mudança de processo.</a:t>
                      </a:r>
                    </a:p>
                    <a:p>
                      <a:pPr marL="0" algn="l" defTabSz="914400" rtl="0" eaLnBrk="1" latinLnBrk="0" hangingPunct="1"/>
                      <a:r>
                        <a:rPr lang="pt-BR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 tentativa de detecção e controle é, as vezes, antieconômica.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B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As causas especiais podem ser detectadas.</a:t>
                      </a:r>
                    </a:p>
                    <a:p>
                      <a:pPr marL="0" algn="l" defTabSz="914400" rtl="0" eaLnBrk="1" latinLnBrk="0" hangingPunct="1"/>
                      <a:r>
                        <a:rPr lang="pt-B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pt-BR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sua eliminação em geral é economicamente justificável.</a:t>
                      </a:r>
                      <a:endParaRPr lang="pt-BR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BR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Apresentam observações dentro do limite de controle, significam que o processo é suficientemente estável para aplicar técnicas de otimização.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B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Apresentam observações fora do limite de controle, significam que o processo deve ser investigado e corrigido. O processo não é suficientemente</a:t>
                      </a:r>
                      <a:r>
                        <a:rPr lang="pt-BR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estável para se aplicar métodos de previsão de seu comportamento.</a:t>
                      </a:r>
                      <a:endParaRPr lang="pt-BR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BR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Quando as únicas causas de variabilidade presentes forem aleatórias, a melhoria na qualidade do produto precisa de decisões gerenciais que envolvem investimento e/ou mudanças substanciais no processo, como troca ou reforma de máquina, de tipo de minério ou método de produção.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B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 melhoria da qualidade pode na</a:t>
                      </a:r>
                      <a:r>
                        <a:rPr lang="pt-BR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grande maioria dos casos ser atingida através de ações locais de correção, ajuste ou calibração de aparelhos.</a:t>
                      </a:r>
                    </a:p>
                    <a:p>
                      <a:pPr marL="0" algn="l" defTabSz="914400" rtl="0" eaLnBrk="1" latinLnBrk="0" hangingPunct="1"/>
                      <a:r>
                        <a:rPr lang="pt-BR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Estas ações envolvem, em geral, pequenos investimentos.</a:t>
                      </a:r>
                      <a:endParaRPr lang="pt-BR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4548188" y="1357313"/>
            <a:ext cx="4214812" cy="5357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00100" y="0"/>
            <a:ext cx="7137083" cy="71435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DIAGRAMA DE DISPERSÃO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3786182" y="857232"/>
            <a:ext cx="159691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DEFINIÇÃO</a:t>
            </a:r>
            <a:endParaRPr lang="pt-B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4" name="Grupo 301"/>
          <p:cNvGrpSpPr>
            <a:grpSpLocks/>
          </p:cNvGrpSpPr>
          <p:nvPr/>
        </p:nvGrpSpPr>
        <p:grpSpPr bwMode="auto">
          <a:xfrm>
            <a:off x="1500188" y="1571625"/>
            <a:ext cx="6215062" cy="3500438"/>
            <a:chOff x="1500166" y="2286786"/>
            <a:chExt cx="6215106" cy="3499668"/>
          </a:xfrm>
        </p:grpSpPr>
        <p:cxnSp>
          <p:nvCxnSpPr>
            <p:cNvPr id="222" name="Conector reto 221"/>
            <p:cNvCxnSpPr/>
            <p:nvPr/>
          </p:nvCxnSpPr>
          <p:spPr>
            <a:xfrm rot="10800000">
              <a:off x="2130407" y="5286501"/>
              <a:ext cx="71439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ector reto 222"/>
            <p:cNvCxnSpPr/>
            <p:nvPr/>
          </p:nvCxnSpPr>
          <p:spPr>
            <a:xfrm rot="10800000">
              <a:off x="2130407" y="5142071"/>
              <a:ext cx="71439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ector reto 223"/>
            <p:cNvCxnSpPr/>
            <p:nvPr/>
          </p:nvCxnSpPr>
          <p:spPr>
            <a:xfrm rot="10800000">
              <a:off x="2130407" y="5000814"/>
              <a:ext cx="71439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ector reto 224"/>
            <p:cNvCxnSpPr/>
            <p:nvPr/>
          </p:nvCxnSpPr>
          <p:spPr>
            <a:xfrm rot="10800000">
              <a:off x="2130407" y="5143657"/>
              <a:ext cx="71439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ector reto 225"/>
            <p:cNvCxnSpPr/>
            <p:nvPr/>
          </p:nvCxnSpPr>
          <p:spPr>
            <a:xfrm rot="10800000">
              <a:off x="2130407" y="4999227"/>
              <a:ext cx="71439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798" name="Grupo 300"/>
            <p:cNvGrpSpPr>
              <a:grpSpLocks/>
            </p:cNvGrpSpPr>
            <p:nvPr/>
          </p:nvGrpSpPr>
          <p:grpSpPr bwMode="auto">
            <a:xfrm>
              <a:off x="1500166" y="2286786"/>
              <a:ext cx="6215106" cy="3499668"/>
              <a:chOff x="1500166" y="2286786"/>
              <a:chExt cx="6215106" cy="3499668"/>
            </a:xfrm>
          </p:grpSpPr>
          <p:cxnSp>
            <p:nvCxnSpPr>
              <p:cNvPr id="5" name="Conector de seta reta 4"/>
              <p:cNvCxnSpPr/>
              <p:nvPr/>
            </p:nvCxnSpPr>
            <p:spPr>
              <a:xfrm rot="5400000" flipH="1" flipV="1">
                <a:off x="648822" y="3850922"/>
                <a:ext cx="3131449" cy="317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Conector de seta reta 5"/>
              <p:cNvCxnSpPr/>
              <p:nvPr/>
            </p:nvCxnSpPr>
            <p:spPr>
              <a:xfrm flipV="1">
                <a:off x="2214546" y="5416647"/>
                <a:ext cx="5500726" cy="9523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801" name="CaixaDeTexto 8"/>
              <p:cNvSpPr txBox="1">
                <a:spLocks noChangeArrowheads="1"/>
              </p:cNvSpPr>
              <p:nvPr/>
            </p:nvSpPr>
            <p:spPr bwMode="auto">
              <a:xfrm>
                <a:off x="1500166" y="2345288"/>
                <a:ext cx="77457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/>
                  <a:t>Efeito</a:t>
                </a:r>
              </a:p>
            </p:txBody>
          </p:sp>
          <p:sp>
            <p:nvSpPr>
              <p:cNvPr id="73802" name="CaixaDeTexto 9"/>
              <p:cNvSpPr txBox="1">
                <a:spLocks noChangeArrowheads="1"/>
              </p:cNvSpPr>
              <p:nvPr/>
            </p:nvSpPr>
            <p:spPr bwMode="auto">
              <a:xfrm>
                <a:off x="6858016" y="5417122"/>
                <a:ext cx="85151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/>
                  <a:t>Causa</a:t>
                </a:r>
              </a:p>
            </p:txBody>
          </p:sp>
          <p:cxnSp>
            <p:nvCxnSpPr>
              <p:cNvPr id="44" name="Conector reto 43"/>
              <p:cNvCxnSpPr/>
              <p:nvPr/>
            </p:nvCxnSpPr>
            <p:spPr>
              <a:xfrm rot="5400000">
                <a:off x="5821380" y="5464262"/>
                <a:ext cx="71422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3804" name="Grupo 76"/>
              <p:cNvGrpSpPr>
                <a:grpSpLocks/>
              </p:cNvGrpSpPr>
              <p:nvPr/>
            </p:nvGrpSpPr>
            <p:grpSpPr bwMode="auto">
              <a:xfrm>
                <a:off x="2428066" y="5429264"/>
                <a:ext cx="3216298" cy="72232"/>
                <a:chOff x="2428066" y="5429264"/>
                <a:chExt cx="3216298" cy="72232"/>
              </a:xfrm>
            </p:grpSpPr>
            <p:cxnSp>
              <p:nvCxnSpPr>
                <p:cNvPr id="13" name="Conector reto 12"/>
                <p:cNvCxnSpPr/>
                <p:nvPr/>
              </p:nvCxnSpPr>
              <p:spPr>
                <a:xfrm rot="5400000">
                  <a:off x="2392356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Conector reto 13"/>
                <p:cNvCxnSpPr/>
                <p:nvPr/>
              </p:nvCxnSpPr>
              <p:spPr>
                <a:xfrm rot="5400000">
                  <a:off x="2606669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Conector reto 14"/>
                <p:cNvCxnSpPr/>
                <p:nvPr/>
              </p:nvCxnSpPr>
              <p:spPr>
                <a:xfrm rot="5400000">
                  <a:off x="2606669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Conector reto 15"/>
                <p:cNvCxnSpPr/>
                <p:nvPr/>
              </p:nvCxnSpPr>
              <p:spPr>
                <a:xfrm rot="5400000">
                  <a:off x="2820984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ector reto 16"/>
                <p:cNvCxnSpPr/>
                <p:nvPr/>
              </p:nvCxnSpPr>
              <p:spPr>
                <a:xfrm rot="5400000">
                  <a:off x="2820984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ector reto 17"/>
                <p:cNvCxnSpPr/>
                <p:nvPr/>
              </p:nvCxnSpPr>
              <p:spPr>
                <a:xfrm rot="5400000">
                  <a:off x="3035298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Conector reto 18"/>
                <p:cNvCxnSpPr/>
                <p:nvPr/>
              </p:nvCxnSpPr>
              <p:spPr>
                <a:xfrm rot="5400000">
                  <a:off x="3035298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ector reto 19"/>
                <p:cNvCxnSpPr/>
                <p:nvPr/>
              </p:nvCxnSpPr>
              <p:spPr>
                <a:xfrm rot="5400000">
                  <a:off x="3249612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Conector reto 20"/>
                <p:cNvCxnSpPr/>
                <p:nvPr/>
              </p:nvCxnSpPr>
              <p:spPr>
                <a:xfrm rot="5400000">
                  <a:off x="3249612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onector reto 21"/>
                <p:cNvCxnSpPr/>
                <p:nvPr/>
              </p:nvCxnSpPr>
              <p:spPr>
                <a:xfrm rot="5400000">
                  <a:off x="3463926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ector reto 22"/>
                <p:cNvCxnSpPr/>
                <p:nvPr/>
              </p:nvCxnSpPr>
              <p:spPr>
                <a:xfrm rot="5400000">
                  <a:off x="3463926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ector reto 23"/>
                <p:cNvCxnSpPr/>
                <p:nvPr/>
              </p:nvCxnSpPr>
              <p:spPr>
                <a:xfrm rot="5400000">
                  <a:off x="3678240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Conector reto 24"/>
                <p:cNvCxnSpPr/>
                <p:nvPr/>
              </p:nvCxnSpPr>
              <p:spPr>
                <a:xfrm rot="5400000">
                  <a:off x="3678240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Conector reto 25"/>
                <p:cNvCxnSpPr/>
                <p:nvPr/>
              </p:nvCxnSpPr>
              <p:spPr>
                <a:xfrm rot="5400000">
                  <a:off x="3892554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onector reto 26"/>
                <p:cNvCxnSpPr/>
                <p:nvPr/>
              </p:nvCxnSpPr>
              <p:spPr>
                <a:xfrm rot="5400000">
                  <a:off x="3892554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ector reto 27"/>
                <p:cNvCxnSpPr/>
                <p:nvPr/>
              </p:nvCxnSpPr>
              <p:spPr>
                <a:xfrm rot="5400000">
                  <a:off x="4106868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ector reto 28"/>
                <p:cNvCxnSpPr/>
                <p:nvPr/>
              </p:nvCxnSpPr>
              <p:spPr>
                <a:xfrm rot="5400000">
                  <a:off x="4108455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Conector reto 29"/>
                <p:cNvCxnSpPr/>
                <p:nvPr/>
              </p:nvCxnSpPr>
              <p:spPr>
                <a:xfrm rot="5400000">
                  <a:off x="4321182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Conector reto 30"/>
                <p:cNvCxnSpPr/>
                <p:nvPr/>
              </p:nvCxnSpPr>
              <p:spPr>
                <a:xfrm rot="5400000">
                  <a:off x="4322770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ector reto 31"/>
                <p:cNvCxnSpPr/>
                <p:nvPr/>
              </p:nvCxnSpPr>
              <p:spPr>
                <a:xfrm rot="5400000">
                  <a:off x="4535496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ector reto 32"/>
                <p:cNvCxnSpPr/>
                <p:nvPr/>
              </p:nvCxnSpPr>
              <p:spPr>
                <a:xfrm rot="5400000">
                  <a:off x="4537083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ector reto 33"/>
                <p:cNvCxnSpPr/>
                <p:nvPr/>
              </p:nvCxnSpPr>
              <p:spPr>
                <a:xfrm rot="5400000">
                  <a:off x="4749810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ector reto 34"/>
                <p:cNvCxnSpPr/>
                <p:nvPr/>
              </p:nvCxnSpPr>
              <p:spPr>
                <a:xfrm rot="5400000">
                  <a:off x="4751398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ector reto 35"/>
                <p:cNvCxnSpPr/>
                <p:nvPr/>
              </p:nvCxnSpPr>
              <p:spPr>
                <a:xfrm rot="5400000">
                  <a:off x="4964124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ector reto 36"/>
                <p:cNvCxnSpPr/>
                <p:nvPr/>
              </p:nvCxnSpPr>
              <p:spPr>
                <a:xfrm rot="5400000">
                  <a:off x="4965711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ector reto 37"/>
                <p:cNvCxnSpPr/>
                <p:nvPr/>
              </p:nvCxnSpPr>
              <p:spPr>
                <a:xfrm rot="5400000">
                  <a:off x="5178438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ector reto 38"/>
                <p:cNvCxnSpPr/>
                <p:nvPr/>
              </p:nvCxnSpPr>
              <p:spPr>
                <a:xfrm rot="5400000">
                  <a:off x="5180026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ector reto 39"/>
                <p:cNvCxnSpPr/>
                <p:nvPr/>
              </p:nvCxnSpPr>
              <p:spPr>
                <a:xfrm rot="5400000">
                  <a:off x="5392752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ector reto 40"/>
                <p:cNvCxnSpPr/>
                <p:nvPr/>
              </p:nvCxnSpPr>
              <p:spPr>
                <a:xfrm rot="5400000">
                  <a:off x="5394339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ector reto 41"/>
                <p:cNvCxnSpPr/>
                <p:nvPr/>
              </p:nvCxnSpPr>
              <p:spPr>
                <a:xfrm rot="5400000">
                  <a:off x="5613416" y="5457912"/>
                  <a:ext cx="71422" cy="142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ector reto 42"/>
                <p:cNvCxnSpPr/>
                <p:nvPr/>
              </p:nvCxnSpPr>
              <p:spPr>
                <a:xfrm rot="5400000">
                  <a:off x="5621354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ector reto 44"/>
                <p:cNvCxnSpPr/>
                <p:nvPr/>
              </p:nvCxnSpPr>
              <p:spPr>
                <a:xfrm rot="5400000">
                  <a:off x="3463926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ector reto 45"/>
                <p:cNvCxnSpPr/>
                <p:nvPr/>
              </p:nvCxnSpPr>
              <p:spPr>
                <a:xfrm rot="5400000">
                  <a:off x="3678240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ector reto 46"/>
                <p:cNvCxnSpPr/>
                <p:nvPr/>
              </p:nvCxnSpPr>
              <p:spPr>
                <a:xfrm rot="5400000">
                  <a:off x="3678240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ector reto 47"/>
                <p:cNvCxnSpPr/>
                <p:nvPr/>
              </p:nvCxnSpPr>
              <p:spPr>
                <a:xfrm rot="5400000">
                  <a:off x="3892554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ector reto 48"/>
                <p:cNvCxnSpPr/>
                <p:nvPr/>
              </p:nvCxnSpPr>
              <p:spPr>
                <a:xfrm rot="5400000">
                  <a:off x="3892554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Conector reto 49"/>
                <p:cNvCxnSpPr/>
                <p:nvPr/>
              </p:nvCxnSpPr>
              <p:spPr>
                <a:xfrm rot="5400000">
                  <a:off x="4106868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Conector reto 50"/>
                <p:cNvCxnSpPr/>
                <p:nvPr/>
              </p:nvCxnSpPr>
              <p:spPr>
                <a:xfrm rot="5400000">
                  <a:off x="4108455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Conector reto 51"/>
                <p:cNvCxnSpPr/>
                <p:nvPr/>
              </p:nvCxnSpPr>
              <p:spPr>
                <a:xfrm rot="5400000">
                  <a:off x="4321182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onector reto 52"/>
                <p:cNvCxnSpPr/>
                <p:nvPr/>
              </p:nvCxnSpPr>
              <p:spPr>
                <a:xfrm rot="5400000">
                  <a:off x="4322770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ector reto 53"/>
                <p:cNvCxnSpPr/>
                <p:nvPr/>
              </p:nvCxnSpPr>
              <p:spPr>
                <a:xfrm rot="5400000">
                  <a:off x="4535496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ector reto 54"/>
                <p:cNvCxnSpPr/>
                <p:nvPr/>
              </p:nvCxnSpPr>
              <p:spPr>
                <a:xfrm rot="5400000">
                  <a:off x="4537083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ector reto 55"/>
                <p:cNvCxnSpPr/>
                <p:nvPr/>
              </p:nvCxnSpPr>
              <p:spPr>
                <a:xfrm rot="5400000">
                  <a:off x="4749810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ector reto 56"/>
                <p:cNvCxnSpPr/>
                <p:nvPr/>
              </p:nvCxnSpPr>
              <p:spPr>
                <a:xfrm rot="5400000">
                  <a:off x="4751398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ector reto 57"/>
                <p:cNvCxnSpPr/>
                <p:nvPr/>
              </p:nvCxnSpPr>
              <p:spPr>
                <a:xfrm rot="5400000">
                  <a:off x="4964124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Conector reto 58"/>
                <p:cNvCxnSpPr/>
                <p:nvPr/>
              </p:nvCxnSpPr>
              <p:spPr>
                <a:xfrm rot="5400000">
                  <a:off x="4965711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ector reto 59"/>
                <p:cNvCxnSpPr/>
                <p:nvPr/>
              </p:nvCxnSpPr>
              <p:spPr>
                <a:xfrm rot="5400000">
                  <a:off x="5178438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ector reto 60"/>
                <p:cNvCxnSpPr/>
                <p:nvPr/>
              </p:nvCxnSpPr>
              <p:spPr>
                <a:xfrm rot="5400000">
                  <a:off x="5180026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Conector reto 61"/>
                <p:cNvCxnSpPr/>
                <p:nvPr/>
              </p:nvCxnSpPr>
              <p:spPr>
                <a:xfrm rot="5400000">
                  <a:off x="5392752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ector reto 62"/>
                <p:cNvCxnSpPr/>
                <p:nvPr/>
              </p:nvCxnSpPr>
              <p:spPr>
                <a:xfrm rot="5400000">
                  <a:off x="5394339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Conector reto 63"/>
                <p:cNvCxnSpPr/>
                <p:nvPr/>
              </p:nvCxnSpPr>
              <p:spPr>
                <a:xfrm rot="5400000">
                  <a:off x="5613416" y="5457912"/>
                  <a:ext cx="71422" cy="142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Conector reto 64"/>
                <p:cNvCxnSpPr/>
                <p:nvPr/>
              </p:nvCxnSpPr>
              <p:spPr>
                <a:xfrm rot="5400000">
                  <a:off x="5621354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6" name="Conector reto 65"/>
              <p:cNvCxnSpPr/>
              <p:nvPr/>
            </p:nvCxnSpPr>
            <p:spPr>
              <a:xfrm rot="5400000">
                <a:off x="5821380" y="5464262"/>
                <a:ext cx="71422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ector reto 66"/>
              <p:cNvCxnSpPr/>
              <p:nvPr/>
            </p:nvCxnSpPr>
            <p:spPr>
              <a:xfrm rot="5400000">
                <a:off x="5822174" y="5463468"/>
                <a:ext cx="71422" cy="317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ector reto 67"/>
              <p:cNvCxnSpPr/>
              <p:nvPr/>
            </p:nvCxnSpPr>
            <p:spPr>
              <a:xfrm rot="5400000">
                <a:off x="6035693" y="5464262"/>
                <a:ext cx="7142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ector reto 68"/>
              <p:cNvCxnSpPr/>
              <p:nvPr/>
            </p:nvCxnSpPr>
            <p:spPr>
              <a:xfrm rot="5400000">
                <a:off x="6036487" y="5463468"/>
                <a:ext cx="71422" cy="317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ector reto 69"/>
              <p:cNvCxnSpPr/>
              <p:nvPr/>
            </p:nvCxnSpPr>
            <p:spPr>
              <a:xfrm rot="5400000">
                <a:off x="6250008" y="5464262"/>
                <a:ext cx="71422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ector reto 70"/>
              <p:cNvCxnSpPr/>
              <p:nvPr/>
            </p:nvCxnSpPr>
            <p:spPr>
              <a:xfrm rot="5400000">
                <a:off x="6250802" y="5463468"/>
                <a:ext cx="71422" cy="317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ector reto 71"/>
              <p:cNvCxnSpPr/>
              <p:nvPr/>
            </p:nvCxnSpPr>
            <p:spPr>
              <a:xfrm rot="5400000">
                <a:off x="6464321" y="5464262"/>
                <a:ext cx="7142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onector reto 72"/>
              <p:cNvCxnSpPr/>
              <p:nvPr/>
            </p:nvCxnSpPr>
            <p:spPr>
              <a:xfrm rot="5400000">
                <a:off x="6465115" y="5463468"/>
                <a:ext cx="71422" cy="317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ector reto 73"/>
              <p:cNvCxnSpPr/>
              <p:nvPr/>
            </p:nvCxnSpPr>
            <p:spPr>
              <a:xfrm rot="5400000">
                <a:off x="6678636" y="5464262"/>
                <a:ext cx="71422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ector reto 74"/>
              <p:cNvCxnSpPr/>
              <p:nvPr/>
            </p:nvCxnSpPr>
            <p:spPr>
              <a:xfrm rot="5400000">
                <a:off x="6679430" y="5463468"/>
                <a:ext cx="71422" cy="317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ector reto 75"/>
              <p:cNvCxnSpPr/>
              <p:nvPr/>
            </p:nvCxnSpPr>
            <p:spPr>
              <a:xfrm rot="5400000">
                <a:off x="6892949" y="5464262"/>
                <a:ext cx="7142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ector reto 101"/>
              <p:cNvCxnSpPr/>
              <p:nvPr/>
            </p:nvCxnSpPr>
            <p:spPr>
              <a:xfrm rot="10800000">
                <a:off x="4502149" y="5427758"/>
                <a:ext cx="71439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ector reto 102"/>
              <p:cNvCxnSpPr/>
              <p:nvPr/>
            </p:nvCxnSpPr>
            <p:spPr>
              <a:xfrm rot="10800000">
                <a:off x="4500562" y="5429345"/>
                <a:ext cx="71438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ector reto 122"/>
              <p:cNvCxnSpPr/>
              <p:nvPr/>
            </p:nvCxnSpPr>
            <p:spPr>
              <a:xfrm rot="10800000">
                <a:off x="4502149" y="5427758"/>
                <a:ext cx="71439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Conector reto 123"/>
              <p:cNvCxnSpPr/>
              <p:nvPr/>
            </p:nvCxnSpPr>
            <p:spPr>
              <a:xfrm rot="10800000">
                <a:off x="4500562" y="5429345"/>
                <a:ext cx="71438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Conector reto 226"/>
              <p:cNvCxnSpPr/>
              <p:nvPr/>
            </p:nvCxnSpPr>
            <p:spPr>
              <a:xfrm rot="10800000">
                <a:off x="2130407" y="4857970"/>
                <a:ext cx="71439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Conector reto 227"/>
              <p:cNvCxnSpPr/>
              <p:nvPr/>
            </p:nvCxnSpPr>
            <p:spPr>
              <a:xfrm rot="10800000">
                <a:off x="2130407" y="4856384"/>
                <a:ext cx="71439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Conector reto 228"/>
              <p:cNvCxnSpPr/>
              <p:nvPr/>
            </p:nvCxnSpPr>
            <p:spPr>
              <a:xfrm rot="10800000">
                <a:off x="2130407" y="4711952"/>
                <a:ext cx="71439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Conector reto 229"/>
              <p:cNvCxnSpPr/>
              <p:nvPr/>
            </p:nvCxnSpPr>
            <p:spPr>
              <a:xfrm rot="10800000">
                <a:off x="2130407" y="4570696"/>
                <a:ext cx="71439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Conector reto 230"/>
              <p:cNvCxnSpPr/>
              <p:nvPr/>
            </p:nvCxnSpPr>
            <p:spPr>
              <a:xfrm rot="10800000">
                <a:off x="2130407" y="4713540"/>
                <a:ext cx="71439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Conector reto 231"/>
              <p:cNvCxnSpPr/>
              <p:nvPr/>
            </p:nvCxnSpPr>
            <p:spPr>
              <a:xfrm rot="10800000">
                <a:off x="2130407" y="4569109"/>
                <a:ext cx="71439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Conector reto 232"/>
              <p:cNvCxnSpPr/>
              <p:nvPr/>
            </p:nvCxnSpPr>
            <p:spPr>
              <a:xfrm rot="10800000">
                <a:off x="2130407" y="4427853"/>
                <a:ext cx="71439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Conector reto 233"/>
              <p:cNvCxnSpPr/>
              <p:nvPr/>
            </p:nvCxnSpPr>
            <p:spPr>
              <a:xfrm rot="10800000">
                <a:off x="2130407" y="4431027"/>
                <a:ext cx="71439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Conector reto 234"/>
              <p:cNvCxnSpPr/>
              <p:nvPr/>
            </p:nvCxnSpPr>
            <p:spPr>
              <a:xfrm rot="10800000">
                <a:off x="2130407" y="4286596"/>
                <a:ext cx="71439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Conector reto 235"/>
              <p:cNvCxnSpPr/>
              <p:nvPr/>
            </p:nvCxnSpPr>
            <p:spPr>
              <a:xfrm rot="10800000">
                <a:off x="2124057" y="4145340"/>
                <a:ext cx="71439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Conector reto 236"/>
              <p:cNvCxnSpPr/>
              <p:nvPr/>
            </p:nvCxnSpPr>
            <p:spPr>
              <a:xfrm rot="10800000">
                <a:off x="2130407" y="4288184"/>
                <a:ext cx="71439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Conector reto 237"/>
              <p:cNvCxnSpPr/>
              <p:nvPr/>
            </p:nvCxnSpPr>
            <p:spPr>
              <a:xfrm rot="10800000">
                <a:off x="2124057" y="4143752"/>
                <a:ext cx="71439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Conector reto 238"/>
              <p:cNvCxnSpPr/>
              <p:nvPr/>
            </p:nvCxnSpPr>
            <p:spPr>
              <a:xfrm rot="10800000">
                <a:off x="2124057" y="4002497"/>
                <a:ext cx="71439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Conector reto 239"/>
              <p:cNvCxnSpPr/>
              <p:nvPr/>
            </p:nvCxnSpPr>
            <p:spPr>
              <a:xfrm rot="10800000">
                <a:off x="2124057" y="4000909"/>
                <a:ext cx="71439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Conector reto 240"/>
              <p:cNvCxnSpPr/>
              <p:nvPr/>
            </p:nvCxnSpPr>
            <p:spPr>
              <a:xfrm rot="10800000">
                <a:off x="2124057" y="3856479"/>
                <a:ext cx="71439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Conector reto 241"/>
              <p:cNvCxnSpPr/>
              <p:nvPr/>
            </p:nvCxnSpPr>
            <p:spPr>
              <a:xfrm rot="10800000">
                <a:off x="2124057" y="3715222"/>
                <a:ext cx="71439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Conector reto 242"/>
              <p:cNvCxnSpPr/>
              <p:nvPr/>
            </p:nvCxnSpPr>
            <p:spPr>
              <a:xfrm rot="10800000">
                <a:off x="2124057" y="3858065"/>
                <a:ext cx="71439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Conector reto 243"/>
              <p:cNvCxnSpPr/>
              <p:nvPr/>
            </p:nvCxnSpPr>
            <p:spPr>
              <a:xfrm rot="10800000">
                <a:off x="2124057" y="3713635"/>
                <a:ext cx="71439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Conector reto 244"/>
              <p:cNvCxnSpPr/>
              <p:nvPr/>
            </p:nvCxnSpPr>
            <p:spPr>
              <a:xfrm rot="10800000">
                <a:off x="2124057" y="3572378"/>
                <a:ext cx="71439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Conector reto 245"/>
              <p:cNvCxnSpPr/>
              <p:nvPr/>
            </p:nvCxnSpPr>
            <p:spPr>
              <a:xfrm rot="10800000">
                <a:off x="2130407" y="3573966"/>
                <a:ext cx="71439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Conector reto 246"/>
              <p:cNvCxnSpPr/>
              <p:nvPr/>
            </p:nvCxnSpPr>
            <p:spPr>
              <a:xfrm rot="10800000">
                <a:off x="2130407" y="3429535"/>
                <a:ext cx="71439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Conector reto 247"/>
              <p:cNvCxnSpPr/>
              <p:nvPr/>
            </p:nvCxnSpPr>
            <p:spPr>
              <a:xfrm rot="10800000">
                <a:off x="2130407" y="3288279"/>
                <a:ext cx="71439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Conector reto 248"/>
              <p:cNvCxnSpPr/>
              <p:nvPr/>
            </p:nvCxnSpPr>
            <p:spPr>
              <a:xfrm rot="10800000">
                <a:off x="2130407" y="3431122"/>
                <a:ext cx="71439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Conector reto 249"/>
              <p:cNvCxnSpPr/>
              <p:nvPr/>
            </p:nvCxnSpPr>
            <p:spPr>
              <a:xfrm rot="10800000">
                <a:off x="2130407" y="3286691"/>
                <a:ext cx="71439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Conector reto 250"/>
              <p:cNvCxnSpPr/>
              <p:nvPr/>
            </p:nvCxnSpPr>
            <p:spPr>
              <a:xfrm rot="10800000">
                <a:off x="2130407" y="3145435"/>
                <a:ext cx="71439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Conector reto 251"/>
              <p:cNvCxnSpPr/>
              <p:nvPr/>
            </p:nvCxnSpPr>
            <p:spPr>
              <a:xfrm rot="10800000">
                <a:off x="2130407" y="3143847"/>
                <a:ext cx="71439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Conector reto 252"/>
              <p:cNvCxnSpPr/>
              <p:nvPr/>
            </p:nvCxnSpPr>
            <p:spPr>
              <a:xfrm rot="10800000">
                <a:off x="2130407" y="2999417"/>
                <a:ext cx="71439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Conector reto 253"/>
              <p:cNvCxnSpPr/>
              <p:nvPr/>
            </p:nvCxnSpPr>
            <p:spPr>
              <a:xfrm rot="10800000">
                <a:off x="2130407" y="2858160"/>
                <a:ext cx="71439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Conector reto 254"/>
              <p:cNvCxnSpPr/>
              <p:nvPr/>
            </p:nvCxnSpPr>
            <p:spPr>
              <a:xfrm rot="10800000">
                <a:off x="2130407" y="3001004"/>
                <a:ext cx="71439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Conector reto 255"/>
              <p:cNvCxnSpPr/>
              <p:nvPr/>
            </p:nvCxnSpPr>
            <p:spPr>
              <a:xfrm rot="10800000">
                <a:off x="2130407" y="2856574"/>
                <a:ext cx="71439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Conector reto 256"/>
              <p:cNvCxnSpPr/>
              <p:nvPr/>
            </p:nvCxnSpPr>
            <p:spPr>
              <a:xfrm rot="10800000">
                <a:off x="2130407" y="2715317"/>
                <a:ext cx="71439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upo 266"/>
          <p:cNvGrpSpPr>
            <a:grpSpLocks/>
          </p:cNvGrpSpPr>
          <p:nvPr/>
        </p:nvGrpSpPr>
        <p:grpSpPr bwMode="auto">
          <a:xfrm>
            <a:off x="2239963" y="4000500"/>
            <a:ext cx="474662" cy="682625"/>
            <a:chOff x="2240302" y="4714884"/>
            <a:chExt cx="474310" cy="682185"/>
          </a:xfrm>
        </p:grpSpPr>
        <p:sp>
          <p:nvSpPr>
            <p:cNvPr id="11" name="Elipse 10"/>
            <p:cNvSpPr/>
            <p:nvPr/>
          </p:nvSpPr>
          <p:spPr>
            <a:xfrm>
              <a:off x="2643228" y="4714884"/>
              <a:ext cx="71384" cy="71392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cxnSp>
          <p:nvCxnSpPr>
            <p:cNvPr id="262" name="Conector reto 261"/>
            <p:cNvCxnSpPr/>
            <p:nvPr/>
          </p:nvCxnSpPr>
          <p:spPr>
            <a:xfrm rot="5400000">
              <a:off x="2376697" y="5100399"/>
              <a:ext cx="582236" cy="11104"/>
            </a:xfrm>
            <a:prstGeom prst="line">
              <a:avLst/>
            </a:prstGeom>
            <a:ln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Conector de seta reta 264"/>
            <p:cNvCxnSpPr/>
            <p:nvPr/>
          </p:nvCxnSpPr>
          <p:spPr>
            <a:xfrm rot="10800000">
              <a:off x="2240302" y="4752959"/>
              <a:ext cx="356922" cy="1587"/>
            </a:xfrm>
            <a:prstGeom prst="straightConnector1">
              <a:avLst/>
            </a:prstGeom>
            <a:ln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0" name="Elipse 309"/>
          <p:cNvSpPr/>
          <p:nvPr/>
        </p:nvSpPr>
        <p:spPr>
          <a:xfrm>
            <a:off x="3643313" y="3357563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12" name="Elipse 311"/>
          <p:cNvSpPr/>
          <p:nvPr/>
        </p:nvSpPr>
        <p:spPr>
          <a:xfrm>
            <a:off x="3857625" y="3000375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13" name="Elipse 312"/>
          <p:cNvSpPr/>
          <p:nvPr/>
        </p:nvSpPr>
        <p:spPr>
          <a:xfrm>
            <a:off x="3500438" y="3143250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0" name="Elipse 329"/>
          <p:cNvSpPr/>
          <p:nvPr/>
        </p:nvSpPr>
        <p:spPr>
          <a:xfrm>
            <a:off x="4929188" y="2214563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2" name="Elipse 331"/>
          <p:cNvSpPr/>
          <p:nvPr/>
        </p:nvSpPr>
        <p:spPr>
          <a:xfrm>
            <a:off x="3581400" y="325120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3" name="Elipse 332"/>
          <p:cNvSpPr/>
          <p:nvPr/>
        </p:nvSpPr>
        <p:spPr>
          <a:xfrm>
            <a:off x="3795713" y="3251200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grpSp>
        <p:nvGrpSpPr>
          <p:cNvPr id="10" name="Grupo 350"/>
          <p:cNvGrpSpPr>
            <a:grpSpLocks/>
          </p:cNvGrpSpPr>
          <p:nvPr/>
        </p:nvGrpSpPr>
        <p:grpSpPr bwMode="auto">
          <a:xfrm>
            <a:off x="2867025" y="2374900"/>
            <a:ext cx="1911350" cy="1625600"/>
            <a:chOff x="2867012" y="3089146"/>
            <a:chExt cx="1910634" cy="1625738"/>
          </a:xfrm>
        </p:grpSpPr>
        <p:sp>
          <p:nvSpPr>
            <p:cNvPr id="296" name="Elipse 295"/>
            <p:cNvSpPr/>
            <p:nvPr/>
          </p:nvSpPr>
          <p:spPr>
            <a:xfrm>
              <a:off x="2867012" y="4643441"/>
              <a:ext cx="71411" cy="7144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09" name="Elipse 308"/>
            <p:cNvSpPr/>
            <p:nvPr/>
          </p:nvSpPr>
          <p:spPr>
            <a:xfrm>
              <a:off x="3428776" y="4071892"/>
              <a:ext cx="71411" cy="7144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44" name="Elipse 343"/>
            <p:cNvSpPr/>
            <p:nvPr/>
          </p:nvSpPr>
          <p:spPr>
            <a:xfrm>
              <a:off x="4706236" y="3089146"/>
              <a:ext cx="71410" cy="71444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</p:grpSp>
      <p:grpSp>
        <p:nvGrpSpPr>
          <p:cNvPr id="12" name="Grupo 348"/>
          <p:cNvGrpSpPr>
            <a:grpSpLocks/>
          </p:cNvGrpSpPr>
          <p:nvPr/>
        </p:nvGrpSpPr>
        <p:grpSpPr bwMode="auto">
          <a:xfrm>
            <a:off x="2857500" y="2138363"/>
            <a:ext cx="2351088" cy="1719262"/>
            <a:chOff x="2857488" y="2853162"/>
            <a:chExt cx="2351408" cy="1718846"/>
          </a:xfrm>
        </p:grpSpPr>
        <p:sp>
          <p:nvSpPr>
            <p:cNvPr id="303" name="Elipse 302"/>
            <p:cNvSpPr/>
            <p:nvPr/>
          </p:nvSpPr>
          <p:spPr>
            <a:xfrm>
              <a:off x="2857488" y="4500588"/>
              <a:ext cx="71448" cy="71420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06" name="Elipse 305"/>
            <p:cNvSpPr/>
            <p:nvPr/>
          </p:nvSpPr>
          <p:spPr>
            <a:xfrm>
              <a:off x="3143277" y="4286327"/>
              <a:ext cx="71448" cy="71421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08" name="Elipse 307"/>
            <p:cNvSpPr/>
            <p:nvPr/>
          </p:nvSpPr>
          <p:spPr>
            <a:xfrm>
              <a:off x="3286171" y="4214907"/>
              <a:ext cx="71448" cy="71420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11" name="Elipse 310"/>
            <p:cNvSpPr/>
            <p:nvPr/>
          </p:nvSpPr>
          <p:spPr>
            <a:xfrm>
              <a:off x="3500514" y="4143487"/>
              <a:ext cx="71447" cy="71421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14" name="Elipse 313"/>
            <p:cNvSpPr/>
            <p:nvPr/>
          </p:nvSpPr>
          <p:spPr>
            <a:xfrm>
              <a:off x="3714855" y="3929227"/>
              <a:ext cx="71448" cy="71420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17" name="Elipse 316"/>
            <p:cNvSpPr/>
            <p:nvPr/>
          </p:nvSpPr>
          <p:spPr>
            <a:xfrm>
              <a:off x="4357880" y="3429285"/>
              <a:ext cx="71447" cy="71421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19" name="Elipse 318"/>
            <p:cNvSpPr/>
            <p:nvPr/>
          </p:nvSpPr>
          <p:spPr>
            <a:xfrm>
              <a:off x="4572221" y="3429285"/>
              <a:ext cx="71448" cy="71421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20" name="Elipse 319"/>
            <p:cNvSpPr/>
            <p:nvPr/>
          </p:nvSpPr>
          <p:spPr>
            <a:xfrm>
              <a:off x="4276906" y="3375323"/>
              <a:ext cx="71448" cy="71421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21" name="Elipse 320"/>
            <p:cNvSpPr/>
            <p:nvPr/>
          </p:nvSpPr>
          <p:spPr>
            <a:xfrm>
              <a:off x="4067328" y="3607042"/>
              <a:ext cx="71448" cy="71421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22" name="Elipse 321"/>
            <p:cNvSpPr/>
            <p:nvPr/>
          </p:nvSpPr>
          <p:spPr>
            <a:xfrm>
              <a:off x="4572221" y="3143604"/>
              <a:ext cx="71448" cy="71421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24" name="Elipse 323"/>
            <p:cNvSpPr/>
            <p:nvPr/>
          </p:nvSpPr>
          <p:spPr>
            <a:xfrm>
              <a:off x="4877063" y="3072184"/>
              <a:ext cx="71448" cy="71420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25" name="Elipse 324"/>
            <p:cNvSpPr/>
            <p:nvPr/>
          </p:nvSpPr>
          <p:spPr>
            <a:xfrm>
              <a:off x="5000905" y="2929344"/>
              <a:ext cx="71448" cy="71420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27" name="Elipse 326"/>
            <p:cNvSpPr/>
            <p:nvPr/>
          </p:nvSpPr>
          <p:spPr>
            <a:xfrm>
              <a:off x="4981852" y="3072184"/>
              <a:ext cx="71448" cy="71420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29" name="Elipse 328"/>
            <p:cNvSpPr/>
            <p:nvPr/>
          </p:nvSpPr>
          <p:spPr>
            <a:xfrm>
              <a:off x="5134273" y="2938866"/>
              <a:ext cx="71448" cy="71420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31" name="Elipse 330"/>
            <p:cNvSpPr/>
            <p:nvPr/>
          </p:nvSpPr>
          <p:spPr>
            <a:xfrm>
              <a:off x="5137448" y="2853162"/>
              <a:ext cx="71448" cy="71420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34" name="Elipse 333"/>
            <p:cNvSpPr/>
            <p:nvPr/>
          </p:nvSpPr>
          <p:spPr>
            <a:xfrm>
              <a:off x="4010170" y="3608629"/>
              <a:ext cx="71448" cy="71420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39" name="Elipse 338"/>
            <p:cNvSpPr/>
            <p:nvPr/>
          </p:nvSpPr>
          <p:spPr>
            <a:xfrm>
              <a:off x="4572221" y="3357865"/>
              <a:ext cx="71448" cy="71420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41" name="Elipse 340"/>
            <p:cNvSpPr/>
            <p:nvPr/>
          </p:nvSpPr>
          <p:spPr>
            <a:xfrm>
              <a:off x="4786564" y="3143604"/>
              <a:ext cx="71447" cy="71421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43" name="Elipse 342"/>
            <p:cNvSpPr/>
            <p:nvPr/>
          </p:nvSpPr>
          <p:spPr>
            <a:xfrm>
              <a:off x="5000905" y="3143604"/>
              <a:ext cx="71448" cy="71421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45" name="Elipse 344"/>
            <p:cNvSpPr/>
            <p:nvPr/>
          </p:nvSpPr>
          <p:spPr>
            <a:xfrm>
              <a:off x="4496011" y="3321361"/>
              <a:ext cx="71448" cy="71421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46" name="Elipse 345"/>
            <p:cNvSpPr/>
            <p:nvPr/>
          </p:nvSpPr>
          <p:spPr>
            <a:xfrm>
              <a:off x="4438853" y="3322948"/>
              <a:ext cx="71448" cy="71420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</p:grpSp>
      <p:grpSp>
        <p:nvGrpSpPr>
          <p:cNvPr id="77" name="Grupo 349"/>
          <p:cNvGrpSpPr>
            <a:grpSpLocks/>
          </p:cNvGrpSpPr>
          <p:nvPr/>
        </p:nvGrpSpPr>
        <p:grpSpPr bwMode="auto">
          <a:xfrm>
            <a:off x="2714625" y="2071688"/>
            <a:ext cx="2338388" cy="1857375"/>
            <a:chOff x="2714612" y="2786058"/>
            <a:chExt cx="2338406" cy="1857388"/>
          </a:xfrm>
        </p:grpSpPr>
        <p:sp>
          <p:nvSpPr>
            <p:cNvPr id="266" name="Elipse 265"/>
            <p:cNvSpPr/>
            <p:nvPr/>
          </p:nvSpPr>
          <p:spPr>
            <a:xfrm>
              <a:off x="2714612" y="4572007"/>
              <a:ext cx="71439" cy="71439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04" name="Elipse 303"/>
            <p:cNvSpPr/>
            <p:nvPr/>
          </p:nvSpPr>
          <p:spPr>
            <a:xfrm>
              <a:off x="3000364" y="4572007"/>
              <a:ext cx="71439" cy="71439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05" name="Elipse 304"/>
            <p:cNvSpPr/>
            <p:nvPr/>
          </p:nvSpPr>
          <p:spPr>
            <a:xfrm>
              <a:off x="3071803" y="4357694"/>
              <a:ext cx="71438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07" name="Elipse 306"/>
            <p:cNvSpPr/>
            <p:nvPr/>
          </p:nvSpPr>
          <p:spPr>
            <a:xfrm>
              <a:off x="3286116" y="4357694"/>
              <a:ext cx="71439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15" name="Elipse 314"/>
            <p:cNvSpPr/>
            <p:nvPr/>
          </p:nvSpPr>
          <p:spPr>
            <a:xfrm>
              <a:off x="4143373" y="3643314"/>
              <a:ext cx="71439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16" name="Elipse 315"/>
            <p:cNvSpPr/>
            <p:nvPr/>
          </p:nvSpPr>
          <p:spPr>
            <a:xfrm>
              <a:off x="4000497" y="3500438"/>
              <a:ext cx="71439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18" name="Elipse 317"/>
            <p:cNvSpPr/>
            <p:nvPr/>
          </p:nvSpPr>
          <p:spPr>
            <a:xfrm>
              <a:off x="4214812" y="3500438"/>
              <a:ext cx="71438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23" name="Elipse 322"/>
            <p:cNvSpPr/>
            <p:nvPr/>
          </p:nvSpPr>
          <p:spPr>
            <a:xfrm>
              <a:off x="4724402" y="3295649"/>
              <a:ext cx="71439" cy="71439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26" name="Elipse 325"/>
            <p:cNvSpPr/>
            <p:nvPr/>
          </p:nvSpPr>
          <p:spPr>
            <a:xfrm>
              <a:off x="4727577" y="3209923"/>
              <a:ext cx="71439" cy="71439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28" name="Elipse 327"/>
            <p:cNvSpPr/>
            <p:nvPr/>
          </p:nvSpPr>
          <p:spPr>
            <a:xfrm>
              <a:off x="4981579" y="2786058"/>
              <a:ext cx="71439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35" name="Elipse 334"/>
            <p:cNvSpPr/>
            <p:nvPr/>
          </p:nvSpPr>
          <p:spPr>
            <a:xfrm>
              <a:off x="3652832" y="3751265"/>
              <a:ext cx="71438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36" name="Elipse 335"/>
            <p:cNvSpPr/>
            <p:nvPr/>
          </p:nvSpPr>
          <p:spPr>
            <a:xfrm>
              <a:off x="3867146" y="3822702"/>
              <a:ext cx="71439" cy="71439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37" name="Elipse 336"/>
            <p:cNvSpPr/>
            <p:nvPr/>
          </p:nvSpPr>
          <p:spPr>
            <a:xfrm>
              <a:off x="4295774" y="3536950"/>
              <a:ext cx="71439" cy="71439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38" name="Elipse 337"/>
            <p:cNvSpPr/>
            <p:nvPr/>
          </p:nvSpPr>
          <p:spPr>
            <a:xfrm>
              <a:off x="4219574" y="3500438"/>
              <a:ext cx="71439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40" name="Elipse 339"/>
            <p:cNvSpPr/>
            <p:nvPr/>
          </p:nvSpPr>
          <p:spPr>
            <a:xfrm>
              <a:off x="4429125" y="3214686"/>
              <a:ext cx="71439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42" name="Elipse 341"/>
            <p:cNvSpPr/>
            <p:nvPr/>
          </p:nvSpPr>
          <p:spPr>
            <a:xfrm>
              <a:off x="4643440" y="3214686"/>
              <a:ext cx="71438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47" name="Elipse 346"/>
            <p:cNvSpPr/>
            <p:nvPr/>
          </p:nvSpPr>
          <p:spPr>
            <a:xfrm>
              <a:off x="4724402" y="3251198"/>
              <a:ext cx="71439" cy="71439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48" name="Elipse 347"/>
            <p:cNvSpPr/>
            <p:nvPr/>
          </p:nvSpPr>
          <p:spPr>
            <a:xfrm>
              <a:off x="4648202" y="3214686"/>
              <a:ext cx="71439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</p:grpSp>
      <p:grpSp>
        <p:nvGrpSpPr>
          <p:cNvPr id="78" name="Grupo 171"/>
          <p:cNvGrpSpPr>
            <a:grpSpLocks/>
          </p:cNvGrpSpPr>
          <p:nvPr/>
        </p:nvGrpSpPr>
        <p:grpSpPr bwMode="auto">
          <a:xfrm>
            <a:off x="1643063" y="5500688"/>
            <a:ext cx="5724525" cy="1074737"/>
            <a:chOff x="1643042" y="5500702"/>
            <a:chExt cx="5724644" cy="1074959"/>
          </a:xfrm>
        </p:grpSpPr>
        <p:sp>
          <p:nvSpPr>
            <p:cNvPr id="170" name="Retângulo 169"/>
            <p:cNvSpPr/>
            <p:nvPr/>
          </p:nvSpPr>
          <p:spPr>
            <a:xfrm>
              <a:off x="3714744" y="5500702"/>
              <a:ext cx="1555234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t-BR" sz="2000" b="1" dirty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FFFFFF">
                          <a:tint val="40000"/>
                          <a:satMod val="250000"/>
                        </a:srgbClr>
                      </a:gs>
                      <a:gs pos="9000">
                        <a:srgbClr val="FFFFFF">
                          <a:tint val="52000"/>
                          <a:satMod val="300000"/>
                        </a:srgbClr>
                      </a:gs>
                      <a:gs pos="50000">
                        <a:srgbClr val="FFFFFF">
                          <a:shade val="20000"/>
                          <a:satMod val="300000"/>
                        </a:srgbClr>
                      </a:gs>
                      <a:gs pos="79000">
                        <a:srgbClr val="FFFFFF">
                          <a:tint val="52000"/>
                          <a:satMod val="300000"/>
                        </a:srgbClr>
                      </a:gs>
                      <a:gs pos="100000">
                        <a:srgbClr val="FFFFFF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Arial" charset="0"/>
                </a:rPr>
                <a:t>UTILIDADE</a:t>
              </a:r>
              <a:endPara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73747" name="CaixaDeTexto 170"/>
            <p:cNvSpPr txBox="1">
              <a:spLocks noChangeArrowheads="1"/>
            </p:cNvSpPr>
            <p:nvPr/>
          </p:nvSpPr>
          <p:spPr bwMode="auto">
            <a:xfrm>
              <a:off x="1643042" y="5929330"/>
              <a:ext cx="572464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/>
                <a:t>Determinar a influência de um determinado parâmetro</a:t>
              </a:r>
            </a:p>
            <a:p>
              <a:pPr algn="ctr"/>
              <a:r>
                <a:rPr lang="pt-BR"/>
                <a:t>para a ocorrência de um determinado efeito.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" grpId="0" animBg="1"/>
      <p:bldP spid="312" grpId="0" animBg="1"/>
      <p:bldP spid="312" grpId="1" animBg="1"/>
      <p:bldP spid="313" grpId="0" animBg="1"/>
      <p:bldP spid="330" grpId="0" animBg="1"/>
      <p:bldP spid="330" grpId="1" animBg="1"/>
      <p:bldP spid="332" grpId="0" animBg="1"/>
      <p:bldP spid="33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00100" y="0"/>
            <a:ext cx="7137083" cy="71435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DIAGRAMA DE DISPERSÃO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3786182" y="857232"/>
            <a:ext cx="171232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APLICAÇÃO</a:t>
            </a:r>
            <a:endParaRPr lang="pt-B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88" y="3378200"/>
            <a:ext cx="32004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3" y="3378200"/>
            <a:ext cx="3508375" cy="18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5" name="Seta em curva para baixo 424"/>
          <p:cNvSpPr/>
          <p:nvPr/>
        </p:nvSpPr>
        <p:spPr>
          <a:xfrm rot="10800000">
            <a:off x="928662" y="4520495"/>
            <a:ext cx="3000396" cy="1071570"/>
          </a:xfrm>
          <a:prstGeom prst="curvedDownArrow">
            <a:avLst/>
          </a:prstGeom>
          <a:solidFill>
            <a:srgbClr val="FFC000"/>
          </a:solidFill>
          <a:ln>
            <a:noFill/>
          </a:ln>
          <a:effectLst>
            <a:innerShdw blurRad="63500" dist="50800" dir="2700000">
              <a:srgbClr val="FFFF00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426" name="CaixaDeTexto 425"/>
          <p:cNvSpPr txBox="1">
            <a:spLocks noChangeArrowheads="1"/>
          </p:cNvSpPr>
          <p:nvPr/>
        </p:nvSpPr>
        <p:spPr bwMode="auto">
          <a:xfrm>
            <a:off x="428625" y="4184650"/>
            <a:ext cx="831850" cy="2778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/>
              <a:t>CAUSAS</a:t>
            </a:r>
          </a:p>
        </p:txBody>
      </p:sp>
      <p:sp>
        <p:nvSpPr>
          <p:cNvPr id="427" name="Seta em curva para baixo 426"/>
          <p:cNvSpPr/>
          <p:nvPr/>
        </p:nvSpPr>
        <p:spPr>
          <a:xfrm rot="1981284">
            <a:off x="5405438" y="3709988"/>
            <a:ext cx="2862262" cy="500062"/>
          </a:xfrm>
          <a:prstGeom prst="curvedDownArrow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428" name="Seta em curva para baixo 427"/>
          <p:cNvSpPr/>
          <p:nvPr/>
        </p:nvSpPr>
        <p:spPr>
          <a:xfrm rot="12345691">
            <a:off x="4824413" y="4618038"/>
            <a:ext cx="2862262" cy="500062"/>
          </a:xfrm>
          <a:prstGeom prst="curvedDown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429" name="CaixaDeTexto 428"/>
          <p:cNvSpPr txBox="1">
            <a:spLocks noChangeArrowheads="1"/>
          </p:cNvSpPr>
          <p:nvPr/>
        </p:nvSpPr>
        <p:spPr bwMode="auto">
          <a:xfrm>
            <a:off x="928688" y="1500188"/>
            <a:ext cx="7262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/>
              <a:t>Na análise das sugestões surgidas em uma sessão de Brainstorming</a:t>
            </a:r>
          </a:p>
          <a:p>
            <a:pPr algn="ctr"/>
            <a:r>
              <a:rPr lang="pt-BR"/>
              <a:t>para a elaboração de um Diagrama de Espinha de Peixe,</a:t>
            </a:r>
          </a:p>
          <a:p>
            <a:pPr algn="ctr"/>
            <a:r>
              <a:rPr lang="pt-BR"/>
              <a:t>em que a provável causa e efeitos pesquisados são mensuráveis.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2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8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" grpId="0" animBg="1"/>
      <p:bldP spid="427" grpId="0" animBg="1"/>
      <p:bldP spid="428" grpId="0" animBg="1"/>
      <p:bldP spid="42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00100" y="0"/>
            <a:ext cx="7137083" cy="71435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DIAGRAMA DE DISPERSÃO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3786182" y="857232"/>
            <a:ext cx="202651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ELABORAÇÃO</a:t>
            </a:r>
            <a:endParaRPr lang="pt-B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29" name="CaixaDeTexto 428"/>
          <p:cNvSpPr txBox="1">
            <a:spLocks noChangeArrowheads="1"/>
          </p:cNvSpPr>
          <p:nvPr/>
        </p:nvSpPr>
        <p:spPr bwMode="auto">
          <a:xfrm>
            <a:off x="2214563" y="1428750"/>
            <a:ext cx="42751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/>
              <a:t>Coletar de 50 a 100 dados</a:t>
            </a:r>
          </a:p>
          <a:p>
            <a:pPr algn="ctr"/>
            <a:r>
              <a:rPr lang="pt-BR"/>
              <a:t>referentes à causa e o efeito analisados</a:t>
            </a:r>
          </a:p>
          <a:p>
            <a:pPr algn="ctr"/>
            <a:r>
              <a:rPr lang="pt-BR"/>
              <a:t>e anotá-los em uma tabela.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38" y="2571750"/>
            <a:ext cx="3141662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85" decel="100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385" decel="100000"/>
                                        <p:tgtEl>
                                          <p:spTgt spid="4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385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385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zza 5"/>
          <p:cNvSpPr/>
          <p:nvPr/>
        </p:nvSpPr>
        <p:spPr>
          <a:xfrm rot="5400000">
            <a:off x="4352683" y="1767565"/>
            <a:ext cx="2086229" cy="2086229"/>
          </a:xfrm>
          <a:prstGeom prst="pieWedge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7" name="Pizza 4"/>
          <p:cNvSpPr/>
          <p:nvPr/>
        </p:nvSpPr>
        <p:spPr>
          <a:xfrm>
            <a:off x="4352684" y="2378609"/>
            <a:ext cx="1475188" cy="147518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fla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206248" tIns="206248" rIns="206248" bIns="206248" spcCol="1270" anchor="ctr"/>
          <a:lstStyle/>
          <a:p>
            <a:pPr algn="ctr" defTabSz="12890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pt-BR" sz="2900" dirty="0"/>
          </a:p>
        </p:txBody>
      </p:sp>
      <p:sp>
        <p:nvSpPr>
          <p:cNvPr id="9" name="Pizza 8"/>
          <p:cNvSpPr/>
          <p:nvPr/>
        </p:nvSpPr>
        <p:spPr>
          <a:xfrm rot="10800000">
            <a:off x="4352683" y="3910705"/>
            <a:ext cx="2086229" cy="2086229"/>
          </a:xfrm>
          <a:prstGeom prst="pieWedge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50" name="Pizza 49"/>
          <p:cNvSpPr/>
          <p:nvPr/>
        </p:nvSpPr>
        <p:spPr>
          <a:xfrm rot="8274185">
            <a:off x="2224865" y="1751917"/>
            <a:ext cx="4229100" cy="4214812"/>
          </a:xfrm>
          <a:prstGeom prst="pie">
            <a:avLst>
              <a:gd name="adj1" fmla="val 13360983"/>
              <a:gd name="adj2" fmla="val 16200000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2" name="Pizza 11"/>
          <p:cNvSpPr/>
          <p:nvPr/>
        </p:nvSpPr>
        <p:spPr>
          <a:xfrm rot="16200000">
            <a:off x="2209543" y="3910705"/>
            <a:ext cx="2086229" cy="2086229"/>
          </a:xfrm>
          <a:prstGeom prst="pieWedge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15" name="Pizza 14"/>
          <p:cNvSpPr/>
          <p:nvPr/>
        </p:nvSpPr>
        <p:spPr>
          <a:xfrm>
            <a:off x="2209543" y="1767565"/>
            <a:ext cx="2086229" cy="2086229"/>
          </a:xfrm>
          <a:prstGeom prst="pieWedge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23" name="Retângulo 22"/>
          <p:cNvSpPr/>
          <p:nvPr/>
        </p:nvSpPr>
        <p:spPr>
          <a:xfrm>
            <a:off x="1567574" y="351518"/>
            <a:ext cx="5825313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O PLANEJAMENTO ESTRATÉGICO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E </a:t>
            </a:r>
            <a:r>
              <a:rPr lang="pt-BR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O CICLO PDCA</a:t>
            </a:r>
          </a:p>
        </p:txBody>
      </p:sp>
      <p:sp>
        <p:nvSpPr>
          <p:cNvPr id="32" name="Seta para baixo 31"/>
          <p:cNvSpPr/>
          <p:nvPr/>
        </p:nvSpPr>
        <p:spPr>
          <a:xfrm rot="7789290">
            <a:off x="3060054" y="4354960"/>
            <a:ext cx="500066" cy="1008828"/>
          </a:xfrm>
          <a:prstGeom prst="downArrow">
            <a:avLst/>
          </a:prstGeom>
          <a:gradFill flip="none" rotWithShape="1">
            <a:gsLst>
              <a:gs pos="22000">
                <a:srgbClr val="00B050">
                  <a:alpha val="81000"/>
                </a:srgbClr>
              </a:gs>
              <a:gs pos="39999">
                <a:srgbClr val="00B050">
                  <a:alpha val="69000"/>
                </a:srgbClr>
              </a:gs>
              <a:gs pos="70000">
                <a:schemeClr val="accent3">
                  <a:lumMod val="60000"/>
                  <a:lumOff val="40000"/>
                </a:schemeClr>
              </a:gs>
              <a:gs pos="88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56" name="Pizza 55"/>
          <p:cNvSpPr/>
          <p:nvPr/>
        </p:nvSpPr>
        <p:spPr>
          <a:xfrm rot="5400000">
            <a:off x="2207419" y="1766094"/>
            <a:ext cx="4229100" cy="4214812"/>
          </a:xfrm>
          <a:prstGeom prst="pie">
            <a:avLst>
              <a:gd name="adj1" fmla="val 13360983"/>
              <a:gd name="adj2" fmla="val 16200000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49" name="Pizza 2"/>
          <p:cNvSpPr/>
          <p:nvPr/>
        </p:nvSpPr>
        <p:spPr bwMode="auto">
          <a:xfrm rot="5400000">
            <a:off x="4337203" y="2900206"/>
            <a:ext cx="953779" cy="989016"/>
          </a:xfrm>
          <a:prstGeom prst="pieWedge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47" name="Pizza 5"/>
          <p:cNvSpPr/>
          <p:nvPr/>
        </p:nvSpPr>
        <p:spPr bwMode="auto">
          <a:xfrm rot="10800000">
            <a:off x="4319584" y="3897622"/>
            <a:ext cx="989016" cy="953778"/>
          </a:xfrm>
          <a:prstGeom prst="pieWedge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48" name="Pizza 4"/>
          <p:cNvSpPr/>
          <p:nvPr/>
        </p:nvSpPr>
        <p:spPr bwMode="auto">
          <a:xfrm>
            <a:off x="4319584" y="3897622"/>
            <a:ext cx="699339" cy="67442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fla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206248" tIns="206248" rIns="206248" bIns="206248" spcCol="1270" anchor="ctr"/>
          <a:lstStyle/>
          <a:p>
            <a:pPr algn="ctr" defTabSz="12890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pt-BR" sz="2900" dirty="0"/>
          </a:p>
        </p:txBody>
      </p:sp>
      <p:sp>
        <p:nvSpPr>
          <p:cNvPr id="45" name="Pizza 44"/>
          <p:cNvSpPr/>
          <p:nvPr/>
        </p:nvSpPr>
        <p:spPr bwMode="auto">
          <a:xfrm>
            <a:off x="3303588" y="2917825"/>
            <a:ext cx="989016" cy="953778"/>
          </a:xfrm>
          <a:prstGeom prst="pieWedge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46" name="Pizza 4"/>
          <p:cNvSpPr/>
          <p:nvPr/>
        </p:nvSpPr>
        <p:spPr bwMode="auto">
          <a:xfrm>
            <a:off x="3593265" y="3197180"/>
            <a:ext cx="699339" cy="67442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fla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206248" tIns="206248" rIns="206248" bIns="206248" spcCol="1270" anchor="ctr"/>
          <a:lstStyle/>
          <a:p>
            <a:pPr algn="ctr" defTabSz="12890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pt-BR" sz="2900" dirty="0"/>
          </a:p>
        </p:txBody>
      </p:sp>
      <p:sp>
        <p:nvSpPr>
          <p:cNvPr id="43" name="Pizza 42"/>
          <p:cNvSpPr/>
          <p:nvPr/>
        </p:nvSpPr>
        <p:spPr bwMode="auto">
          <a:xfrm rot="16200000">
            <a:off x="3321207" y="3880003"/>
            <a:ext cx="953778" cy="989017"/>
          </a:xfrm>
          <a:prstGeom prst="pieWedge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44" name="Pizza 4"/>
          <p:cNvSpPr/>
          <p:nvPr/>
        </p:nvSpPr>
        <p:spPr bwMode="auto">
          <a:xfrm>
            <a:off x="3593264" y="3897622"/>
            <a:ext cx="699341" cy="67442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fla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206248" tIns="206248" rIns="206248" bIns="206248" spcCol="1270" anchor="ctr"/>
          <a:lstStyle/>
          <a:p>
            <a:pPr algn="ctr" defTabSz="12890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pt-BR" sz="2900" dirty="0"/>
          </a:p>
        </p:txBody>
      </p:sp>
      <p:sp>
        <p:nvSpPr>
          <p:cNvPr id="54" name="CaixaDeTexto 53"/>
          <p:cNvSpPr txBox="1"/>
          <p:nvPr/>
        </p:nvSpPr>
        <p:spPr>
          <a:xfrm>
            <a:off x="3738563" y="3278188"/>
            <a:ext cx="452437" cy="49371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algn="ctr" defTabSz="1289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29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55" name="CaixaDeTexto 54"/>
          <p:cNvSpPr txBox="1"/>
          <p:nvPr/>
        </p:nvSpPr>
        <p:spPr>
          <a:xfrm>
            <a:off x="3722688" y="4005263"/>
            <a:ext cx="454025" cy="49371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algn="ctr" defTabSz="1289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29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</p:txBody>
      </p:sp>
      <p:sp>
        <p:nvSpPr>
          <p:cNvPr id="53" name="CaixaDeTexto 52"/>
          <p:cNvSpPr txBox="1"/>
          <p:nvPr/>
        </p:nvSpPr>
        <p:spPr>
          <a:xfrm>
            <a:off x="4429125" y="3273425"/>
            <a:ext cx="433388" cy="49371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algn="ctr" defTabSz="1289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29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</a:p>
        </p:txBody>
      </p:sp>
      <p:sp>
        <p:nvSpPr>
          <p:cNvPr id="61" name="CaixaDeTexto 60"/>
          <p:cNvSpPr txBox="1"/>
          <p:nvPr/>
        </p:nvSpPr>
        <p:spPr>
          <a:xfrm>
            <a:off x="5286380" y="1714488"/>
            <a:ext cx="1730858" cy="3693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Definir as metas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3" name="CaixaDeTexto 62"/>
          <p:cNvSpPr txBox="1"/>
          <p:nvPr/>
        </p:nvSpPr>
        <p:spPr>
          <a:xfrm>
            <a:off x="6072198" y="2357430"/>
            <a:ext cx="1996957" cy="120032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Definir os métodos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que permitirão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atingir a meta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proposta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4" name="CaixaDeTexto 63"/>
          <p:cNvSpPr txBox="1"/>
          <p:nvPr/>
        </p:nvSpPr>
        <p:spPr>
          <a:xfrm>
            <a:off x="5000628" y="5711627"/>
            <a:ext cx="2005357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Executar a tarefa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(coletar dados)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5" name="CaixaDeTexto 64"/>
          <p:cNvSpPr txBox="1"/>
          <p:nvPr/>
        </p:nvSpPr>
        <p:spPr>
          <a:xfrm>
            <a:off x="1361085" y="5077438"/>
            <a:ext cx="1782155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Verificar os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resultados da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tarefa executada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6" name="CaixaDeTexto 65"/>
          <p:cNvSpPr txBox="1"/>
          <p:nvPr/>
        </p:nvSpPr>
        <p:spPr>
          <a:xfrm>
            <a:off x="754195" y="2428868"/>
            <a:ext cx="188897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Atuar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Corretivamente    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3" name="Seta para baixo 32"/>
          <p:cNvSpPr/>
          <p:nvPr/>
        </p:nvSpPr>
        <p:spPr>
          <a:xfrm rot="13924360">
            <a:off x="3127462" y="2489778"/>
            <a:ext cx="500066" cy="1008828"/>
          </a:xfrm>
          <a:prstGeom prst="downArrow">
            <a:avLst/>
          </a:prstGeom>
          <a:gradFill flip="none" rotWithShape="1">
            <a:gsLst>
              <a:gs pos="27000">
                <a:schemeClr val="accent6">
                  <a:lumMod val="50000"/>
                  <a:alpha val="83000"/>
                </a:schemeClr>
              </a:gs>
              <a:gs pos="39999">
                <a:schemeClr val="accent6">
                  <a:lumMod val="75000"/>
                  <a:alpha val="62000"/>
                </a:schemeClr>
              </a:gs>
              <a:gs pos="70000">
                <a:schemeClr val="accent6">
                  <a:lumMod val="60000"/>
                  <a:lumOff val="40000"/>
                </a:schemeClr>
              </a:gs>
              <a:gs pos="88000">
                <a:schemeClr val="accent6">
                  <a:lumMod val="60000"/>
                  <a:lumOff val="40000"/>
                </a:schemeClr>
              </a:gs>
              <a:gs pos="100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30" name="Seta para baixo 29"/>
          <p:cNvSpPr/>
          <p:nvPr/>
        </p:nvSpPr>
        <p:spPr>
          <a:xfrm rot="18881053">
            <a:off x="5070739" y="2593042"/>
            <a:ext cx="500066" cy="1008828"/>
          </a:xfrm>
          <a:prstGeom prst="downArrow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52" name="CaixaDeTexto 51"/>
          <p:cNvSpPr txBox="1"/>
          <p:nvPr/>
        </p:nvSpPr>
        <p:spPr>
          <a:xfrm>
            <a:off x="4429125" y="3987800"/>
            <a:ext cx="454025" cy="49371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algn="ctr" defTabSz="1289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29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</p:txBody>
      </p:sp>
      <p:sp>
        <p:nvSpPr>
          <p:cNvPr id="31" name="Seta para baixo 30"/>
          <p:cNvSpPr/>
          <p:nvPr/>
        </p:nvSpPr>
        <p:spPr>
          <a:xfrm rot="2898103">
            <a:off x="5007792" y="4362128"/>
            <a:ext cx="500066" cy="1008828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39999">
                <a:schemeClr val="accent5">
                  <a:lumMod val="75000"/>
                </a:schemeClr>
              </a:gs>
              <a:gs pos="70000">
                <a:schemeClr val="accent5">
                  <a:lumMod val="60000"/>
                  <a:lumOff val="40000"/>
                </a:schemeClr>
              </a:gs>
              <a:gs pos="88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51" name="CaixaDeTexto 50"/>
          <p:cNvSpPr txBox="1"/>
          <p:nvPr/>
        </p:nvSpPr>
        <p:spPr>
          <a:xfrm>
            <a:off x="6215074" y="4497181"/>
            <a:ext cx="1104854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Educar 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treinar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3" grpId="0"/>
      <p:bldP spid="64" grpId="0"/>
      <p:bldP spid="65" grpId="0"/>
      <p:bldP spid="66" grpId="0"/>
      <p:bldP spid="5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00100" y="0"/>
            <a:ext cx="7137083" cy="71435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DIAGRAMA DE DISPERSÃO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3571868" y="857232"/>
            <a:ext cx="202651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ELABORAÇÃO</a:t>
            </a:r>
            <a:endParaRPr lang="pt-B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29" name="CaixaDeTexto 428"/>
          <p:cNvSpPr txBox="1">
            <a:spLocks noChangeArrowheads="1"/>
          </p:cNvSpPr>
          <p:nvPr/>
        </p:nvSpPr>
        <p:spPr bwMode="auto">
          <a:xfrm>
            <a:off x="1500188" y="1500188"/>
            <a:ext cx="60007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/>
              <a:t>Marcar os valores da tabela como pontos </a:t>
            </a:r>
          </a:p>
          <a:p>
            <a:pPr algn="ctr"/>
            <a:r>
              <a:rPr lang="pt-BR"/>
              <a:t>definidos no gráfico</a:t>
            </a:r>
          </a:p>
        </p:txBody>
      </p:sp>
      <p:grpSp>
        <p:nvGrpSpPr>
          <p:cNvPr id="4" name="Grupo 301"/>
          <p:cNvGrpSpPr>
            <a:grpSpLocks/>
          </p:cNvGrpSpPr>
          <p:nvPr/>
        </p:nvGrpSpPr>
        <p:grpSpPr bwMode="auto">
          <a:xfrm>
            <a:off x="1714500" y="2857500"/>
            <a:ext cx="6215063" cy="3500438"/>
            <a:chOff x="1500166" y="2286786"/>
            <a:chExt cx="6215106" cy="3499668"/>
          </a:xfrm>
        </p:grpSpPr>
        <p:cxnSp>
          <p:nvCxnSpPr>
            <p:cNvPr id="7" name="Conector reto 6"/>
            <p:cNvCxnSpPr/>
            <p:nvPr/>
          </p:nvCxnSpPr>
          <p:spPr>
            <a:xfrm rot="10800000">
              <a:off x="2130408" y="5286501"/>
              <a:ext cx="71437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/>
            <p:cNvCxnSpPr/>
            <p:nvPr/>
          </p:nvCxnSpPr>
          <p:spPr>
            <a:xfrm rot="10800000">
              <a:off x="2130408" y="5142071"/>
              <a:ext cx="71437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to 8"/>
            <p:cNvCxnSpPr/>
            <p:nvPr/>
          </p:nvCxnSpPr>
          <p:spPr>
            <a:xfrm rot="10800000">
              <a:off x="2130408" y="5000814"/>
              <a:ext cx="71437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to 9"/>
            <p:cNvCxnSpPr/>
            <p:nvPr/>
          </p:nvCxnSpPr>
          <p:spPr>
            <a:xfrm rot="10800000">
              <a:off x="2130408" y="5143657"/>
              <a:ext cx="71437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to 10"/>
            <p:cNvCxnSpPr/>
            <p:nvPr/>
          </p:nvCxnSpPr>
          <p:spPr>
            <a:xfrm rot="10800000">
              <a:off x="2130408" y="4999227"/>
              <a:ext cx="71437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820" name="Grupo 300"/>
            <p:cNvGrpSpPr>
              <a:grpSpLocks/>
            </p:cNvGrpSpPr>
            <p:nvPr/>
          </p:nvGrpSpPr>
          <p:grpSpPr bwMode="auto">
            <a:xfrm>
              <a:off x="1500166" y="2286785"/>
              <a:ext cx="6215106" cy="3499669"/>
              <a:chOff x="1500166" y="2286785"/>
              <a:chExt cx="6215106" cy="3499669"/>
            </a:xfrm>
          </p:grpSpPr>
          <p:cxnSp>
            <p:nvCxnSpPr>
              <p:cNvPr id="13" name="Conector de seta reta 12"/>
              <p:cNvCxnSpPr/>
              <p:nvPr/>
            </p:nvCxnSpPr>
            <p:spPr>
              <a:xfrm rot="5400000" flipH="1" flipV="1">
                <a:off x="648822" y="3850922"/>
                <a:ext cx="3131449" cy="317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ector de seta reta 13"/>
              <p:cNvCxnSpPr/>
              <p:nvPr/>
            </p:nvCxnSpPr>
            <p:spPr>
              <a:xfrm flipV="1">
                <a:off x="2214546" y="5416647"/>
                <a:ext cx="5500726" cy="9523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823" name="CaixaDeTexto 8"/>
              <p:cNvSpPr txBox="1">
                <a:spLocks noChangeArrowheads="1"/>
              </p:cNvSpPr>
              <p:nvPr/>
            </p:nvSpPr>
            <p:spPr bwMode="auto">
              <a:xfrm>
                <a:off x="1500166" y="2345288"/>
                <a:ext cx="77457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/>
                  <a:t>Efeito</a:t>
                </a:r>
              </a:p>
            </p:txBody>
          </p:sp>
          <p:sp>
            <p:nvSpPr>
              <p:cNvPr id="76824" name="CaixaDeTexto 9"/>
              <p:cNvSpPr txBox="1">
                <a:spLocks noChangeArrowheads="1"/>
              </p:cNvSpPr>
              <p:nvPr/>
            </p:nvSpPr>
            <p:spPr bwMode="auto">
              <a:xfrm>
                <a:off x="6858016" y="5417122"/>
                <a:ext cx="85151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/>
                  <a:t>Causa</a:t>
                </a:r>
              </a:p>
            </p:txBody>
          </p:sp>
          <p:cxnSp>
            <p:nvCxnSpPr>
              <p:cNvPr id="17" name="Conector reto 16"/>
              <p:cNvCxnSpPr/>
              <p:nvPr/>
            </p:nvCxnSpPr>
            <p:spPr>
              <a:xfrm rot="5400000">
                <a:off x="5821379" y="5464262"/>
                <a:ext cx="7142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6826" name="Grupo 76"/>
              <p:cNvGrpSpPr>
                <a:grpSpLocks/>
              </p:cNvGrpSpPr>
              <p:nvPr/>
            </p:nvGrpSpPr>
            <p:grpSpPr bwMode="auto">
              <a:xfrm>
                <a:off x="2427273" y="5429345"/>
                <a:ext cx="3217885" cy="71422"/>
                <a:chOff x="2427273" y="5429345"/>
                <a:chExt cx="3217885" cy="71422"/>
              </a:xfrm>
            </p:grpSpPr>
            <p:cxnSp>
              <p:nvCxnSpPr>
                <p:cNvPr id="65" name="Conector reto 64"/>
                <p:cNvCxnSpPr/>
                <p:nvPr/>
              </p:nvCxnSpPr>
              <p:spPr>
                <a:xfrm rot="5400000">
                  <a:off x="2392355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Conector reto 13"/>
                <p:cNvCxnSpPr/>
                <p:nvPr/>
              </p:nvCxnSpPr>
              <p:spPr>
                <a:xfrm rot="5400000">
                  <a:off x="2606669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Conector reto 66"/>
                <p:cNvCxnSpPr/>
                <p:nvPr/>
              </p:nvCxnSpPr>
              <p:spPr>
                <a:xfrm rot="5400000">
                  <a:off x="2606669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Conector reto 67"/>
                <p:cNvCxnSpPr/>
                <p:nvPr/>
              </p:nvCxnSpPr>
              <p:spPr>
                <a:xfrm rot="5400000">
                  <a:off x="2820983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ector reto 68"/>
                <p:cNvCxnSpPr/>
                <p:nvPr/>
              </p:nvCxnSpPr>
              <p:spPr>
                <a:xfrm rot="5400000">
                  <a:off x="2820983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Conector reto 69"/>
                <p:cNvCxnSpPr/>
                <p:nvPr/>
              </p:nvCxnSpPr>
              <p:spPr>
                <a:xfrm rot="5400000">
                  <a:off x="3035297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Conector reto 70"/>
                <p:cNvCxnSpPr/>
                <p:nvPr/>
              </p:nvCxnSpPr>
              <p:spPr>
                <a:xfrm rot="5400000">
                  <a:off x="3035297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Conector reto 71"/>
                <p:cNvCxnSpPr/>
                <p:nvPr/>
              </p:nvCxnSpPr>
              <p:spPr>
                <a:xfrm rot="5400000">
                  <a:off x="3249611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Conector reto 72"/>
                <p:cNvCxnSpPr/>
                <p:nvPr/>
              </p:nvCxnSpPr>
              <p:spPr>
                <a:xfrm rot="5400000">
                  <a:off x="3249611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Conector reto 73"/>
                <p:cNvCxnSpPr/>
                <p:nvPr/>
              </p:nvCxnSpPr>
              <p:spPr>
                <a:xfrm rot="5400000">
                  <a:off x="3463925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Conector reto 74"/>
                <p:cNvCxnSpPr/>
                <p:nvPr/>
              </p:nvCxnSpPr>
              <p:spPr>
                <a:xfrm rot="5400000">
                  <a:off x="3463925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Conector reto 75"/>
                <p:cNvCxnSpPr/>
                <p:nvPr/>
              </p:nvCxnSpPr>
              <p:spPr>
                <a:xfrm rot="5400000">
                  <a:off x="3678239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Conector reto 76"/>
                <p:cNvCxnSpPr/>
                <p:nvPr/>
              </p:nvCxnSpPr>
              <p:spPr>
                <a:xfrm rot="5400000">
                  <a:off x="3678239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Conector reto 77"/>
                <p:cNvCxnSpPr/>
                <p:nvPr/>
              </p:nvCxnSpPr>
              <p:spPr>
                <a:xfrm rot="5400000">
                  <a:off x="3892553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Conector reto 78"/>
                <p:cNvCxnSpPr/>
                <p:nvPr/>
              </p:nvCxnSpPr>
              <p:spPr>
                <a:xfrm rot="5400000">
                  <a:off x="3892553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Conector reto 79"/>
                <p:cNvCxnSpPr/>
                <p:nvPr/>
              </p:nvCxnSpPr>
              <p:spPr>
                <a:xfrm rot="5400000">
                  <a:off x="4106867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Conector reto 80"/>
                <p:cNvCxnSpPr/>
                <p:nvPr/>
              </p:nvCxnSpPr>
              <p:spPr>
                <a:xfrm rot="5400000">
                  <a:off x="4108455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Conector reto 81"/>
                <p:cNvCxnSpPr/>
                <p:nvPr/>
              </p:nvCxnSpPr>
              <p:spPr>
                <a:xfrm rot="5400000">
                  <a:off x="4321181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Conector reto 82"/>
                <p:cNvCxnSpPr/>
                <p:nvPr/>
              </p:nvCxnSpPr>
              <p:spPr>
                <a:xfrm rot="5400000">
                  <a:off x="4322768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Conector reto 83"/>
                <p:cNvCxnSpPr/>
                <p:nvPr/>
              </p:nvCxnSpPr>
              <p:spPr>
                <a:xfrm rot="5400000">
                  <a:off x="4535495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Conector reto 84"/>
                <p:cNvCxnSpPr/>
                <p:nvPr/>
              </p:nvCxnSpPr>
              <p:spPr>
                <a:xfrm rot="5400000">
                  <a:off x="4537083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Conector reto 85"/>
                <p:cNvCxnSpPr/>
                <p:nvPr/>
              </p:nvCxnSpPr>
              <p:spPr>
                <a:xfrm rot="5400000">
                  <a:off x="4749809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Conector reto 86"/>
                <p:cNvCxnSpPr/>
                <p:nvPr/>
              </p:nvCxnSpPr>
              <p:spPr>
                <a:xfrm rot="5400000">
                  <a:off x="4751396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Conector reto 87"/>
                <p:cNvCxnSpPr/>
                <p:nvPr/>
              </p:nvCxnSpPr>
              <p:spPr>
                <a:xfrm rot="5400000">
                  <a:off x="4964123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Conector reto 88"/>
                <p:cNvCxnSpPr/>
                <p:nvPr/>
              </p:nvCxnSpPr>
              <p:spPr>
                <a:xfrm rot="5400000">
                  <a:off x="4965711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Conector reto 89"/>
                <p:cNvCxnSpPr/>
                <p:nvPr/>
              </p:nvCxnSpPr>
              <p:spPr>
                <a:xfrm rot="5400000">
                  <a:off x="5178437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Conector reto 90"/>
                <p:cNvCxnSpPr/>
                <p:nvPr/>
              </p:nvCxnSpPr>
              <p:spPr>
                <a:xfrm rot="5400000">
                  <a:off x="5180024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Conector reto 91"/>
                <p:cNvCxnSpPr/>
                <p:nvPr/>
              </p:nvCxnSpPr>
              <p:spPr>
                <a:xfrm rot="5400000">
                  <a:off x="5392751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Conector reto 92"/>
                <p:cNvCxnSpPr/>
                <p:nvPr/>
              </p:nvCxnSpPr>
              <p:spPr>
                <a:xfrm rot="5400000">
                  <a:off x="5394339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Conector reto 93"/>
                <p:cNvCxnSpPr/>
                <p:nvPr/>
              </p:nvCxnSpPr>
              <p:spPr>
                <a:xfrm rot="5400000">
                  <a:off x="5607065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Conector reto 94"/>
                <p:cNvCxnSpPr/>
                <p:nvPr/>
              </p:nvCxnSpPr>
              <p:spPr>
                <a:xfrm rot="5400000">
                  <a:off x="5608652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Conector reto 95"/>
                <p:cNvCxnSpPr/>
                <p:nvPr/>
              </p:nvCxnSpPr>
              <p:spPr>
                <a:xfrm rot="5400000">
                  <a:off x="3463925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Conector reto 96"/>
                <p:cNvCxnSpPr/>
                <p:nvPr/>
              </p:nvCxnSpPr>
              <p:spPr>
                <a:xfrm rot="5400000">
                  <a:off x="3678239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Conector reto 97"/>
                <p:cNvCxnSpPr/>
                <p:nvPr/>
              </p:nvCxnSpPr>
              <p:spPr>
                <a:xfrm rot="5400000">
                  <a:off x="3678239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Conector reto 98"/>
                <p:cNvCxnSpPr/>
                <p:nvPr/>
              </p:nvCxnSpPr>
              <p:spPr>
                <a:xfrm rot="5400000">
                  <a:off x="3892553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Conector reto 99"/>
                <p:cNvCxnSpPr/>
                <p:nvPr/>
              </p:nvCxnSpPr>
              <p:spPr>
                <a:xfrm rot="5400000">
                  <a:off x="3892553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Conector reto 100"/>
                <p:cNvCxnSpPr/>
                <p:nvPr/>
              </p:nvCxnSpPr>
              <p:spPr>
                <a:xfrm rot="5400000">
                  <a:off x="4106867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Conector reto 101"/>
                <p:cNvCxnSpPr/>
                <p:nvPr/>
              </p:nvCxnSpPr>
              <p:spPr>
                <a:xfrm rot="5400000">
                  <a:off x="4108455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Conector reto 102"/>
                <p:cNvCxnSpPr/>
                <p:nvPr/>
              </p:nvCxnSpPr>
              <p:spPr>
                <a:xfrm rot="5400000">
                  <a:off x="4321181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Conector reto 103"/>
                <p:cNvCxnSpPr/>
                <p:nvPr/>
              </p:nvCxnSpPr>
              <p:spPr>
                <a:xfrm rot="5400000">
                  <a:off x="4322768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Conector reto 104"/>
                <p:cNvCxnSpPr/>
                <p:nvPr/>
              </p:nvCxnSpPr>
              <p:spPr>
                <a:xfrm rot="5400000">
                  <a:off x="4535495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Conector reto 105"/>
                <p:cNvCxnSpPr/>
                <p:nvPr/>
              </p:nvCxnSpPr>
              <p:spPr>
                <a:xfrm rot="5400000">
                  <a:off x="4537083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Conector reto 106"/>
                <p:cNvCxnSpPr/>
                <p:nvPr/>
              </p:nvCxnSpPr>
              <p:spPr>
                <a:xfrm rot="5400000">
                  <a:off x="4749809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Conector reto 107"/>
                <p:cNvCxnSpPr/>
                <p:nvPr/>
              </p:nvCxnSpPr>
              <p:spPr>
                <a:xfrm rot="5400000">
                  <a:off x="4751396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Conector reto 108"/>
                <p:cNvCxnSpPr/>
                <p:nvPr/>
              </p:nvCxnSpPr>
              <p:spPr>
                <a:xfrm rot="5400000">
                  <a:off x="4964123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Conector reto 109"/>
                <p:cNvCxnSpPr/>
                <p:nvPr/>
              </p:nvCxnSpPr>
              <p:spPr>
                <a:xfrm rot="5400000">
                  <a:off x="4965711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Conector reto 110"/>
                <p:cNvCxnSpPr/>
                <p:nvPr/>
              </p:nvCxnSpPr>
              <p:spPr>
                <a:xfrm rot="5400000">
                  <a:off x="5178437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Conector reto 111"/>
                <p:cNvCxnSpPr/>
                <p:nvPr/>
              </p:nvCxnSpPr>
              <p:spPr>
                <a:xfrm rot="5400000">
                  <a:off x="5180024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Conector reto 112"/>
                <p:cNvCxnSpPr/>
                <p:nvPr/>
              </p:nvCxnSpPr>
              <p:spPr>
                <a:xfrm rot="5400000">
                  <a:off x="5392751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Conector reto 113"/>
                <p:cNvCxnSpPr/>
                <p:nvPr/>
              </p:nvCxnSpPr>
              <p:spPr>
                <a:xfrm rot="5400000">
                  <a:off x="5394339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Conector reto 114"/>
                <p:cNvCxnSpPr/>
                <p:nvPr/>
              </p:nvCxnSpPr>
              <p:spPr>
                <a:xfrm rot="5400000">
                  <a:off x="5607065" y="5464262"/>
                  <a:ext cx="71422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Conector reto 115"/>
                <p:cNvCxnSpPr/>
                <p:nvPr/>
              </p:nvCxnSpPr>
              <p:spPr>
                <a:xfrm rot="5400000">
                  <a:off x="5608652" y="5464262"/>
                  <a:ext cx="7142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" name="Conector reto 18"/>
              <p:cNvCxnSpPr/>
              <p:nvPr/>
            </p:nvCxnSpPr>
            <p:spPr>
              <a:xfrm rot="5400000">
                <a:off x="5821379" y="5464262"/>
                <a:ext cx="7142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ector reto 19"/>
              <p:cNvCxnSpPr/>
              <p:nvPr/>
            </p:nvCxnSpPr>
            <p:spPr>
              <a:xfrm rot="5400000">
                <a:off x="5822173" y="5463468"/>
                <a:ext cx="71422" cy="317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ector reto 20"/>
              <p:cNvCxnSpPr/>
              <p:nvPr/>
            </p:nvCxnSpPr>
            <p:spPr>
              <a:xfrm rot="5400000">
                <a:off x="6035693" y="5464262"/>
                <a:ext cx="71422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ector reto 21"/>
              <p:cNvCxnSpPr/>
              <p:nvPr/>
            </p:nvCxnSpPr>
            <p:spPr>
              <a:xfrm rot="5400000">
                <a:off x="6036487" y="5463468"/>
                <a:ext cx="71422" cy="317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ector reto 22"/>
              <p:cNvCxnSpPr/>
              <p:nvPr/>
            </p:nvCxnSpPr>
            <p:spPr>
              <a:xfrm rot="5400000">
                <a:off x="6250007" y="5464262"/>
                <a:ext cx="7142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ector reto 23"/>
              <p:cNvCxnSpPr/>
              <p:nvPr/>
            </p:nvCxnSpPr>
            <p:spPr>
              <a:xfrm rot="5400000">
                <a:off x="6250801" y="5463468"/>
                <a:ext cx="71422" cy="317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ector reto 24"/>
              <p:cNvCxnSpPr/>
              <p:nvPr/>
            </p:nvCxnSpPr>
            <p:spPr>
              <a:xfrm rot="5400000">
                <a:off x="6464321" y="5464262"/>
                <a:ext cx="71422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ector reto 25"/>
              <p:cNvCxnSpPr/>
              <p:nvPr/>
            </p:nvCxnSpPr>
            <p:spPr>
              <a:xfrm rot="5400000">
                <a:off x="6465115" y="5463468"/>
                <a:ext cx="71422" cy="317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ector reto 26"/>
              <p:cNvCxnSpPr/>
              <p:nvPr/>
            </p:nvCxnSpPr>
            <p:spPr>
              <a:xfrm rot="5400000">
                <a:off x="6678635" y="5464262"/>
                <a:ext cx="7142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to 27"/>
              <p:cNvCxnSpPr/>
              <p:nvPr/>
            </p:nvCxnSpPr>
            <p:spPr>
              <a:xfrm rot="5400000">
                <a:off x="6679429" y="5463468"/>
                <a:ext cx="71422" cy="317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to 28"/>
              <p:cNvCxnSpPr/>
              <p:nvPr/>
            </p:nvCxnSpPr>
            <p:spPr>
              <a:xfrm rot="5400000">
                <a:off x="6892949" y="5464262"/>
                <a:ext cx="71422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reto 29"/>
              <p:cNvCxnSpPr/>
              <p:nvPr/>
            </p:nvCxnSpPr>
            <p:spPr>
              <a:xfrm rot="10800000">
                <a:off x="4502150" y="5427758"/>
                <a:ext cx="71437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ector reto 30"/>
              <p:cNvCxnSpPr/>
              <p:nvPr/>
            </p:nvCxnSpPr>
            <p:spPr>
              <a:xfrm rot="10800000">
                <a:off x="4500562" y="5429345"/>
                <a:ext cx="71438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ector reto 31"/>
              <p:cNvCxnSpPr/>
              <p:nvPr/>
            </p:nvCxnSpPr>
            <p:spPr>
              <a:xfrm rot="10800000">
                <a:off x="4502150" y="5427758"/>
                <a:ext cx="71437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ector reto 32"/>
              <p:cNvCxnSpPr/>
              <p:nvPr/>
            </p:nvCxnSpPr>
            <p:spPr>
              <a:xfrm rot="10800000">
                <a:off x="4500562" y="5429345"/>
                <a:ext cx="71438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ector reto 33"/>
              <p:cNvCxnSpPr/>
              <p:nvPr/>
            </p:nvCxnSpPr>
            <p:spPr>
              <a:xfrm rot="10800000">
                <a:off x="2130408" y="4857970"/>
                <a:ext cx="71437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ector reto 34"/>
              <p:cNvCxnSpPr/>
              <p:nvPr/>
            </p:nvCxnSpPr>
            <p:spPr>
              <a:xfrm rot="10800000">
                <a:off x="2130408" y="4856384"/>
                <a:ext cx="71437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ector reto 35"/>
              <p:cNvCxnSpPr/>
              <p:nvPr/>
            </p:nvCxnSpPr>
            <p:spPr>
              <a:xfrm rot="10800000">
                <a:off x="2130408" y="4711952"/>
                <a:ext cx="71437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ector reto 36"/>
              <p:cNvCxnSpPr/>
              <p:nvPr/>
            </p:nvCxnSpPr>
            <p:spPr>
              <a:xfrm rot="10800000">
                <a:off x="2130408" y="4570696"/>
                <a:ext cx="71437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ector reto 37"/>
              <p:cNvCxnSpPr/>
              <p:nvPr/>
            </p:nvCxnSpPr>
            <p:spPr>
              <a:xfrm rot="10800000">
                <a:off x="2130408" y="4713540"/>
                <a:ext cx="71437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ector reto 38"/>
              <p:cNvCxnSpPr/>
              <p:nvPr/>
            </p:nvCxnSpPr>
            <p:spPr>
              <a:xfrm rot="10800000">
                <a:off x="2130408" y="4569109"/>
                <a:ext cx="71437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ector reto 39"/>
              <p:cNvCxnSpPr/>
              <p:nvPr/>
            </p:nvCxnSpPr>
            <p:spPr>
              <a:xfrm rot="10800000">
                <a:off x="2130408" y="4427853"/>
                <a:ext cx="71437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ector reto 40"/>
              <p:cNvCxnSpPr/>
              <p:nvPr/>
            </p:nvCxnSpPr>
            <p:spPr>
              <a:xfrm rot="10800000">
                <a:off x="2130408" y="4431027"/>
                <a:ext cx="71437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ector reto 41"/>
              <p:cNvCxnSpPr/>
              <p:nvPr/>
            </p:nvCxnSpPr>
            <p:spPr>
              <a:xfrm rot="10800000">
                <a:off x="2130408" y="4286596"/>
                <a:ext cx="71437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ctor reto 42"/>
              <p:cNvCxnSpPr/>
              <p:nvPr/>
            </p:nvCxnSpPr>
            <p:spPr>
              <a:xfrm rot="10800000">
                <a:off x="2124058" y="4145340"/>
                <a:ext cx="71437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ctor reto 43"/>
              <p:cNvCxnSpPr/>
              <p:nvPr/>
            </p:nvCxnSpPr>
            <p:spPr>
              <a:xfrm rot="10800000">
                <a:off x="2130408" y="4288184"/>
                <a:ext cx="71437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ctor reto 44"/>
              <p:cNvCxnSpPr/>
              <p:nvPr/>
            </p:nvCxnSpPr>
            <p:spPr>
              <a:xfrm rot="10800000">
                <a:off x="2124058" y="4143752"/>
                <a:ext cx="71437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ector reto 45"/>
              <p:cNvCxnSpPr/>
              <p:nvPr/>
            </p:nvCxnSpPr>
            <p:spPr>
              <a:xfrm rot="10800000">
                <a:off x="2124058" y="4002497"/>
                <a:ext cx="71437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ector reto 46"/>
              <p:cNvCxnSpPr/>
              <p:nvPr/>
            </p:nvCxnSpPr>
            <p:spPr>
              <a:xfrm rot="10800000">
                <a:off x="2124058" y="4000909"/>
                <a:ext cx="71437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ector reto 47"/>
              <p:cNvCxnSpPr/>
              <p:nvPr/>
            </p:nvCxnSpPr>
            <p:spPr>
              <a:xfrm rot="10800000">
                <a:off x="2124058" y="3856479"/>
                <a:ext cx="71437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ector reto 48"/>
              <p:cNvCxnSpPr/>
              <p:nvPr/>
            </p:nvCxnSpPr>
            <p:spPr>
              <a:xfrm rot="10800000">
                <a:off x="2124058" y="3715222"/>
                <a:ext cx="71437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ctor reto 49"/>
              <p:cNvCxnSpPr/>
              <p:nvPr/>
            </p:nvCxnSpPr>
            <p:spPr>
              <a:xfrm rot="10800000">
                <a:off x="2124058" y="3858065"/>
                <a:ext cx="71437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ctor reto 50"/>
              <p:cNvCxnSpPr/>
              <p:nvPr/>
            </p:nvCxnSpPr>
            <p:spPr>
              <a:xfrm rot="10800000">
                <a:off x="2124058" y="3713635"/>
                <a:ext cx="71437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ector reto 51"/>
              <p:cNvCxnSpPr/>
              <p:nvPr/>
            </p:nvCxnSpPr>
            <p:spPr>
              <a:xfrm rot="10800000">
                <a:off x="2124058" y="3572378"/>
                <a:ext cx="71437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ector reto 52"/>
              <p:cNvCxnSpPr/>
              <p:nvPr/>
            </p:nvCxnSpPr>
            <p:spPr>
              <a:xfrm rot="10800000">
                <a:off x="2130408" y="3573966"/>
                <a:ext cx="71437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ector reto 53"/>
              <p:cNvCxnSpPr/>
              <p:nvPr/>
            </p:nvCxnSpPr>
            <p:spPr>
              <a:xfrm rot="10800000">
                <a:off x="2130408" y="3429535"/>
                <a:ext cx="71437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ector reto 54"/>
              <p:cNvCxnSpPr/>
              <p:nvPr/>
            </p:nvCxnSpPr>
            <p:spPr>
              <a:xfrm rot="10800000">
                <a:off x="2130408" y="3288279"/>
                <a:ext cx="71437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ector reto 55"/>
              <p:cNvCxnSpPr/>
              <p:nvPr/>
            </p:nvCxnSpPr>
            <p:spPr>
              <a:xfrm rot="10800000">
                <a:off x="2130408" y="3431122"/>
                <a:ext cx="71437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ector reto 56"/>
              <p:cNvCxnSpPr/>
              <p:nvPr/>
            </p:nvCxnSpPr>
            <p:spPr>
              <a:xfrm rot="10800000">
                <a:off x="2130408" y="3286691"/>
                <a:ext cx="71437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ector reto 57"/>
              <p:cNvCxnSpPr/>
              <p:nvPr/>
            </p:nvCxnSpPr>
            <p:spPr>
              <a:xfrm rot="10800000">
                <a:off x="2130408" y="3145435"/>
                <a:ext cx="71437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ector reto 58"/>
              <p:cNvCxnSpPr/>
              <p:nvPr/>
            </p:nvCxnSpPr>
            <p:spPr>
              <a:xfrm rot="10800000">
                <a:off x="2130408" y="3143847"/>
                <a:ext cx="71437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ector reto 59"/>
              <p:cNvCxnSpPr/>
              <p:nvPr/>
            </p:nvCxnSpPr>
            <p:spPr>
              <a:xfrm rot="10800000">
                <a:off x="2130408" y="2999417"/>
                <a:ext cx="71437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ector reto 60"/>
              <p:cNvCxnSpPr/>
              <p:nvPr/>
            </p:nvCxnSpPr>
            <p:spPr>
              <a:xfrm rot="10800000">
                <a:off x="2130408" y="2858160"/>
                <a:ext cx="71437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ector reto 61"/>
              <p:cNvCxnSpPr/>
              <p:nvPr/>
            </p:nvCxnSpPr>
            <p:spPr>
              <a:xfrm rot="10800000">
                <a:off x="2130408" y="3001004"/>
                <a:ext cx="71437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ector reto 62"/>
              <p:cNvCxnSpPr/>
              <p:nvPr/>
            </p:nvCxnSpPr>
            <p:spPr>
              <a:xfrm rot="10800000">
                <a:off x="2130408" y="2856574"/>
                <a:ext cx="71437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ector reto 63"/>
              <p:cNvCxnSpPr/>
              <p:nvPr/>
            </p:nvCxnSpPr>
            <p:spPr>
              <a:xfrm rot="10800000">
                <a:off x="2130408" y="2715317"/>
                <a:ext cx="71437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9" name="Conector reto 118"/>
          <p:cNvCxnSpPr/>
          <p:nvPr/>
        </p:nvCxnSpPr>
        <p:spPr bwMode="auto">
          <a:xfrm rot="5400000">
            <a:off x="2904332" y="4904581"/>
            <a:ext cx="2082800" cy="11113"/>
          </a:xfrm>
          <a:prstGeom prst="line">
            <a:avLst/>
          </a:prstGeom>
          <a:ln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ector de seta reta 119"/>
          <p:cNvCxnSpPr/>
          <p:nvPr/>
        </p:nvCxnSpPr>
        <p:spPr bwMode="auto">
          <a:xfrm rot="5400000">
            <a:off x="3143250" y="3121025"/>
            <a:ext cx="11113" cy="1439863"/>
          </a:xfrm>
          <a:prstGeom prst="straightConnector1">
            <a:avLst/>
          </a:prstGeom>
          <a:ln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Elipse 120"/>
          <p:cNvSpPr/>
          <p:nvPr/>
        </p:nvSpPr>
        <p:spPr>
          <a:xfrm>
            <a:off x="3929063" y="378618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41" name="Elipse 140"/>
          <p:cNvSpPr/>
          <p:nvPr/>
        </p:nvSpPr>
        <p:spPr bwMode="auto">
          <a:xfrm>
            <a:off x="5072063" y="5072063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cxnSp>
        <p:nvCxnSpPr>
          <p:cNvPr id="175" name="Conector reto 174"/>
          <p:cNvCxnSpPr/>
          <p:nvPr/>
        </p:nvCxnSpPr>
        <p:spPr bwMode="auto">
          <a:xfrm rot="5400000">
            <a:off x="4700588" y="5537200"/>
            <a:ext cx="796925" cy="9525"/>
          </a:xfrm>
          <a:prstGeom prst="line">
            <a:avLst/>
          </a:prstGeom>
          <a:ln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Conector de seta reta 175"/>
          <p:cNvCxnSpPr/>
          <p:nvPr/>
        </p:nvCxnSpPr>
        <p:spPr bwMode="auto">
          <a:xfrm rot="10800000">
            <a:off x="2428875" y="5116513"/>
            <a:ext cx="2643188" cy="1587"/>
          </a:xfrm>
          <a:prstGeom prst="straightConnector1">
            <a:avLst/>
          </a:prstGeom>
          <a:ln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Elipse 182"/>
          <p:cNvSpPr/>
          <p:nvPr/>
        </p:nvSpPr>
        <p:spPr>
          <a:xfrm>
            <a:off x="9358313" y="3714750"/>
            <a:ext cx="142875" cy="1428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70" decel="100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770" decel="100000"/>
                                        <p:tgtEl>
                                          <p:spTgt spid="1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4" dur="77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85" decel="100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385" decel="100000"/>
                                        <p:tgtEl>
                                          <p:spTgt spid="14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2" dur="385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4" dur="385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81 C -0.0625 -0.05899 -0.12222 -0.10988 -0.20035 -0.09299 C -0.2783 -0.0761 -0.40382 0.07657 -0.46997 0.09322 C -0.53611 0.10988 -0.56667 0.05806 -0.5967 0.00648 " pathEditMode="relative" rAng="0" ptsTypes="aaaA">
                                      <p:cBhvr>
                                        <p:cTn id="69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00" y="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9" grpId="0"/>
      <p:bldP spid="121" grpId="0" animBg="1"/>
      <p:bldP spid="141" grpId="0" animBg="1"/>
      <p:bldP spid="18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00100" y="0"/>
            <a:ext cx="7137083" cy="71435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DIAGRAMA DE DISPERSÃO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3571868" y="857232"/>
            <a:ext cx="202651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ELABORAÇÃO</a:t>
            </a:r>
            <a:endParaRPr lang="pt-B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29" name="CaixaDeTexto 428"/>
          <p:cNvSpPr txBox="1">
            <a:spLocks noChangeArrowheads="1"/>
          </p:cNvSpPr>
          <p:nvPr/>
        </p:nvSpPr>
        <p:spPr bwMode="auto">
          <a:xfrm>
            <a:off x="1500188" y="1500188"/>
            <a:ext cx="60007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/>
              <a:t>Após lançar todos os dados calcular as medianas*</a:t>
            </a:r>
          </a:p>
          <a:p>
            <a:pPr algn="ctr"/>
            <a:r>
              <a:rPr lang="pt-BR"/>
              <a:t>do eixo da Causa e do eixo Efeito</a:t>
            </a:r>
          </a:p>
        </p:txBody>
      </p:sp>
      <p:sp>
        <p:nvSpPr>
          <p:cNvPr id="249" name="CaixaDeTexto 248"/>
          <p:cNvSpPr txBox="1">
            <a:spLocks noChangeArrowheads="1"/>
          </p:cNvSpPr>
          <p:nvPr/>
        </p:nvSpPr>
        <p:spPr bwMode="auto">
          <a:xfrm>
            <a:off x="1571625" y="5929313"/>
            <a:ext cx="68580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/>
              <a:t> * </a:t>
            </a:r>
            <a:r>
              <a:rPr lang="pt-BR" sz="1200"/>
              <a:t>Para calcular a mediana, devemos em primeiro lugar ordenar os dados do menor para o maior, </a:t>
            </a:r>
          </a:p>
          <a:p>
            <a:pPr algn="ctr"/>
            <a:r>
              <a:rPr lang="pt-BR" sz="1200"/>
              <a:t>e se a quantidade de observações for ímpar, a mediana é a observação central, </a:t>
            </a:r>
          </a:p>
          <a:p>
            <a:pPr algn="ctr"/>
            <a:r>
              <a:rPr lang="pt-BR" sz="1200"/>
              <a:t>e se for par é a média aritmética das duas observações centrais</a:t>
            </a:r>
          </a:p>
        </p:txBody>
      </p:sp>
      <p:sp>
        <p:nvSpPr>
          <p:cNvPr id="250" name="Elipse 249"/>
          <p:cNvSpPr/>
          <p:nvPr/>
        </p:nvSpPr>
        <p:spPr>
          <a:xfrm>
            <a:off x="3143250" y="2928938"/>
            <a:ext cx="428625" cy="4286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51" name="CaixaDeTexto 250"/>
          <p:cNvSpPr txBox="1">
            <a:spLocks noChangeArrowheads="1"/>
          </p:cNvSpPr>
          <p:nvPr/>
        </p:nvSpPr>
        <p:spPr bwMode="auto">
          <a:xfrm>
            <a:off x="3159125" y="2962275"/>
            <a:ext cx="4032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IV</a:t>
            </a:r>
          </a:p>
        </p:txBody>
      </p:sp>
      <p:sp>
        <p:nvSpPr>
          <p:cNvPr id="252" name="Elipse 251"/>
          <p:cNvSpPr/>
          <p:nvPr/>
        </p:nvSpPr>
        <p:spPr>
          <a:xfrm>
            <a:off x="5572125" y="4286250"/>
            <a:ext cx="428625" cy="4286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53" name="CaixaDeTexto 252"/>
          <p:cNvSpPr txBox="1">
            <a:spLocks noChangeArrowheads="1"/>
          </p:cNvSpPr>
          <p:nvPr/>
        </p:nvSpPr>
        <p:spPr bwMode="auto">
          <a:xfrm>
            <a:off x="5621338" y="4319588"/>
            <a:ext cx="3127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II</a:t>
            </a:r>
          </a:p>
        </p:txBody>
      </p:sp>
      <p:sp>
        <p:nvSpPr>
          <p:cNvPr id="255" name="Elipse 254"/>
          <p:cNvSpPr/>
          <p:nvPr/>
        </p:nvSpPr>
        <p:spPr>
          <a:xfrm>
            <a:off x="6143625" y="3000375"/>
            <a:ext cx="428625" cy="4286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56" name="CaixaDeTexto 255"/>
          <p:cNvSpPr txBox="1">
            <a:spLocks noChangeArrowheads="1"/>
          </p:cNvSpPr>
          <p:nvPr/>
        </p:nvSpPr>
        <p:spPr bwMode="auto">
          <a:xfrm>
            <a:off x="6229350" y="3022600"/>
            <a:ext cx="2492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I</a:t>
            </a:r>
          </a:p>
        </p:txBody>
      </p:sp>
      <p:sp>
        <p:nvSpPr>
          <p:cNvPr id="257" name="Elipse 256"/>
          <p:cNvSpPr/>
          <p:nvPr/>
        </p:nvSpPr>
        <p:spPr>
          <a:xfrm>
            <a:off x="3857625" y="4643438"/>
            <a:ext cx="428625" cy="4286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58" name="CaixaDeTexto 257"/>
          <p:cNvSpPr txBox="1">
            <a:spLocks noChangeArrowheads="1"/>
          </p:cNvSpPr>
          <p:nvPr/>
        </p:nvSpPr>
        <p:spPr bwMode="auto">
          <a:xfrm>
            <a:off x="3873500" y="4676775"/>
            <a:ext cx="3778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III</a:t>
            </a:r>
          </a:p>
        </p:txBody>
      </p:sp>
      <p:grpSp>
        <p:nvGrpSpPr>
          <p:cNvPr id="4" name="Grupo 270"/>
          <p:cNvGrpSpPr>
            <a:grpSpLocks/>
          </p:cNvGrpSpPr>
          <p:nvPr/>
        </p:nvGrpSpPr>
        <p:grpSpPr bwMode="auto">
          <a:xfrm>
            <a:off x="1714500" y="2357438"/>
            <a:ext cx="6215063" cy="3500437"/>
            <a:chOff x="1714480" y="2357453"/>
            <a:chExt cx="6215062" cy="3500439"/>
          </a:xfrm>
        </p:grpSpPr>
        <p:grpSp>
          <p:nvGrpSpPr>
            <p:cNvPr id="77852" name="Grupo 180"/>
            <p:cNvGrpSpPr>
              <a:grpSpLocks/>
            </p:cNvGrpSpPr>
            <p:nvPr/>
          </p:nvGrpSpPr>
          <p:grpSpPr bwMode="auto">
            <a:xfrm>
              <a:off x="1714480" y="2357453"/>
              <a:ext cx="6215062" cy="3500439"/>
              <a:chOff x="1714480" y="2857495"/>
              <a:chExt cx="6215062" cy="3500439"/>
            </a:xfrm>
          </p:grpSpPr>
          <p:cxnSp>
            <p:nvCxnSpPr>
              <p:cNvPr id="7" name="Conector reto 6"/>
              <p:cNvCxnSpPr/>
              <p:nvPr/>
            </p:nvCxnSpPr>
            <p:spPr bwMode="auto">
              <a:xfrm rot="10800000">
                <a:off x="2344718" y="5857872"/>
                <a:ext cx="71437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ector reto 7"/>
              <p:cNvCxnSpPr/>
              <p:nvPr/>
            </p:nvCxnSpPr>
            <p:spPr bwMode="auto">
              <a:xfrm rot="10800000">
                <a:off x="2344718" y="5713409"/>
                <a:ext cx="71437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ector reto 8"/>
              <p:cNvCxnSpPr/>
              <p:nvPr/>
            </p:nvCxnSpPr>
            <p:spPr bwMode="auto">
              <a:xfrm rot="10800000">
                <a:off x="2344718" y="5572122"/>
                <a:ext cx="71437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ector reto 9"/>
              <p:cNvCxnSpPr/>
              <p:nvPr/>
            </p:nvCxnSpPr>
            <p:spPr bwMode="auto">
              <a:xfrm rot="10800000">
                <a:off x="2344718" y="5714997"/>
                <a:ext cx="71437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ector reto 10"/>
              <p:cNvCxnSpPr/>
              <p:nvPr/>
            </p:nvCxnSpPr>
            <p:spPr bwMode="auto">
              <a:xfrm rot="10800000">
                <a:off x="2344718" y="5570534"/>
                <a:ext cx="71437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7944" name="Grupo 300"/>
              <p:cNvGrpSpPr>
                <a:grpSpLocks/>
              </p:cNvGrpSpPr>
              <p:nvPr/>
            </p:nvGrpSpPr>
            <p:grpSpPr bwMode="auto">
              <a:xfrm>
                <a:off x="1714480" y="2857495"/>
                <a:ext cx="6215062" cy="3500439"/>
                <a:chOff x="1500166" y="2286785"/>
                <a:chExt cx="6215106" cy="3499669"/>
              </a:xfrm>
            </p:grpSpPr>
            <p:cxnSp>
              <p:nvCxnSpPr>
                <p:cNvPr id="13" name="Conector de seta reta 12"/>
                <p:cNvCxnSpPr/>
                <p:nvPr/>
              </p:nvCxnSpPr>
              <p:spPr>
                <a:xfrm rot="5400000" flipH="1" flipV="1">
                  <a:off x="648822" y="3850922"/>
                  <a:ext cx="3131450" cy="3175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Conector de seta reta 13"/>
                <p:cNvCxnSpPr/>
                <p:nvPr/>
              </p:nvCxnSpPr>
              <p:spPr>
                <a:xfrm flipV="1">
                  <a:off x="2214546" y="5416648"/>
                  <a:ext cx="5500726" cy="9523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947" name="CaixaDeTexto 8"/>
                <p:cNvSpPr txBox="1">
                  <a:spLocks noChangeArrowheads="1"/>
                </p:cNvSpPr>
                <p:nvPr/>
              </p:nvSpPr>
              <p:spPr bwMode="auto">
                <a:xfrm>
                  <a:off x="1500166" y="2345288"/>
                  <a:ext cx="774571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pt-BR"/>
                    <a:t>Efeito</a:t>
                  </a:r>
                </a:p>
              </p:txBody>
            </p:sp>
            <p:sp>
              <p:nvSpPr>
                <p:cNvPr id="77948" name="CaixaDeTexto 9"/>
                <p:cNvSpPr txBox="1">
                  <a:spLocks noChangeArrowheads="1"/>
                </p:cNvSpPr>
                <p:nvPr/>
              </p:nvSpPr>
              <p:spPr bwMode="auto">
                <a:xfrm>
                  <a:off x="6858016" y="5417122"/>
                  <a:ext cx="851515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pt-BR"/>
                    <a:t>Causa</a:t>
                  </a:r>
                </a:p>
              </p:txBody>
            </p:sp>
            <p:cxnSp>
              <p:nvCxnSpPr>
                <p:cNvPr id="17" name="Conector reto 16"/>
                <p:cNvCxnSpPr/>
                <p:nvPr/>
              </p:nvCxnSpPr>
              <p:spPr>
                <a:xfrm rot="5400000">
                  <a:off x="5821379" y="5464263"/>
                  <a:ext cx="71421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7950" name="Grupo 76"/>
                <p:cNvGrpSpPr>
                  <a:grpSpLocks/>
                </p:cNvGrpSpPr>
                <p:nvPr/>
              </p:nvGrpSpPr>
              <p:grpSpPr bwMode="auto">
                <a:xfrm>
                  <a:off x="2427273" y="5429345"/>
                  <a:ext cx="3217885" cy="71422"/>
                  <a:chOff x="2427273" y="5429345"/>
                  <a:chExt cx="3217885" cy="71422"/>
                </a:xfrm>
              </p:grpSpPr>
              <p:cxnSp>
                <p:nvCxnSpPr>
                  <p:cNvPr id="65" name="Conector reto 64"/>
                  <p:cNvCxnSpPr/>
                  <p:nvPr/>
                </p:nvCxnSpPr>
                <p:spPr>
                  <a:xfrm rot="5400000">
                    <a:off x="2392355" y="5464262"/>
                    <a:ext cx="71421" cy="158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Conector reto 13"/>
                  <p:cNvCxnSpPr/>
                  <p:nvPr/>
                </p:nvCxnSpPr>
                <p:spPr>
                  <a:xfrm rot="5400000">
                    <a:off x="2606669" y="5464262"/>
                    <a:ext cx="71421" cy="158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Conector reto 66"/>
                  <p:cNvCxnSpPr/>
                  <p:nvPr/>
                </p:nvCxnSpPr>
                <p:spPr>
                  <a:xfrm rot="5400000">
                    <a:off x="2606669" y="5464262"/>
                    <a:ext cx="71421" cy="158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Conector reto 67"/>
                  <p:cNvCxnSpPr/>
                  <p:nvPr/>
                </p:nvCxnSpPr>
                <p:spPr>
                  <a:xfrm rot="5400000">
                    <a:off x="2820983" y="5464262"/>
                    <a:ext cx="71421" cy="158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Conector reto 68"/>
                  <p:cNvCxnSpPr/>
                  <p:nvPr/>
                </p:nvCxnSpPr>
                <p:spPr>
                  <a:xfrm rot="5400000">
                    <a:off x="2820983" y="5464262"/>
                    <a:ext cx="71421" cy="158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Conector reto 69"/>
                  <p:cNvCxnSpPr/>
                  <p:nvPr/>
                </p:nvCxnSpPr>
                <p:spPr>
                  <a:xfrm rot="5400000">
                    <a:off x="3035297" y="5464262"/>
                    <a:ext cx="71421" cy="158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Conector reto 70"/>
                  <p:cNvCxnSpPr/>
                  <p:nvPr/>
                </p:nvCxnSpPr>
                <p:spPr>
                  <a:xfrm rot="5400000">
                    <a:off x="3035297" y="5464262"/>
                    <a:ext cx="71421" cy="158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Conector reto 71"/>
                  <p:cNvCxnSpPr/>
                  <p:nvPr/>
                </p:nvCxnSpPr>
                <p:spPr>
                  <a:xfrm rot="5400000">
                    <a:off x="3249611" y="5464262"/>
                    <a:ext cx="71421" cy="158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Conector reto 72"/>
                  <p:cNvCxnSpPr/>
                  <p:nvPr/>
                </p:nvCxnSpPr>
                <p:spPr>
                  <a:xfrm rot="5400000">
                    <a:off x="3249611" y="5464262"/>
                    <a:ext cx="71421" cy="158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Conector reto 73"/>
                  <p:cNvCxnSpPr/>
                  <p:nvPr/>
                </p:nvCxnSpPr>
                <p:spPr>
                  <a:xfrm rot="5400000">
                    <a:off x="3463925" y="5464262"/>
                    <a:ext cx="71421" cy="158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Conector reto 74"/>
                  <p:cNvCxnSpPr/>
                  <p:nvPr/>
                </p:nvCxnSpPr>
                <p:spPr>
                  <a:xfrm rot="5400000">
                    <a:off x="3463925" y="5464262"/>
                    <a:ext cx="71421" cy="158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Conector reto 75"/>
                  <p:cNvCxnSpPr/>
                  <p:nvPr/>
                </p:nvCxnSpPr>
                <p:spPr>
                  <a:xfrm rot="5400000">
                    <a:off x="3678239" y="5464262"/>
                    <a:ext cx="71421" cy="158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Conector reto 76"/>
                  <p:cNvCxnSpPr/>
                  <p:nvPr/>
                </p:nvCxnSpPr>
                <p:spPr>
                  <a:xfrm rot="5400000">
                    <a:off x="3678239" y="5464262"/>
                    <a:ext cx="71421" cy="158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Conector reto 77"/>
                  <p:cNvCxnSpPr/>
                  <p:nvPr/>
                </p:nvCxnSpPr>
                <p:spPr>
                  <a:xfrm rot="5400000">
                    <a:off x="3892553" y="5464262"/>
                    <a:ext cx="71421" cy="158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Conector reto 78"/>
                  <p:cNvCxnSpPr/>
                  <p:nvPr/>
                </p:nvCxnSpPr>
                <p:spPr>
                  <a:xfrm rot="5400000">
                    <a:off x="3892553" y="5464262"/>
                    <a:ext cx="71421" cy="158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Conector reto 79"/>
                  <p:cNvCxnSpPr/>
                  <p:nvPr/>
                </p:nvCxnSpPr>
                <p:spPr>
                  <a:xfrm rot="5400000">
                    <a:off x="4106867" y="5464262"/>
                    <a:ext cx="71421" cy="158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Conector reto 80"/>
                  <p:cNvCxnSpPr/>
                  <p:nvPr/>
                </p:nvCxnSpPr>
                <p:spPr>
                  <a:xfrm rot="5400000">
                    <a:off x="4108455" y="5464262"/>
                    <a:ext cx="71421" cy="158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Conector reto 81"/>
                  <p:cNvCxnSpPr/>
                  <p:nvPr/>
                </p:nvCxnSpPr>
                <p:spPr>
                  <a:xfrm rot="5400000">
                    <a:off x="4321181" y="5464262"/>
                    <a:ext cx="71421" cy="158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Conector reto 82"/>
                  <p:cNvCxnSpPr/>
                  <p:nvPr/>
                </p:nvCxnSpPr>
                <p:spPr>
                  <a:xfrm rot="5400000">
                    <a:off x="4322768" y="5464262"/>
                    <a:ext cx="71421" cy="158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Conector reto 83"/>
                  <p:cNvCxnSpPr/>
                  <p:nvPr/>
                </p:nvCxnSpPr>
                <p:spPr>
                  <a:xfrm rot="5400000">
                    <a:off x="4535495" y="5464262"/>
                    <a:ext cx="71421" cy="158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Conector reto 84"/>
                  <p:cNvCxnSpPr/>
                  <p:nvPr/>
                </p:nvCxnSpPr>
                <p:spPr>
                  <a:xfrm rot="5400000">
                    <a:off x="4537083" y="5464262"/>
                    <a:ext cx="71421" cy="158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Conector reto 85"/>
                  <p:cNvCxnSpPr/>
                  <p:nvPr/>
                </p:nvCxnSpPr>
                <p:spPr>
                  <a:xfrm rot="5400000">
                    <a:off x="4749809" y="5464262"/>
                    <a:ext cx="71421" cy="158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Conector reto 86"/>
                  <p:cNvCxnSpPr/>
                  <p:nvPr/>
                </p:nvCxnSpPr>
                <p:spPr>
                  <a:xfrm rot="5400000">
                    <a:off x="4751396" y="5464262"/>
                    <a:ext cx="71421" cy="158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Conector reto 87"/>
                  <p:cNvCxnSpPr/>
                  <p:nvPr/>
                </p:nvCxnSpPr>
                <p:spPr>
                  <a:xfrm rot="5400000">
                    <a:off x="4964123" y="5464262"/>
                    <a:ext cx="71421" cy="158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Conector reto 88"/>
                  <p:cNvCxnSpPr/>
                  <p:nvPr/>
                </p:nvCxnSpPr>
                <p:spPr>
                  <a:xfrm rot="5400000">
                    <a:off x="4965711" y="5464262"/>
                    <a:ext cx="71421" cy="158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Conector reto 89"/>
                  <p:cNvCxnSpPr/>
                  <p:nvPr/>
                </p:nvCxnSpPr>
                <p:spPr>
                  <a:xfrm rot="5400000">
                    <a:off x="5178437" y="5464262"/>
                    <a:ext cx="71421" cy="158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Conector reto 90"/>
                  <p:cNvCxnSpPr/>
                  <p:nvPr/>
                </p:nvCxnSpPr>
                <p:spPr>
                  <a:xfrm rot="5400000">
                    <a:off x="5180024" y="5464262"/>
                    <a:ext cx="71421" cy="158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Conector reto 91"/>
                  <p:cNvCxnSpPr/>
                  <p:nvPr/>
                </p:nvCxnSpPr>
                <p:spPr>
                  <a:xfrm rot="5400000">
                    <a:off x="5392751" y="5464262"/>
                    <a:ext cx="71421" cy="158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Conector reto 92"/>
                  <p:cNvCxnSpPr/>
                  <p:nvPr/>
                </p:nvCxnSpPr>
                <p:spPr>
                  <a:xfrm rot="5400000">
                    <a:off x="5394339" y="5464262"/>
                    <a:ext cx="71421" cy="158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Conector reto 93"/>
                  <p:cNvCxnSpPr/>
                  <p:nvPr/>
                </p:nvCxnSpPr>
                <p:spPr>
                  <a:xfrm rot="5400000">
                    <a:off x="5607065" y="5464262"/>
                    <a:ext cx="71421" cy="158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Conector reto 94"/>
                  <p:cNvCxnSpPr/>
                  <p:nvPr/>
                </p:nvCxnSpPr>
                <p:spPr>
                  <a:xfrm rot="5400000">
                    <a:off x="5608652" y="5464262"/>
                    <a:ext cx="71421" cy="158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Conector reto 95"/>
                  <p:cNvCxnSpPr/>
                  <p:nvPr/>
                </p:nvCxnSpPr>
                <p:spPr>
                  <a:xfrm rot="5400000">
                    <a:off x="3463925" y="5464262"/>
                    <a:ext cx="71421" cy="158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Conector reto 96"/>
                  <p:cNvCxnSpPr/>
                  <p:nvPr/>
                </p:nvCxnSpPr>
                <p:spPr>
                  <a:xfrm rot="5400000">
                    <a:off x="3678239" y="5464262"/>
                    <a:ext cx="71421" cy="158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Conector reto 97"/>
                  <p:cNvCxnSpPr/>
                  <p:nvPr/>
                </p:nvCxnSpPr>
                <p:spPr>
                  <a:xfrm rot="5400000">
                    <a:off x="3678239" y="5464262"/>
                    <a:ext cx="71421" cy="158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Conector reto 98"/>
                  <p:cNvCxnSpPr/>
                  <p:nvPr/>
                </p:nvCxnSpPr>
                <p:spPr>
                  <a:xfrm rot="5400000">
                    <a:off x="3892553" y="5464262"/>
                    <a:ext cx="71421" cy="158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Conector reto 99"/>
                  <p:cNvCxnSpPr/>
                  <p:nvPr/>
                </p:nvCxnSpPr>
                <p:spPr>
                  <a:xfrm rot="5400000">
                    <a:off x="3892553" y="5464262"/>
                    <a:ext cx="71421" cy="158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Conector reto 100"/>
                  <p:cNvCxnSpPr/>
                  <p:nvPr/>
                </p:nvCxnSpPr>
                <p:spPr>
                  <a:xfrm rot="5400000">
                    <a:off x="4106867" y="5464262"/>
                    <a:ext cx="71421" cy="158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Conector reto 101"/>
                  <p:cNvCxnSpPr/>
                  <p:nvPr/>
                </p:nvCxnSpPr>
                <p:spPr>
                  <a:xfrm rot="5400000">
                    <a:off x="4108455" y="5464262"/>
                    <a:ext cx="71421" cy="158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Conector reto 102"/>
                  <p:cNvCxnSpPr/>
                  <p:nvPr/>
                </p:nvCxnSpPr>
                <p:spPr>
                  <a:xfrm rot="5400000">
                    <a:off x="4321181" y="5464262"/>
                    <a:ext cx="71421" cy="158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Conector reto 103"/>
                  <p:cNvCxnSpPr/>
                  <p:nvPr/>
                </p:nvCxnSpPr>
                <p:spPr>
                  <a:xfrm rot="5400000">
                    <a:off x="4322768" y="5464262"/>
                    <a:ext cx="71421" cy="158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Conector reto 104"/>
                  <p:cNvCxnSpPr/>
                  <p:nvPr/>
                </p:nvCxnSpPr>
                <p:spPr>
                  <a:xfrm rot="5400000">
                    <a:off x="4535495" y="5464262"/>
                    <a:ext cx="71421" cy="158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Conector reto 105"/>
                  <p:cNvCxnSpPr/>
                  <p:nvPr/>
                </p:nvCxnSpPr>
                <p:spPr>
                  <a:xfrm rot="5400000">
                    <a:off x="4537083" y="5464262"/>
                    <a:ext cx="71421" cy="158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Conector reto 106"/>
                  <p:cNvCxnSpPr/>
                  <p:nvPr/>
                </p:nvCxnSpPr>
                <p:spPr>
                  <a:xfrm rot="5400000">
                    <a:off x="4749809" y="5464262"/>
                    <a:ext cx="71421" cy="158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Conector reto 107"/>
                  <p:cNvCxnSpPr/>
                  <p:nvPr/>
                </p:nvCxnSpPr>
                <p:spPr>
                  <a:xfrm rot="5400000">
                    <a:off x="4751396" y="5464262"/>
                    <a:ext cx="71421" cy="158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Conector reto 108"/>
                  <p:cNvCxnSpPr/>
                  <p:nvPr/>
                </p:nvCxnSpPr>
                <p:spPr>
                  <a:xfrm rot="5400000">
                    <a:off x="4964123" y="5464262"/>
                    <a:ext cx="71421" cy="158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Conector reto 109"/>
                  <p:cNvCxnSpPr/>
                  <p:nvPr/>
                </p:nvCxnSpPr>
                <p:spPr>
                  <a:xfrm rot="5400000">
                    <a:off x="4965711" y="5464262"/>
                    <a:ext cx="71421" cy="158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Conector reto 110"/>
                  <p:cNvCxnSpPr/>
                  <p:nvPr/>
                </p:nvCxnSpPr>
                <p:spPr>
                  <a:xfrm rot="5400000">
                    <a:off x="5178437" y="5464262"/>
                    <a:ext cx="71421" cy="158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Conector reto 111"/>
                  <p:cNvCxnSpPr/>
                  <p:nvPr/>
                </p:nvCxnSpPr>
                <p:spPr>
                  <a:xfrm rot="5400000">
                    <a:off x="5180024" y="5464262"/>
                    <a:ext cx="71421" cy="158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Conector reto 112"/>
                  <p:cNvCxnSpPr/>
                  <p:nvPr/>
                </p:nvCxnSpPr>
                <p:spPr>
                  <a:xfrm rot="5400000">
                    <a:off x="5392751" y="5464262"/>
                    <a:ext cx="71421" cy="158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Conector reto 113"/>
                  <p:cNvCxnSpPr/>
                  <p:nvPr/>
                </p:nvCxnSpPr>
                <p:spPr>
                  <a:xfrm rot="5400000">
                    <a:off x="5394339" y="5464262"/>
                    <a:ext cx="71421" cy="158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Conector reto 114"/>
                  <p:cNvCxnSpPr/>
                  <p:nvPr/>
                </p:nvCxnSpPr>
                <p:spPr>
                  <a:xfrm rot="5400000">
                    <a:off x="5607065" y="5464262"/>
                    <a:ext cx="71421" cy="158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Conector reto 115"/>
                  <p:cNvCxnSpPr/>
                  <p:nvPr/>
                </p:nvCxnSpPr>
                <p:spPr>
                  <a:xfrm rot="5400000">
                    <a:off x="5608652" y="5464262"/>
                    <a:ext cx="71421" cy="158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9" name="Conector reto 18"/>
                <p:cNvCxnSpPr/>
                <p:nvPr/>
              </p:nvCxnSpPr>
              <p:spPr>
                <a:xfrm rot="5400000">
                  <a:off x="5821379" y="5464263"/>
                  <a:ext cx="71421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ector reto 19"/>
                <p:cNvCxnSpPr/>
                <p:nvPr/>
              </p:nvCxnSpPr>
              <p:spPr>
                <a:xfrm rot="5400000">
                  <a:off x="5822173" y="5463469"/>
                  <a:ext cx="71421" cy="317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Conector reto 20"/>
                <p:cNvCxnSpPr/>
                <p:nvPr/>
              </p:nvCxnSpPr>
              <p:spPr>
                <a:xfrm rot="5400000">
                  <a:off x="6035693" y="5464263"/>
                  <a:ext cx="71421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onector reto 21"/>
                <p:cNvCxnSpPr/>
                <p:nvPr/>
              </p:nvCxnSpPr>
              <p:spPr>
                <a:xfrm rot="5400000">
                  <a:off x="6036487" y="5463469"/>
                  <a:ext cx="71421" cy="317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ector reto 22"/>
                <p:cNvCxnSpPr/>
                <p:nvPr/>
              </p:nvCxnSpPr>
              <p:spPr>
                <a:xfrm rot="5400000">
                  <a:off x="6250007" y="5464263"/>
                  <a:ext cx="71421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ector reto 23"/>
                <p:cNvCxnSpPr/>
                <p:nvPr/>
              </p:nvCxnSpPr>
              <p:spPr>
                <a:xfrm rot="5400000">
                  <a:off x="6250801" y="5463469"/>
                  <a:ext cx="71421" cy="317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Conector reto 24"/>
                <p:cNvCxnSpPr/>
                <p:nvPr/>
              </p:nvCxnSpPr>
              <p:spPr>
                <a:xfrm rot="5400000">
                  <a:off x="6464321" y="5464263"/>
                  <a:ext cx="71421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Conector reto 25"/>
                <p:cNvCxnSpPr/>
                <p:nvPr/>
              </p:nvCxnSpPr>
              <p:spPr>
                <a:xfrm rot="5400000">
                  <a:off x="6465115" y="5463469"/>
                  <a:ext cx="71421" cy="317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onector reto 26"/>
                <p:cNvCxnSpPr/>
                <p:nvPr/>
              </p:nvCxnSpPr>
              <p:spPr>
                <a:xfrm rot="5400000">
                  <a:off x="6678635" y="5464263"/>
                  <a:ext cx="71421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ector reto 27"/>
                <p:cNvCxnSpPr/>
                <p:nvPr/>
              </p:nvCxnSpPr>
              <p:spPr>
                <a:xfrm rot="5400000">
                  <a:off x="6679429" y="5463469"/>
                  <a:ext cx="71421" cy="317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ector reto 28"/>
                <p:cNvCxnSpPr/>
                <p:nvPr/>
              </p:nvCxnSpPr>
              <p:spPr>
                <a:xfrm rot="5400000">
                  <a:off x="6892949" y="5464263"/>
                  <a:ext cx="71421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Conector reto 29"/>
                <p:cNvCxnSpPr/>
                <p:nvPr/>
              </p:nvCxnSpPr>
              <p:spPr>
                <a:xfrm rot="10800000">
                  <a:off x="4502150" y="5427758"/>
                  <a:ext cx="71437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Conector reto 30"/>
                <p:cNvCxnSpPr/>
                <p:nvPr/>
              </p:nvCxnSpPr>
              <p:spPr>
                <a:xfrm rot="10800000">
                  <a:off x="4500562" y="5429345"/>
                  <a:ext cx="71438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ector reto 31"/>
                <p:cNvCxnSpPr/>
                <p:nvPr/>
              </p:nvCxnSpPr>
              <p:spPr>
                <a:xfrm rot="10800000">
                  <a:off x="4502150" y="5427758"/>
                  <a:ext cx="71437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ector reto 32"/>
                <p:cNvCxnSpPr/>
                <p:nvPr/>
              </p:nvCxnSpPr>
              <p:spPr>
                <a:xfrm rot="10800000">
                  <a:off x="4500562" y="5429345"/>
                  <a:ext cx="71438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ector reto 33"/>
                <p:cNvCxnSpPr/>
                <p:nvPr/>
              </p:nvCxnSpPr>
              <p:spPr>
                <a:xfrm rot="10800000">
                  <a:off x="2130408" y="4857971"/>
                  <a:ext cx="71437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ector reto 34"/>
                <p:cNvCxnSpPr/>
                <p:nvPr/>
              </p:nvCxnSpPr>
              <p:spPr>
                <a:xfrm rot="10800000">
                  <a:off x="2130408" y="4856383"/>
                  <a:ext cx="71437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ector reto 35"/>
                <p:cNvCxnSpPr/>
                <p:nvPr/>
              </p:nvCxnSpPr>
              <p:spPr>
                <a:xfrm rot="10800000">
                  <a:off x="2130408" y="4711953"/>
                  <a:ext cx="71437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ector reto 36"/>
                <p:cNvCxnSpPr/>
                <p:nvPr/>
              </p:nvCxnSpPr>
              <p:spPr>
                <a:xfrm rot="10800000">
                  <a:off x="2130408" y="4570696"/>
                  <a:ext cx="71437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ector reto 37"/>
                <p:cNvCxnSpPr/>
                <p:nvPr/>
              </p:nvCxnSpPr>
              <p:spPr>
                <a:xfrm rot="10800000">
                  <a:off x="2130408" y="4713539"/>
                  <a:ext cx="71437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ector reto 38"/>
                <p:cNvCxnSpPr/>
                <p:nvPr/>
              </p:nvCxnSpPr>
              <p:spPr>
                <a:xfrm rot="10800000">
                  <a:off x="2130408" y="4569109"/>
                  <a:ext cx="71437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ector reto 39"/>
                <p:cNvCxnSpPr/>
                <p:nvPr/>
              </p:nvCxnSpPr>
              <p:spPr>
                <a:xfrm rot="10800000">
                  <a:off x="2130408" y="4427852"/>
                  <a:ext cx="71437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ector reto 40"/>
                <p:cNvCxnSpPr/>
                <p:nvPr/>
              </p:nvCxnSpPr>
              <p:spPr>
                <a:xfrm rot="10800000">
                  <a:off x="2130408" y="4431026"/>
                  <a:ext cx="71437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ector reto 41"/>
                <p:cNvCxnSpPr/>
                <p:nvPr/>
              </p:nvCxnSpPr>
              <p:spPr>
                <a:xfrm rot="10800000">
                  <a:off x="2130408" y="4286596"/>
                  <a:ext cx="71437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ector reto 42"/>
                <p:cNvCxnSpPr/>
                <p:nvPr/>
              </p:nvCxnSpPr>
              <p:spPr>
                <a:xfrm rot="10800000">
                  <a:off x="2124058" y="4145339"/>
                  <a:ext cx="71437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ector reto 43"/>
                <p:cNvCxnSpPr/>
                <p:nvPr/>
              </p:nvCxnSpPr>
              <p:spPr>
                <a:xfrm rot="10800000">
                  <a:off x="2130408" y="4288183"/>
                  <a:ext cx="71437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ector reto 44"/>
                <p:cNvCxnSpPr/>
                <p:nvPr/>
              </p:nvCxnSpPr>
              <p:spPr>
                <a:xfrm rot="10800000">
                  <a:off x="2124058" y="4143752"/>
                  <a:ext cx="71437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ector reto 45"/>
                <p:cNvCxnSpPr/>
                <p:nvPr/>
              </p:nvCxnSpPr>
              <p:spPr>
                <a:xfrm rot="10800000">
                  <a:off x="2124058" y="4002495"/>
                  <a:ext cx="71437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ector reto 46"/>
                <p:cNvCxnSpPr/>
                <p:nvPr/>
              </p:nvCxnSpPr>
              <p:spPr>
                <a:xfrm rot="10800000">
                  <a:off x="2124058" y="4000909"/>
                  <a:ext cx="71437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ector reto 47"/>
                <p:cNvCxnSpPr/>
                <p:nvPr/>
              </p:nvCxnSpPr>
              <p:spPr>
                <a:xfrm rot="10800000">
                  <a:off x="2124058" y="3856478"/>
                  <a:ext cx="71437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ector reto 48"/>
                <p:cNvCxnSpPr/>
                <p:nvPr/>
              </p:nvCxnSpPr>
              <p:spPr>
                <a:xfrm rot="10800000">
                  <a:off x="2124058" y="3715222"/>
                  <a:ext cx="71437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Conector reto 49"/>
                <p:cNvCxnSpPr/>
                <p:nvPr/>
              </p:nvCxnSpPr>
              <p:spPr>
                <a:xfrm rot="10800000">
                  <a:off x="2124058" y="3858065"/>
                  <a:ext cx="71437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Conector reto 50"/>
                <p:cNvCxnSpPr/>
                <p:nvPr/>
              </p:nvCxnSpPr>
              <p:spPr>
                <a:xfrm rot="10800000">
                  <a:off x="2124058" y="3713634"/>
                  <a:ext cx="71437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Conector reto 51"/>
                <p:cNvCxnSpPr/>
                <p:nvPr/>
              </p:nvCxnSpPr>
              <p:spPr>
                <a:xfrm rot="10800000">
                  <a:off x="2124058" y="3572378"/>
                  <a:ext cx="71437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onector reto 52"/>
                <p:cNvCxnSpPr/>
                <p:nvPr/>
              </p:nvCxnSpPr>
              <p:spPr>
                <a:xfrm rot="10800000">
                  <a:off x="2130408" y="3573965"/>
                  <a:ext cx="71437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ector reto 53"/>
                <p:cNvCxnSpPr/>
                <p:nvPr/>
              </p:nvCxnSpPr>
              <p:spPr>
                <a:xfrm rot="10800000">
                  <a:off x="2130408" y="3429534"/>
                  <a:ext cx="71437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ector reto 54"/>
                <p:cNvCxnSpPr/>
                <p:nvPr/>
              </p:nvCxnSpPr>
              <p:spPr>
                <a:xfrm rot="10800000">
                  <a:off x="2130408" y="3288277"/>
                  <a:ext cx="71437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ector reto 55"/>
                <p:cNvCxnSpPr/>
                <p:nvPr/>
              </p:nvCxnSpPr>
              <p:spPr>
                <a:xfrm rot="10800000">
                  <a:off x="2130408" y="3431121"/>
                  <a:ext cx="71437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ector reto 56"/>
                <p:cNvCxnSpPr/>
                <p:nvPr/>
              </p:nvCxnSpPr>
              <p:spPr>
                <a:xfrm rot="10800000">
                  <a:off x="2130408" y="3286691"/>
                  <a:ext cx="71437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ector reto 57"/>
                <p:cNvCxnSpPr/>
                <p:nvPr/>
              </p:nvCxnSpPr>
              <p:spPr>
                <a:xfrm rot="10800000">
                  <a:off x="2130408" y="3145434"/>
                  <a:ext cx="71437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Conector reto 58"/>
                <p:cNvCxnSpPr/>
                <p:nvPr/>
              </p:nvCxnSpPr>
              <p:spPr>
                <a:xfrm rot="10800000">
                  <a:off x="2130408" y="3143847"/>
                  <a:ext cx="71437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ector reto 59"/>
                <p:cNvCxnSpPr/>
                <p:nvPr/>
              </p:nvCxnSpPr>
              <p:spPr>
                <a:xfrm rot="10800000">
                  <a:off x="2130408" y="2999416"/>
                  <a:ext cx="71437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ector reto 60"/>
                <p:cNvCxnSpPr/>
                <p:nvPr/>
              </p:nvCxnSpPr>
              <p:spPr>
                <a:xfrm rot="10800000">
                  <a:off x="2130408" y="2858160"/>
                  <a:ext cx="71437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Conector reto 61"/>
                <p:cNvCxnSpPr/>
                <p:nvPr/>
              </p:nvCxnSpPr>
              <p:spPr>
                <a:xfrm rot="10800000">
                  <a:off x="2130408" y="3001003"/>
                  <a:ext cx="71437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ector reto 62"/>
                <p:cNvCxnSpPr/>
                <p:nvPr/>
              </p:nvCxnSpPr>
              <p:spPr>
                <a:xfrm rot="10800000">
                  <a:off x="2130408" y="2856572"/>
                  <a:ext cx="71437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Conector reto 63"/>
                <p:cNvCxnSpPr/>
                <p:nvPr/>
              </p:nvCxnSpPr>
              <p:spPr>
                <a:xfrm rot="10800000">
                  <a:off x="2130408" y="2715316"/>
                  <a:ext cx="71437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24" name="Elipse 123"/>
            <p:cNvSpPr/>
            <p:nvPr/>
          </p:nvSpPr>
          <p:spPr bwMode="auto">
            <a:xfrm flipH="1">
              <a:off x="3143230" y="4714891"/>
              <a:ext cx="55563" cy="6826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29" name="Elipse 128"/>
            <p:cNvSpPr/>
            <p:nvPr/>
          </p:nvSpPr>
          <p:spPr>
            <a:xfrm flipH="1">
              <a:off x="3071793" y="4857766"/>
              <a:ext cx="55562" cy="6826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31" name="Elipse 130"/>
            <p:cNvSpPr/>
            <p:nvPr/>
          </p:nvSpPr>
          <p:spPr>
            <a:xfrm flipH="1">
              <a:off x="2857480" y="5072080"/>
              <a:ext cx="55563" cy="68262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32" name="Elipse 131"/>
            <p:cNvSpPr/>
            <p:nvPr/>
          </p:nvSpPr>
          <p:spPr>
            <a:xfrm flipH="1">
              <a:off x="4000480" y="4143391"/>
              <a:ext cx="55563" cy="6826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34" name="Elipse 133"/>
            <p:cNvSpPr/>
            <p:nvPr/>
          </p:nvSpPr>
          <p:spPr bwMode="auto">
            <a:xfrm flipH="1">
              <a:off x="3357543" y="4500579"/>
              <a:ext cx="55562" cy="68262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35" name="Elipse 134"/>
            <p:cNvSpPr/>
            <p:nvPr/>
          </p:nvSpPr>
          <p:spPr bwMode="auto">
            <a:xfrm flipH="1">
              <a:off x="3571855" y="4429141"/>
              <a:ext cx="55563" cy="6826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38" name="Elipse 137"/>
            <p:cNvSpPr/>
            <p:nvPr/>
          </p:nvSpPr>
          <p:spPr bwMode="auto">
            <a:xfrm flipH="1">
              <a:off x="3571855" y="4286266"/>
              <a:ext cx="55563" cy="6826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39" name="Elipse 138"/>
            <p:cNvSpPr/>
            <p:nvPr/>
          </p:nvSpPr>
          <p:spPr bwMode="auto">
            <a:xfrm flipH="1">
              <a:off x="4071918" y="4214829"/>
              <a:ext cx="55562" cy="68262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42" name="Elipse 141"/>
            <p:cNvSpPr/>
            <p:nvPr/>
          </p:nvSpPr>
          <p:spPr bwMode="auto">
            <a:xfrm flipH="1">
              <a:off x="4214793" y="4071954"/>
              <a:ext cx="55562" cy="68262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43" name="Elipse 142"/>
            <p:cNvSpPr/>
            <p:nvPr/>
          </p:nvSpPr>
          <p:spPr bwMode="auto">
            <a:xfrm flipH="1">
              <a:off x="4429105" y="4000516"/>
              <a:ext cx="55563" cy="6826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44" name="Elipse 143"/>
            <p:cNvSpPr/>
            <p:nvPr/>
          </p:nvSpPr>
          <p:spPr bwMode="auto">
            <a:xfrm flipH="1">
              <a:off x="5000604" y="3717941"/>
              <a:ext cx="55563" cy="6826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46" name="Elipse 145"/>
            <p:cNvSpPr/>
            <p:nvPr/>
          </p:nvSpPr>
          <p:spPr bwMode="auto">
            <a:xfrm flipH="1">
              <a:off x="5429229" y="3146440"/>
              <a:ext cx="55563" cy="6826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47" name="Elipse 146"/>
            <p:cNvSpPr/>
            <p:nvPr/>
          </p:nvSpPr>
          <p:spPr bwMode="auto">
            <a:xfrm flipH="1">
              <a:off x="5072042" y="3075003"/>
              <a:ext cx="55562" cy="68262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54" name="Elipse 153"/>
            <p:cNvSpPr/>
            <p:nvPr/>
          </p:nvSpPr>
          <p:spPr bwMode="auto">
            <a:xfrm flipH="1">
              <a:off x="5357792" y="3503629"/>
              <a:ext cx="55562" cy="68262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58" name="Elipse 157"/>
            <p:cNvSpPr/>
            <p:nvPr/>
          </p:nvSpPr>
          <p:spPr bwMode="auto">
            <a:xfrm flipH="1">
              <a:off x="4929167" y="4143391"/>
              <a:ext cx="55562" cy="6826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59" name="Elipse 158"/>
            <p:cNvSpPr/>
            <p:nvPr/>
          </p:nvSpPr>
          <p:spPr bwMode="auto">
            <a:xfrm flipH="1">
              <a:off x="4786293" y="4000516"/>
              <a:ext cx="55562" cy="6826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61" name="Elipse 160"/>
            <p:cNvSpPr/>
            <p:nvPr/>
          </p:nvSpPr>
          <p:spPr bwMode="auto">
            <a:xfrm flipH="1">
              <a:off x="3500418" y="4643454"/>
              <a:ext cx="55562" cy="68262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62" name="Elipse 161"/>
            <p:cNvSpPr/>
            <p:nvPr/>
          </p:nvSpPr>
          <p:spPr bwMode="auto">
            <a:xfrm flipH="1">
              <a:off x="4929167" y="3575066"/>
              <a:ext cx="55562" cy="6826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63" name="Elipse 162"/>
            <p:cNvSpPr/>
            <p:nvPr/>
          </p:nvSpPr>
          <p:spPr bwMode="auto">
            <a:xfrm flipH="1">
              <a:off x="3786168" y="4357704"/>
              <a:ext cx="55562" cy="68262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64" name="Elipse 163"/>
            <p:cNvSpPr/>
            <p:nvPr/>
          </p:nvSpPr>
          <p:spPr bwMode="auto">
            <a:xfrm flipH="1">
              <a:off x="3857605" y="4143391"/>
              <a:ext cx="55563" cy="6826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65" name="Elipse 164"/>
            <p:cNvSpPr/>
            <p:nvPr/>
          </p:nvSpPr>
          <p:spPr bwMode="auto">
            <a:xfrm flipH="1">
              <a:off x="4786293" y="3646504"/>
              <a:ext cx="55562" cy="68262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66" name="Elipse 165"/>
            <p:cNvSpPr/>
            <p:nvPr/>
          </p:nvSpPr>
          <p:spPr bwMode="auto">
            <a:xfrm flipH="1">
              <a:off x="3857605" y="4286266"/>
              <a:ext cx="55563" cy="6826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67" name="Elipse 166"/>
            <p:cNvSpPr/>
            <p:nvPr/>
          </p:nvSpPr>
          <p:spPr bwMode="auto">
            <a:xfrm flipH="1">
              <a:off x="5357792" y="2789253"/>
              <a:ext cx="55562" cy="68262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71" name="Elipse 170"/>
            <p:cNvSpPr/>
            <p:nvPr/>
          </p:nvSpPr>
          <p:spPr bwMode="auto">
            <a:xfrm flipH="1">
              <a:off x="4000480" y="4000516"/>
              <a:ext cx="55563" cy="6826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72" name="Elipse 171"/>
            <p:cNvSpPr/>
            <p:nvPr/>
          </p:nvSpPr>
          <p:spPr bwMode="auto">
            <a:xfrm flipH="1">
              <a:off x="4929167" y="3360754"/>
              <a:ext cx="55562" cy="68262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73" name="Elipse 172"/>
            <p:cNvSpPr/>
            <p:nvPr/>
          </p:nvSpPr>
          <p:spPr bwMode="auto">
            <a:xfrm flipH="1">
              <a:off x="5714979" y="2932128"/>
              <a:ext cx="55563" cy="68262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74" name="Elipse 173"/>
            <p:cNvSpPr/>
            <p:nvPr/>
          </p:nvSpPr>
          <p:spPr bwMode="auto">
            <a:xfrm flipH="1">
              <a:off x="5286354" y="3146440"/>
              <a:ext cx="55563" cy="6826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77" name="Elipse 176"/>
            <p:cNvSpPr/>
            <p:nvPr/>
          </p:nvSpPr>
          <p:spPr bwMode="auto">
            <a:xfrm flipH="1">
              <a:off x="5429229" y="3003565"/>
              <a:ext cx="55563" cy="6826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88" name="Elipse 187"/>
            <p:cNvSpPr/>
            <p:nvPr/>
          </p:nvSpPr>
          <p:spPr>
            <a:xfrm flipH="1">
              <a:off x="4906942" y="3327416"/>
              <a:ext cx="111125" cy="13652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cxnSp>
          <p:nvCxnSpPr>
            <p:cNvPr id="190" name="Conector reto 189"/>
            <p:cNvCxnSpPr/>
            <p:nvPr/>
          </p:nvCxnSpPr>
          <p:spPr>
            <a:xfrm rot="5400000" flipH="1" flipV="1">
              <a:off x="1143773" y="4001310"/>
              <a:ext cx="3000377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ector reto 190"/>
            <p:cNvCxnSpPr/>
            <p:nvPr/>
          </p:nvCxnSpPr>
          <p:spPr>
            <a:xfrm rot="5400000" flipH="1" flipV="1">
              <a:off x="1356498" y="3999723"/>
              <a:ext cx="3000377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ector reto 191"/>
            <p:cNvCxnSpPr/>
            <p:nvPr/>
          </p:nvCxnSpPr>
          <p:spPr>
            <a:xfrm rot="5400000" flipH="1" flipV="1">
              <a:off x="1570810" y="3999723"/>
              <a:ext cx="3000377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ector reto 192"/>
            <p:cNvCxnSpPr/>
            <p:nvPr/>
          </p:nvCxnSpPr>
          <p:spPr>
            <a:xfrm rot="5400000" flipH="1" flipV="1">
              <a:off x="1786710" y="4001310"/>
              <a:ext cx="3000377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ector reto 193"/>
            <p:cNvCxnSpPr/>
            <p:nvPr/>
          </p:nvCxnSpPr>
          <p:spPr>
            <a:xfrm rot="5400000" flipH="1" flipV="1">
              <a:off x="1999435" y="3999723"/>
              <a:ext cx="3000377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ector reto 194"/>
            <p:cNvCxnSpPr/>
            <p:nvPr/>
          </p:nvCxnSpPr>
          <p:spPr>
            <a:xfrm rot="5400000" flipH="1" flipV="1">
              <a:off x="2213748" y="3999723"/>
              <a:ext cx="3000377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ector reto 195"/>
            <p:cNvCxnSpPr/>
            <p:nvPr/>
          </p:nvCxnSpPr>
          <p:spPr>
            <a:xfrm rot="5400000" flipH="1" flipV="1">
              <a:off x="2429648" y="4001310"/>
              <a:ext cx="3000377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ector reto 196"/>
            <p:cNvCxnSpPr/>
            <p:nvPr/>
          </p:nvCxnSpPr>
          <p:spPr>
            <a:xfrm rot="5400000" flipH="1" flipV="1">
              <a:off x="2642373" y="3999723"/>
              <a:ext cx="3000377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ector reto 197"/>
            <p:cNvCxnSpPr/>
            <p:nvPr/>
          </p:nvCxnSpPr>
          <p:spPr>
            <a:xfrm rot="5400000" flipH="1" flipV="1">
              <a:off x="2856685" y="3999723"/>
              <a:ext cx="3000377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ector reto 198"/>
            <p:cNvCxnSpPr/>
            <p:nvPr/>
          </p:nvCxnSpPr>
          <p:spPr>
            <a:xfrm rot="5400000" flipH="1" flipV="1">
              <a:off x="3072585" y="4001310"/>
              <a:ext cx="3000377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ector reto 199"/>
            <p:cNvCxnSpPr/>
            <p:nvPr/>
          </p:nvCxnSpPr>
          <p:spPr>
            <a:xfrm rot="5400000" flipH="1" flipV="1">
              <a:off x="3285310" y="3999723"/>
              <a:ext cx="3000377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ector reto 200"/>
            <p:cNvCxnSpPr/>
            <p:nvPr/>
          </p:nvCxnSpPr>
          <p:spPr>
            <a:xfrm rot="5400000" flipH="1" flipV="1">
              <a:off x="3499623" y="3999723"/>
              <a:ext cx="3000377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ector reto 201"/>
            <p:cNvCxnSpPr/>
            <p:nvPr/>
          </p:nvCxnSpPr>
          <p:spPr>
            <a:xfrm rot="5400000" flipH="1" flipV="1">
              <a:off x="3715523" y="4001310"/>
              <a:ext cx="3000377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ector reto 202"/>
            <p:cNvCxnSpPr/>
            <p:nvPr/>
          </p:nvCxnSpPr>
          <p:spPr>
            <a:xfrm rot="5400000" flipH="1" flipV="1">
              <a:off x="3928248" y="3999723"/>
              <a:ext cx="3000377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ector reto 203"/>
            <p:cNvCxnSpPr/>
            <p:nvPr/>
          </p:nvCxnSpPr>
          <p:spPr>
            <a:xfrm rot="5400000" flipH="1" flipV="1">
              <a:off x="4142560" y="3999723"/>
              <a:ext cx="3000377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ector reto 204"/>
            <p:cNvCxnSpPr/>
            <p:nvPr/>
          </p:nvCxnSpPr>
          <p:spPr>
            <a:xfrm rot="5400000" flipH="1" flipV="1">
              <a:off x="4144148" y="4001310"/>
              <a:ext cx="3000377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ector reto 205"/>
            <p:cNvCxnSpPr/>
            <p:nvPr/>
          </p:nvCxnSpPr>
          <p:spPr>
            <a:xfrm rot="5400000" flipH="1" flipV="1">
              <a:off x="4356872" y="3999723"/>
              <a:ext cx="3000377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ector reto 206"/>
            <p:cNvCxnSpPr/>
            <p:nvPr/>
          </p:nvCxnSpPr>
          <p:spPr>
            <a:xfrm rot="5400000" flipH="1" flipV="1">
              <a:off x="4571184" y="3999723"/>
              <a:ext cx="3000377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ector reto 207"/>
            <p:cNvCxnSpPr/>
            <p:nvPr/>
          </p:nvCxnSpPr>
          <p:spPr>
            <a:xfrm rot="5400000" flipH="1" flipV="1">
              <a:off x="4572772" y="4001310"/>
              <a:ext cx="3000377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ector reto 208"/>
            <p:cNvCxnSpPr/>
            <p:nvPr/>
          </p:nvCxnSpPr>
          <p:spPr>
            <a:xfrm rot="5400000" flipH="1" flipV="1">
              <a:off x="4785497" y="3999723"/>
              <a:ext cx="3000377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ector reto 209"/>
            <p:cNvCxnSpPr/>
            <p:nvPr/>
          </p:nvCxnSpPr>
          <p:spPr>
            <a:xfrm rot="5400000" flipH="1" flipV="1">
              <a:off x="4999809" y="3999723"/>
              <a:ext cx="3000377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ector reto 210"/>
            <p:cNvCxnSpPr/>
            <p:nvPr/>
          </p:nvCxnSpPr>
          <p:spPr>
            <a:xfrm rot="5400000" flipH="1" flipV="1">
              <a:off x="5001397" y="4001310"/>
              <a:ext cx="3000377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ector reto 211"/>
            <p:cNvCxnSpPr/>
            <p:nvPr/>
          </p:nvCxnSpPr>
          <p:spPr>
            <a:xfrm rot="5400000" flipH="1" flipV="1">
              <a:off x="5214122" y="3999723"/>
              <a:ext cx="3000377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ector reto 212"/>
            <p:cNvCxnSpPr/>
            <p:nvPr/>
          </p:nvCxnSpPr>
          <p:spPr>
            <a:xfrm rot="5400000" flipH="1" flipV="1">
              <a:off x="5428434" y="3999723"/>
              <a:ext cx="3000377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ector reto 213"/>
            <p:cNvCxnSpPr/>
            <p:nvPr/>
          </p:nvCxnSpPr>
          <p:spPr>
            <a:xfrm rot="5400000" flipH="1" flipV="1">
              <a:off x="5644334" y="4001310"/>
              <a:ext cx="3000377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ector reto 214"/>
            <p:cNvCxnSpPr/>
            <p:nvPr/>
          </p:nvCxnSpPr>
          <p:spPr>
            <a:xfrm rot="5400000" flipH="1" flipV="1">
              <a:off x="5857059" y="3999723"/>
              <a:ext cx="3000377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ector reto 215"/>
            <p:cNvCxnSpPr/>
            <p:nvPr/>
          </p:nvCxnSpPr>
          <p:spPr>
            <a:xfrm rot="5400000" flipH="1" flipV="1">
              <a:off x="6071372" y="3999723"/>
              <a:ext cx="3000377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ector reto 217"/>
            <p:cNvCxnSpPr/>
            <p:nvPr/>
          </p:nvCxnSpPr>
          <p:spPr>
            <a:xfrm>
              <a:off x="2428855" y="5357830"/>
              <a:ext cx="5143499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ector reto 218"/>
            <p:cNvCxnSpPr/>
            <p:nvPr/>
          </p:nvCxnSpPr>
          <p:spPr>
            <a:xfrm>
              <a:off x="2428855" y="5214955"/>
              <a:ext cx="5143499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ector reto 219"/>
            <p:cNvCxnSpPr/>
            <p:nvPr/>
          </p:nvCxnSpPr>
          <p:spPr>
            <a:xfrm>
              <a:off x="2428855" y="5072080"/>
              <a:ext cx="5143499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Conector reto 220"/>
            <p:cNvCxnSpPr/>
            <p:nvPr/>
          </p:nvCxnSpPr>
          <p:spPr>
            <a:xfrm>
              <a:off x="2428855" y="4929204"/>
              <a:ext cx="5143499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ector reto 221"/>
            <p:cNvCxnSpPr/>
            <p:nvPr/>
          </p:nvCxnSpPr>
          <p:spPr>
            <a:xfrm>
              <a:off x="2428855" y="4786329"/>
              <a:ext cx="5143499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ector reto 222"/>
            <p:cNvCxnSpPr/>
            <p:nvPr/>
          </p:nvCxnSpPr>
          <p:spPr>
            <a:xfrm>
              <a:off x="2428855" y="4643454"/>
              <a:ext cx="5143499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ector reto 223"/>
            <p:cNvCxnSpPr/>
            <p:nvPr/>
          </p:nvCxnSpPr>
          <p:spPr>
            <a:xfrm>
              <a:off x="2428855" y="4500579"/>
              <a:ext cx="5143499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ector reto 224"/>
            <p:cNvCxnSpPr/>
            <p:nvPr/>
          </p:nvCxnSpPr>
          <p:spPr>
            <a:xfrm>
              <a:off x="2428855" y="4357704"/>
              <a:ext cx="5143499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ector reto 225"/>
            <p:cNvCxnSpPr/>
            <p:nvPr/>
          </p:nvCxnSpPr>
          <p:spPr>
            <a:xfrm>
              <a:off x="2428855" y="4214829"/>
              <a:ext cx="5143499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ector reto 226"/>
            <p:cNvCxnSpPr/>
            <p:nvPr/>
          </p:nvCxnSpPr>
          <p:spPr>
            <a:xfrm>
              <a:off x="2428855" y="4071954"/>
              <a:ext cx="5143499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ector reto 227"/>
            <p:cNvCxnSpPr/>
            <p:nvPr/>
          </p:nvCxnSpPr>
          <p:spPr>
            <a:xfrm>
              <a:off x="2428855" y="3929079"/>
              <a:ext cx="5143499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ector reto 228"/>
            <p:cNvCxnSpPr/>
            <p:nvPr/>
          </p:nvCxnSpPr>
          <p:spPr>
            <a:xfrm>
              <a:off x="2428855" y="3786204"/>
              <a:ext cx="5143499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ector reto 229"/>
            <p:cNvCxnSpPr/>
            <p:nvPr/>
          </p:nvCxnSpPr>
          <p:spPr>
            <a:xfrm>
              <a:off x="2428855" y="3786204"/>
              <a:ext cx="5143499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ector reto 230"/>
            <p:cNvCxnSpPr/>
            <p:nvPr/>
          </p:nvCxnSpPr>
          <p:spPr>
            <a:xfrm>
              <a:off x="2428855" y="3643329"/>
              <a:ext cx="5143499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ector reto 231"/>
            <p:cNvCxnSpPr/>
            <p:nvPr/>
          </p:nvCxnSpPr>
          <p:spPr>
            <a:xfrm>
              <a:off x="2428855" y="3500454"/>
              <a:ext cx="5143499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ector reto 232"/>
            <p:cNvCxnSpPr/>
            <p:nvPr/>
          </p:nvCxnSpPr>
          <p:spPr>
            <a:xfrm>
              <a:off x="2428855" y="3357579"/>
              <a:ext cx="5143499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ector reto 233"/>
            <p:cNvCxnSpPr/>
            <p:nvPr/>
          </p:nvCxnSpPr>
          <p:spPr>
            <a:xfrm>
              <a:off x="2428855" y="3214703"/>
              <a:ext cx="5143499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ector reto 234"/>
            <p:cNvCxnSpPr/>
            <p:nvPr/>
          </p:nvCxnSpPr>
          <p:spPr>
            <a:xfrm>
              <a:off x="2428855" y="3071828"/>
              <a:ext cx="5143499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ector reto 235"/>
            <p:cNvCxnSpPr/>
            <p:nvPr/>
          </p:nvCxnSpPr>
          <p:spPr>
            <a:xfrm>
              <a:off x="2428855" y="2928953"/>
              <a:ext cx="5143499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ector reto 236"/>
            <p:cNvCxnSpPr/>
            <p:nvPr/>
          </p:nvCxnSpPr>
          <p:spPr>
            <a:xfrm>
              <a:off x="2428855" y="2786078"/>
              <a:ext cx="5143499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ector reto 237"/>
            <p:cNvCxnSpPr/>
            <p:nvPr/>
          </p:nvCxnSpPr>
          <p:spPr>
            <a:xfrm>
              <a:off x="2428855" y="2928953"/>
              <a:ext cx="5143499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ector reto 238"/>
            <p:cNvCxnSpPr/>
            <p:nvPr/>
          </p:nvCxnSpPr>
          <p:spPr>
            <a:xfrm>
              <a:off x="2428855" y="2786078"/>
              <a:ext cx="5143499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ector reto 239"/>
            <p:cNvCxnSpPr/>
            <p:nvPr/>
          </p:nvCxnSpPr>
          <p:spPr>
            <a:xfrm>
              <a:off x="2428855" y="2643203"/>
              <a:ext cx="5143499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ector reto 240"/>
            <p:cNvCxnSpPr/>
            <p:nvPr/>
          </p:nvCxnSpPr>
          <p:spPr>
            <a:xfrm>
              <a:off x="2428855" y="2500328"/>
              <a:ext cx="5143499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9" name="Elipse 258"/>
            <p:cNvSpPr/>
            <p:nvPr/>
          </p:nvSpPr>
          <p:spPr bwMode="auto">
            <a:xfrm flipH="1">
              <a:off x="4571980" y="3540141"/>
              <a:ext cx="55563" cy="6826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260" name="Elipse 259"/>
            <p:cNvSpPr/>
            <p:nvPr/>
          </p:nvSpPr>
          <p:spPr>
            <a:xfrm flipH="1">
              <a:off x="4549755" y="3506804"/>
              <a:ext cx="111125" cy="13652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261" name="Elipse 260"/>
            <p:cNvSpPr/>
            <p:nvPr/>
          </p:nvSpPr>
          <p:spPr bwMode="auto">
            <a:xfrm flipH="1">
              <a:off x="4560868" y="4295791"/>
              <a:ext cx="55562" cy="6826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262" name="Elipse 261"/>
            <p:cNvSpPr/>
            <p:nvPr/>
          </p:nvSpPr>
          <p:spPr bwMode="auto">
            <a:xfrm flipH="1">
              <a:off x="4560868" y="4143391"/>
              <a:ext cx="55562" cy="6826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263" name="Elipse 262"/>
            <p:cNvSpPr/>
            <p:nvPr/>
          </p:nvSpPr>
          <p:spPr bwMode="auto">
            <a:xfrm flipH="1">
              <a:off x="4560868" y="4003691"/>
              <a:ext cx="55562" cy="6826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264" name="Elipse 263"/>
            <p:cNvSpPr/>
            <p:nvPr/>
          </p:nvSpPr>
          <p:spPr bwMode="auto">
            <a:xfrm flipH="1">
              <a:off x="4560868" y="3786204"/>
              <a:ext cx="55562" cy="68262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</p:grpSp>
      <p:grpSp>
        <p:nvGrpSpPr>
          <p:cNvPr id="15" name="Grupo 275"/>
          <p:cNvGrpSpPr>
            <a:grpSpLocks/>
          </p:cNvGrpSpPr>
          <p:nvPr/>
        </p:nvGrpSpPr>
        <p:grpSpPr bwMode="auto">
          <a:xfrm>
            <a:off x="1643063" y="3786188"/>
            <a:ext cx="5429250" cy="307975"/>
            <a:chOff x="1643042" y="3786190"/>
            <a:chExt cx="5429288" cy="307777"/>
          </a:xfrm>
        </p:grpSpPr>
        <p:cxnSp>
          <p:nvCxnSpPr>
            <p:cNvPr id="245" name="Conector reto 244"/>
            <p:cNvCxnSpPr/>
            <p:nvPr/>
          </p:nvCxnSpPr>
          <p:spPr>
            <a:xfrm rot="10800000">
              <a:off x="2000231" y="3927386"/>
              <a:ext cx="5072099" cy="158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849" name="Grupo 273"/>
            <p:cNvGrpSpPr>
              <a:grpSpLocks/>
            </p:cNvGrpSpPr>
            <p:nvPr/>
          </p:nvGrpSpPr>
          <p:grpSpPr bwMode="auto">
            <a:xfrm>
              <a:off x="1643042" y="3786190"/>
              <a:ext cx="428628" cy="307777"/>
              <a:chOff x="1643042" y="3786190"/>
              <a:chExt cx="428628" cy="307777"/>
            </a:xfrm>
          </p:grpSpPr>
          <p:sp>
            <p:nvSpPr>
              <p:cNvPr id="77850" name="CaixaDeTexto 265"/>
              <p:cNvSpPr txBox="1">
                <a:spLocks noChangeArrowheads="1"/>
              </p:cNvSpPr>
              <p:nvPr/>
            </p:nvSpPr>
            <p:spPr bwMode="auto">
              <a:xfrm>
                <a:off x="1643042" y="3786190"/>
                <a:ext cx="42862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1400"/>
                  <a:t>x</a:t>
                </a:r>
              </a:p>
            </p:txBody>
          </p:sp>
          <p:cxnSp>
            <p:nvCxnSpPr>
              <p:cNvPr id="268" name="Conector reto 267"/>
              <p:cNvCxnSpPr/>
              <p:nvPr/>
            </p:nvCxnSpPr>
            <p:spPr>
              <a:xfrm>
                <a:off x="1692254" y="3855995"/>
                <a:ext cx="142876" cy="158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Grupo 276"/>
          <p:cNvGrpSpPr>
            <a:grpSpLocks/>
          </p:cNvGrpSpPr>
          <p:nvPr/>
        </p:nvGrpSpPr>
        <p:grpSpPr bwMode="auto">
          <a:xfrm>
            <a:off x="4598988" y="2143125"/>
            <a:ext cx="473075" cy="3600450"/>
            <a:chOff x="4598576" y="2143116"/>
            <a:chExt cx="473490" cy="3600088"/>
          </a:xfrm>
        </p:grpSpPr>
        <p:cxnSp>
          <p:nvCxnSpPr>
            <p:cNvPr id="243" name="Conector reto 242"/>
            <p:cNvCxnSpPr/>
            <p:nvPr/>
          </p:nvCxnSpPr>
          <p:spPr>
            <a:xfrm rot="5400000">
              <a:off x="2849328" y="3992367"/>
              <a:ext cx="3500085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845" name="Grupo 274"/>
            <p:cNvGrpSpPr>
              <a:grpSpLocks/>
            </p:cNvGrpSpPr>
            <p:nvPr/>
          </p:nvGrpSpPr>
          <p:grpSpPr bwMode="auto">
            <a:xfrm>
              <a:off x="4643438" y="2143116"/>
              <a:ext cx="428628" cy="307777"/>
              <a:chOff x="4643438" y="2143116"/>
              <a:chExt cx="428628" cy="307777"/>
            </a:xfrm>
          </p:grpSpPr>
          <p:sp>
            <p:nvSpPr>
              <p:cNvPr id="77846" name="CaixaDeTexto 264"/>
              <p:cNvSpPr txBox="1">
                <a:spLocks noChangeArrowheads="1"/>
              </p:cNvSpPr>
              <p:nvPr/>
            </p:nvSpPr>
            <p:spPr bwMode="auto">
              <a:xfrm>
                <a:off x="4643438" y="2143116"/>
                <a:ext cx="42862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1400"/>
                  <a:t>y</a:t>
                </a:r>
              </a:p>
            </p:txBody>
          </p:sp>
          <p:cxnSp>
            <p:nvCxnSpPr>
              <p:cNvPr id="269" name="Conector reto 268"/>
              <p:cNvCxnSpPr/>
              <p:nvPr/>
            </p:nvCxnSpPr>
            <p:spPr>
              <a:xfrm>
                <a:off x="4708209" y="2225658"/>
                <a:ext cx="143000" cy="158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0" name="Retângulo 269"/>
          <p:cNvSpPr/>
          <p:nvPr/>
        </p:nvSpPr>
        <p:spPr>
          <a:xfrm rot="16200000">
            <a:off x="-1142130" y="3288302"/>
            <a:ext cx="3706464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Contar quantos eventos</a:t>
            </a:r>
          </a:p>
          <a:p>
            <a:pPr algn="ctr">
              <a:defRPr/>
            </a:pPr>
            <a:r>
              <a:rPr lang="pt-BR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tem em cada setor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4" dur="2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9" grpId="0"/>
      <p:bldP spid="249" grpId="0"/>
      <p:bldP spid="250" grpId="0" animBg="1"/>
      <p:bldP spid="251" grpId="0"/>
      <p:bldP spid="252" grpId="0" animBg="1"/>
      <p:bldP spid="253" grpId="0"/>
      <p:bldP spid="255" grpId="0" animBg="1"/>
      <p:bldP spid="256" grpId="0" animBg="1"/>
      <p:bldP spid="257" grpId="0" animBg="1"/>
      <p:bldP spid="25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4071938"/>
            <a:ext cx="23193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/>
          <p:cNvSpPr/>
          <p:nvPr/>
        </p:nvSpPr>
        <p:spPr>
          <a:xfrm>
            <a:off x="1000100" y="0"/>
            <a:ext cx="7137083" cy="71435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DIAGRAMA DE DISPERSÃO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3571868" y="857232"/>
            <a:ext cx="202651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ELABORAÇÃO</a:t>
            </a:r>
            <a:endParaRPr lang="pt-B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29" name="CaixaDeTexto 428"/>
          <p:cNvSpPr txBox="1">
            <a:spLocks noChangeArrowheads="1"/>
          </p:cNvSpPr>
          <p:nvPr/>
        </p:nvSpPr>
        <p:spPr bwMode="auto">
          <a:xfrm>
            <a:off x="1071563" y="1643063"/>
            <a:ext cx="67151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Através do valor de “n" verificar na Tabela Padrão, o limite para soma de pontos de áreas opostas e compara-Ia à menor soma encontrada. </a:t>
            </a:r>
          </a:p>
        </p:txBody>
      </p:sp>
      <p:pic>
        <p:nvPicPr>
          <p:cNvPr id="5120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0" y="3071813"/>
            <a:ext cx="3719513" cy="341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" name="CaixaDeTexto 124"/>
          <p:cNvSpPr txBox="1">
            <a:spLocks noChangeArrowheads="1"/>
          </p:cNvSpPr>
          <p:nvPr/>
        </p:nvSpPr>
        <p:spPr bwMode="auto">
          <a:xfrm>
            <a:off x="1071563" y="2714625"/>
            <a:ext cx="34417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Se o menor total for menor que </a:t>
            </a:r>
          </a:p>
          <a:p>
            <a:r>
              <a:rPr lang="pt-BR"/>
              <a:t>o limite estabelecido na Tabela </a:t>
            </a:r>
          </a:p>
          <a:p>
            <a:r>
              <a:rPr lang="pt-BR"/>
              <a:t>Padrão, Indica que existe </a:t>
            </a:r>
          </a:p>
          <a:p>
            <a:r>
              <a:rPr lang="pt-BR"/>
              <a:t>Correlação entre </a:t>
            </a:r>
            <a:r>
              <a:rPr lang="pt-BR" i="1"/>
              <a:t>x </a:t>
            </a:r>
            <a:r>
              <a:rPr lang="pt-BR"/>
              <a:t>e </a:t>
            </a:r>
            <a:r>
              <a:rPr lang="pt-BR" i="1"/>
              <a:t>y. </a:t>
            </a:r>
            <a:endParaRPr lang="pt-BR"/>
          </a:p>
        </p:txBody>
      </p:sp>
      <p:sp>
        <p:nvSpPr>
          <p:cNvPr id="14" name="Elipse 13"/>
          <p:cNvSpPr/>
          <p:nvPr/>
        </p:nvSpPr>
        <p:spPr>
          <a:xfrm>
            <a:off x="2570163" y="5170488"/>
            <a:ext cx="428625" cy="2587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5" name="Elipse 14"/>
          <p:cNvSpPr/>
          <p:nvPr/>
        </p:nvSpPr>
        <p:spPr>
          <a:xfrm>
            <a:off x="4929188" y="5113338"/>
            <a:ext cx="428625" cy="285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" name="Elipse 24"/>
          <p:cNvSpPr/>
          <p:nvPr/>
        </p:nvSpPr>
        <p:spPr>
          <a:xfrm>
            <a:off x="5857875" y="5116513"/>
            <a:ext cx="428625" cy="285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28" name="Conector em curva 27"/>
          <p:cNvCxnSpPr>
            <a:stCxn id="14" idx="7"/>
            <a:endCxn id="15" idx="0"/>
          </p:cNvCxnSpPr>
          <p:nvPr/>
        </p:nvCxnSpPr>
        <p:spPr>
          <a:xfrm rot="5400000" flipH="1" flipV="1">
            <a:off x="3992563" y="4057650"/>
            <a:ext cx="95250" cy="2206625"/>
          </a:xfrm>
          <a:prstGeom prst="curvedConnector3">
            <a:avLst>
              <a:gd name="adj1" fmla="val 339693"/>
            </a:avLst>
          </a:prstGeom>
          <a:ln w="12700">
            <a:solidFill>
              <a:srgbClr val="FF0000"/>
            </a:solidFill>
            <a:prstDash val="sysDash"/>
            <a:beve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em curva 30"/>
          <p:cNvCxnSpPr>
            <a:stCxn id="15" idx="0"/>
            <a:endCxn id="25" idx="0"/>
          </p:cNvCxnSpPr>
          <p:nvPr/>
        </p:nvCxnSpPr>
        <p:spPr>
          <a:xfrm rot="16200000" flipH="1">
            <a:off x="5606256" y="4650582"/>
            <a:ext cx="3175" cy="928688"/>
          </a:xfrm>
          <a:prstGeom prst="curvedConnector3">
            <a:avLst>
              <a:gd name="adj1" fmla="val -10568655"/>
            </a:avLst>
          </a:prstGeom>
          <a:ln w="12700">
            <a:solidFill>
              <a:srgbClr val="FF0000"/>
            </a:solidFill>
            <a:prstDash val="sysDash"/>
            <a:beve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ipse 33"/>
          <p:cNvSpPr/>
          <p:nvPr/>
        </p:nvSpPr>
        <p:spPr>
          <a:xfrm>
            <a:off x="2559050" y="5715000"/>
            <a:ext cx="428625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45" name="Forma 44"/>
          <p:cNvCxnSpPr>
            <a:endCxn id="34" idx="5"/>
          </p:cNvCxnSpPr>
          <p:nvPr/>
        </p:nvCxnSpPr>
        <p:spPr>
          <a:xfrm rot="10800000" flipV="1">
            <a:off x="2924175" y="5429250"/>
            <a:ext cx="3176588" cy="481013"/>
          </a:xfrm>
          <a:prstGeom prst="curvedConnector4">
            <a:avLst>
              <a:gd name="adj1" fmla="val -2896"/>
              <a:gd name="adj2" fmla="val 246796"/>
            </a:avLst>
          </a:prstGeom>
          <a:ln w="12700">
            <a:solidFill>
              <a:srgbClr val="FF0000"/>
            </a:solidFill>
            <a:prstDash val="sysDash"/>
            <a:beve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Forma 54"/>
          <p:cNvCxnSpPr>
            <a:endCxn id="21" idx="5"/>
          </p:cNvCxnSpPr>
          <p:nvPr/>
        </p:nvCxnSpPr>
        <p:spPr>
          <a:xfrm rot="10800000" flipV="1">
            <a:off x="2936875" y="5429250"/>
            <a:ext cx="3163888" cy="252413"/>
          </a:xfrm>
          <a:prstGeom prst="curvedConnector4">
            <a:avLst>
              <a:gd name="adj1" fmla="val -1778"/>
              <a:gd name="adj2" fmla="val 203835"/>
            </a:avLst>
          </a:prstGeom>
          <a:ln w="12700">
            <a:solidFill>
              <a:srgbClr val="FF0000"/>
            </a:solidFill>
            <a:prstDash val="sysDash"/>
            <a:beve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Elipse 75"/>
          <p:cNvSpPr/>
          <p:nvPr/>
        </p:nvSpPr>
        <p:spPr>
          <a:xfrm>
            <a:off x="3128963" y="1628775"/>
            <a:ext cx="428625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78" name="Conector em curva 77"/>
          <p:cNvCxnSpPr>
            <a:stCxn id="76" idx="4"/>
            <a:endCxn id="14" idx="0"/>
          </p:cNvCxnSpPr>
          <p:nvPr/>
        </p:nvCxnSpPr>
        <p:spPr>
          <a:xfrm rot="5400000">
            <a:off x="1507331" y="3334544"/>
            <a:ext cx="3113088" cy="558800"/>
          </a:xfrm>
          <a:prstGeom prst="curvedConnector3">
            <a:avLst>
              <a:gd name="adj1" fmla="val 50000"/>
            </a:avLst>
          </a:prstGeom>
          <a:ln w="12700">
            <a:solidFill>
              <a:srgbClr val="FF0000"/>
            </a:solidFill>
            <a:prstDash val="sysDash"/>
            <a:beve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ector reto 89"/>
          <p:cNvCxnSpPr/>
          <p:nvPr/>
        </p:nvCxnSpPr>
        <p:spPr>
          <a:xfrm>
            <a:off x="1849438" y="6000750"/>
            <a:ext cx="71437" cy="1588"/>
          </a:xfrm>
          <a:prstGeom prst="line">
            <a:avLst/>
          </a:prstGeom>
          <a:ln w="12700">
            <a:solidFill>
              <a:schemeClr val="tx1"/>
            </a:solidFill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ctor reto 91"/>
          <p:cNvCxnSpPr/>
          <p:nvPr/>
        </p:nvCxnSpPr>
        <p:spPr>
          <a:xfrm>
            <a:off x="1844675" y="6226175"/>
            <a:ext cx="71438" cy="1588"/>
          </a:xfrm>
          <a:prstGeom prst="line">
            <a:avLst/>
          </a:prstGeom>
          <a:ln w="12700">
            <a:solidFill>
              <a:schemeClr val="tx1"/>
            </a:solidFill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ipse 20"/>
          <p:cNvSpPr/>
          <p:nvPr/>
        </p:nvSpPr>
        <p:spPr>
          <a:xfrm>
            <a:off x="2570163" y="5486400"/>
            <a:ext cx="428625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6" name="CaixaDeTexto 25"/>
          <p:cNvSpPr txBox="1">
            <a:spLocks noChangeArrowheads="1"/>
          </p:cNvSpPr>
          <p:nvPr/>
        </p:nvSpPr>
        <p:spPr bwMode="auto">
          <a:xfrm>
            <a:off x="5857875" y="2643188"/>
            <a:ext cx="18478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/>
              <a:t>TABELA PADRÃO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4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9" grpId="0"/>
      <p:bldP spid="125" grpId="0"/>
      <p:bldP spid="14" grpId="0" animBg="1"/>
      <p:bldP spid="15" grpId="0" animBg="1"/>
      <p:bldP spid="25" grpId="0" animBg="1"/>
      <p:bldP spid="34" grpId="0" animBg="1"/>
      <p:bldP spid="76" grpId="0" animBg="1"/>
      <p:bldP spid="21" grpId="0" animBg="1"/>
      <p:bldP spid="21" grpId="1" animBg="1"/>
      <p:bldP spid="2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00100" y="0"/>
            <a:ext cx="7137083" cy="71435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DIAGRAMA DE DISPERSÃO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3357554" y="785794"/>
            <a:ext cx="180850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interpretação</a:t>
            </a:r>
            <a:endParaRPr lang="pt-B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222" name="Conector reto 221"/>
          <p:cNvCxnSpPr/>
          <p:nvPr/>
        </p:nvCxnSpPr>
        <p:spPr bwMode="auto">
          <a:xfrm rot="10800000">
            <a:off x="2487613" y="53451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Conector reto 222"/>
          <p:cNvCxnSpPr/>
          <p:nvPr/>
        </p:nvCxnSpPr>
        <p:spPr bwMode="auto">
          <a:xfrm rot="10800000">
            <a:off x="2487613" y="52006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Conector reto 223"/>
          <p:cNvCxnSpPr/>
          <p:nvPr/>
        </p:nvCxnSpPr>
        <p:spPr bwMode="auto">
          <a:xfrm rot="10800000">
            <a:off x="2487613" y="50593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Conector reto 224"/>
          <p:cNvCxnSpPr/>
          <p:nvPr/>
        </p:nvCxnSpPr>
        <p:spPr bwMode="auto">
          <a:xfrm rot="10800000">
            <a:off x="2487613" y="52022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Conector reto 225"/>
          <p:cNvCxnSpPr/>
          <p:nvPr/>
        </p:nvCxnSpPr>
        <p:spPr bwMode="auto">
          <a:xfrm rot="10800000">
            <a:off x="2487613" y="50577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de seta reta 4"/>
          <p:cNvCxnSpPr/>
          <p:nvPr/>
        </p:nvCxnSpPr>
        <p:spPr bwMode="auto">
          <a:xfrm rot="5400000" flipH="1" flipV="1">
            <a:off x="1005682" y="3909219"/>
            <a:ext cx="3132137" cy="31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/>
          <p:cNvCxnSpPr/>
          <p:nvPr/>
        </p:nvCxnSpPr>
        <p:spPr bwMode="auto">
          <a:xfrm>
            <a:off x="2571750" y="5484813"/>
            <a:ext cx="4071938" cy="31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883" name="CaixaDeTexto 8"/>
          <p:cNvSpPr txBox="1">
            <a:spLocks noChangeArrowheads="1"/>
          </p:cNvSpPr>
          <p:nvPr/>
        </p:nvSpPr>
        <p:spPr bwMode="auto">
          <a:xfrm>
            <a:off x="1857375" y="2403475"/>
            <a:ext cx="774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Efeito</a:t>
            </a:r>
          </a:p>
        </p:txBody>
      </p:sp>
      <p:sp>
        <p:nvSpPr>
          <p:cNvPr id="79884" name="CaixaDeTexto 9"/>
          <p:cNvSpPr txBox="1">
            <a:spLocks noChangeArrowheads="1"/>
          </p:cNvSpPr>
          <p:nvPr/>
        </p:nvSpPr>
        <p:spPr bwMode="auto">
          <a:xfrm>
            <a:off x="6000750" y="5630863"/>
            <a:ext cx="850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Causa</a:t>
            </a:r>
          </a:p>
        </p:txBody>
      </p:sp>
      <p:cxnSp>
        <p:nvCxnSpPr>
          <p:cNvPr id="44" name="Conector reto 43"/>
          <p:cNvCxnSpPr/>
          <p:nvPr/>
        </p:nvCxnSpPr>
        <p:spPr bwMode="auto">
          <a:xfrm rot="5400000">
            <a:off x="6178550" y="5522913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886" name="Grupo 76"/>
          <p:cNvGrpSpPr>
            <a:grpSpLocks/>
          </p:cNvGrpSpPr>
          <p:nvPr/>
        </p:nvGrpSpPr>
        <p:grpSpPr bwMode="auto">
          <a:xfrm>
            <a:off x="2784475" y="5487988"/>
            <a:ext cx="3216275" cy="73025"/>
            <a:chOff x="2428066" y="5429264"/>
            <a:chExt cx="3216298" cy="72232"/>
          </a:xfrm>
        </p:grpSpPr>
        <p:cxnSp>
          <p:nvCxnSpPr>
            <p:cNvPr id="13" name="Conector reto 12"/>
            <p:cNvCxnSpPr/>
            <p:nvPr/>
          </p:nvCxnSpPr>
          <p:spPr>
            <a:xfrm rot="5400000">
              <a:off x="2392744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/>
            <p:cNvCxnSpPr/>
            <p:nvPr/>
          </p:nvCxnSpPr>
          <p:spPr>
            <a:xfrm rot="5400000">
              <a:off x="2606264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/>
            <p:cNvCxnSpPr/>
            <p:nvPr/>
          </p:nvCxnSpPr>
          <p:spPr>
            <a:xfrm rot="5400000">
              <a:off x="2606264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/>
            <p:cNvCxnSpPr/>
            <p:nvPr/>
          </p:nvCxnSpPr>
          <p:spPr>
            <a:xfrm rot="5400000">
              <a:off x="2821372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>
            <a:xfrm rot="5400000">
              <a:off x="2821372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 rot="5400000">
              <a:off x="3035686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 rot="5400000">
              <a:off x="3035686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/>
            <p:cNvCxnSpPr/>
            <p:nvPr/>
          </p:nvCxnSpPr>
          <p:spPr>
            <a:xfrm rot="5400000">
              <a:off x="3250000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/>
            <p:cNvCxnSpPr/>
            <p:nvPr/>
          </p:nvCxnSpPr>
          <p:spPr>
            <a:xfrm rot="5400000">
              <a:off x="3250000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/>
            <p:cNvCxnSpPr/>
            <p:nvPr/>
          </p:nvCxnSpPr>
          <p:spPr>
            <a:xfrm rot="5400000">
              <a:off x="3464314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/>
            <p:cNvCxnSpPr/>
            <p:nvPr/>
          </p:nvCxnSpPr>
          <p:spPr>
            <a:xfrm rot="5400000">
              <a:off x="3464314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/>
            <p:cNvCxnSpPr/>
            <p:nvPr/>
          </p:nvCxnSpPr>
          <p:spPr>
            <a:xfrm rot="5400000">
              <a:off x="3678628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/>
            <p:cNvCxnSpPr/>
            <p:nvPr/>
          </p:nvCxnSpPr>
          <p:spPr>
            <a:xfrm rot="5400000">
              <a:off x="3678628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/>
            <p:cNvCxnSpPr/>
            <p:nvPr/>
          </p:nvCxnSpPr>
          <p:spPr>
            <a:xfrm rot="5400000">
              <a:off x="3892942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to 26"/>
            <p:cNvCxnSpPr/>
            <p:nvPr/>
          </p:nvCxnSpPr>
          <p:spPr>
            <a:xfrm rot="5400000">
              <a:off x="3892942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to 27"/>
            <p:cNvCxnSpPr/>
            <p:nvPr/>
          </p:nvCxnSpPr>
          <p:spPr>
            <a:xfrm rot="5400000">
              <a:off x="4106462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to 28"/>
            <p:cNvCxnSpPr/>
            <p:nvPr/>
          </p:nvCxnSpPr>
          <p:spPr>
            <a:xfrm rot="5400000">
              <a:off x="4108050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to 29"/>
            <p:cNvCxnSpPr/>
            <p:nvPr/>
          </p:nvCxnSpPr>
          <p:spPr>
            <a:xfrm rot="5400000">
              <a:off x="4321570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to 30"/>
            <p:cNvCxnSpPr/>
            <p:nvPr/>
          </p:nvCxnSpPr>
          <p:spPr>
            <a:xfrm rot="5400000">
              <a:off x="4323157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to 31"/>
            <p:cNvCxnSpPr/>
            <p:nvPr/>
          </p:nvCxnSpPr>
          <p:spPr>
            <a:xfrm rot="5400000">
              <a:off x="4535090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/>
            <p:cNvCxnSpPr/>
            <p:nvPr/>
          </p:nvCxnSpPr>
          <p:spPr>
            <a:xfrm rot="5400000">
              <a:off x="4536678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/>
            <p:cNvCxnSpPr/>
            <p:nvPr/>
          </p:nvCxnSpPr>
          <p:spPr>
            <a:xfrm rot="5400000">
              <a:off x="4750198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to 34"/>
            <p:cNvCxnSpPr/>
            <p:nvPr/>
          </p:nvCxnSpPr>
          <p:spPr>
            <a:xfrm rot="5400000">
              <a:off x="4751785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to 35"/>
            <p:cNvCxnSpPr/>
            <p:nvPr/>
          </p:nvCxnSpPr>
          <p:spPr>
            <a:xfrm rot="5400000">
              <a:off x="4963718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to 36"/>
            <p:cNvCxnSpPr/>
            <p:nvPr/>
          </p:nvCxnSpPr>
          <p:spPr>
            <a:xfrm rot="5400000">
              <a:off x="4965306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to 37"/>
            <p:cNvCxnSpPr/>
            <p:nvPr/>
          </p:nvCxnSpPr>
          <p:spPr>
            <a:xfrm rot="5400000">
              <a:off x="5178826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to 38"/>
            <p:cNvCxnSpPr/>
            <p:nvPr/>
          </p:nvCxnSpPr>
          <p:spPr>
            <a:xfrm rot="5400000">
              <a:off x="5180413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to 39"/>
            <p:cNvCxnSpPr/>
            <p:nvPr/>
          </p:nvCxnSpPr>
          <p:spPr>
            <a:xfrm rot="5400000">
              <a:off x="5392346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to 40"/>
            <p:cNvCxnSpPr/>
            <p:nvPr/>
          </p:nvCxnSpPr>
          <p:spPr>
            <a:xfrm rot="5400000">
              <a:off x="5393934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to 41"/>
            <p:cNvCxnSpPr/>
            <p:nvPr/>
          </p:nvCxnSpPr>
          <p:spPr>
            <a:xfrm rot="5400000">
              <a:off x="5607454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to 42"/>
            <p:cNvCxnSpPr/>
            <p:nvPr/>
          </p:nvCxnSpPr>
          <p:spPr>
            <a:xfrm rot="5400000">
              <a:off x="5609042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to 44"/>
            <p:cNvCxnSpPr/>
            <p:nvPr/>
          </p:nvCxnSpPr>
          <p:spPr>
            <a:xfrm rot="5400000">
              <a:off x="3464314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/>
            <p:cNvCxnSpPr/>
            <p:nvPr/>
          </p:nvCxnSpPr>
          <p:spPr>
            <a:xfrm rot="5400000">
              <a:off x="3678628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to 46"/>
            <p:cNvCxnSpPr/>
            <p:nvPr/>
          </p:nvCxnSpPr>
          <p:spPr>
            <a:xfrm rot="5400000">
              <a:off x="3678628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/>
            <p:cNvCxnSpPr/>
            <p:nvPr/>
          </p:nvCxnSpPr>
          <p:spPr>
            <a:xfrm rot="5400000">
              <a:off x="3892942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/>
            <p:cNvCxnSpPr/>
            <p:nvPr/>
          </p:nvCxnSpPr>
          <p:spPr>
            <a:xfrm rot="5400000">
              <a:off x="3892942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to 49"/>
            <p:cNvCxnSpPr/>
            <p:nvPr/>
          </p:nvCxnSpPr>
          <p:spPr>
            <a:xfrm rot="5400000">
              <a:off x="4106462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/>
            <p:cNvCxnSpPr/>
            <p:nvPr/>
          </p:nvCxnSpPr>
          <p:spPr>
            <a:xfrm rot="5400000">
              <a:off x="4108050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/>
            <p:cNvCxnSpPr/>
            <p:nvPr/>
          </p:nvCxnSpPr>
          <p:spPr>
            <a:xfrm rot="5400000">
              <a:off x="4321570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/>
            <p:cNvCxnSpPr/>
            <p:nvPr/>
          </p:nvCxnSpPr>
          <p:spPr>
            <a:xfrm rot="5400000">
              <a:off x="4323157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to 53"/>
            <p:cNvCxnSpPr/>
            <p:nvPr/>
          </p:nvCxnSpPr>
          <p:spPr>
            <a:xfrm rot="5400000">
              <a:off x="4535090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to 54"/>
            <p:cNvCxnSpPr/>
            <p:nvPr/>
          </p:nvCxnSpPr>
          <p:spPr>
            <a:xfrm rot="5400000">
              <a:off x="4536678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to 55"/>
            <p:cNvCxnSpPr/>
            <p:nvPr/>
          </p:nvCxnSpPr>
          <p:spPr>
            <a:xfrm rot="5400000">
              <a:off x="4750198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to 56"/>
            <p:cNvCxnSpPr/>
            <p:nvPr/>
          </p:nvCxnSpPr>
          <p:spPr>
            <a:xfrm rot="5400000">
              <a:off x="4751785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to 57"/>
            <p:cNvCxnSpPr/>
            <p:nvPr/>
          </p:nvCxnSpPr>
          <p:spPr>
            <a:xfrm rot="5400000">
              <a:off x="4963718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to 58"/>
            <p:cNvCxnSpPr/>
            <p:nvPr/>
          </p:nvCxnSpPr>
          <p:spPr>
            <a:xfrm rot="5400000">
              <a:off x="4965306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to 59"/>
            <p:cNvCxnSpPr/>
            <p:nvPr/>
          </p:nvCxnSpPr>
          <p:spPr>
            <a:xfrm rot="5400000">
              <a:off x="5178826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to 60"/>
            <p:cNvCxnSpPr/>
            <p:nvPr/>
          </p:nvCxnSpPr>
          <p:spPr>
            <a:xfrm rot="5400000">
              <a:off x="5180413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to 61"/>
            <p:cNvCxnSpPr/>
            <p:nvPr/>
          </p:nvCxnSpPr>
          <p:spPr>
            <a:xfrm rot="5400000">
              <a:off x="5392346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to 62"/>
            <p:cNvCxnSpPr/>
            <p:nvPr/>
          </p:nvCxnSpPr>
          <p:spPr>
            <a:xfrm rot="5400000">
              <a:off x="5393934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reto 63"/>
            <p:cNvCxnSpPr/>
            <p:nvPr/>
          </p:nvCxnSpPr>
          <p:spPr>
            <a:xfrm rot="5400000">
              <a:off x="5607454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to 64"/>
            <p:cNvCxnSpPr/>
            <p:nvPr/>
          </p:nvCxnSpPr>
          <p:spPr>
            <a:xfrm rot="5400000">
              <a:off x="5609042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Conector reto 65"/>
          <p:cNvCxnSpPr/>
          <p:nvPr/>
        </p:nvCxnSpPr>
        <p:spPr bwMode="auto">
          <a:xfrm rot="5400000">
            <a:off x="6178550" y="5522913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to 66"/>
          <p:cNvCxnSpPr/>
          <p:nvPr/>
        </p:nvCxnSpPr>
        <p:spPr bwMode="auto">
          <a:xfrm rot="5400000">
            <a:off x="6179344" y="5522119"/>
            <a:ext cx="71437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to 67"/>
          <p:cNvCxnSpPr/>
          <p:nvPr/>
        </p:nvCxnSpPr>
        <p:spPr bwMode="auto">
          <a:xfrm rot="5400000">
            <a:off x="6392863" y="55229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to 68"/>
          <p:cNvCxnSpPr/>
          <p:nvPr/>
        </p:nvCxnSpPr>
        <p:spPr bwMode="auto">
          <a:xfrm rot="5400000">
            <a:off x="6393657" y="5522119"/>
            <a:ext cx="71437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reto 101"/>
          <p:cNvCxnSpPr/>
          <p:nvPr/>
        </p:nvCxnSpPr>
        <p:spPr bwMode="auto">
          <a:xfrm rot="10800000">
            <a:off x="4859338" y="54864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ector reto 102"/>
          <p:cNvCxnSpPr/>
          <p:nvPr/>
        </p:nvCxnSpPr>
        <p:spPr bwMode="auto">
          <a:xfrm rot="10800000">
            <a:off x="4857750" y="5487988"/>
            <a:ext cx="714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ector reto 122"/>
          <p:cNvCxnSpPr/>
          <p:nvPr/>
        </p:nvCxnSpPr>
        <p:spPr bwMode="auto">
          <a:xfrm rot="10800000">
            <a:off x="4859338" y="54864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ector reto 123"/>
          <p:cNvCxnSpPr/>
          <p:nvPr/>
        </p:nvCxnSpPr>
        <p:spPr bwMode="auto">
          <a:xfrm rot="10800000">
            <a:off x="4857750" y="5487988"/>
            <a:ext cx="714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Conector reto 226"/>
          <p:cNvCxnSpPr/>
          <p:nvPr/>
        </p:nvCxnSpPr>
        <p:spPr bwMode="auto">
          <a:xfrm rot="10800000">
            <a:off x="2487613" y="49164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Conector reto 227"/>
          <p:cNvCxnSpPr/>
          <p:nvPr/>
        </p:nvCxnSpPr>
        <p:spPr bwMode="auto">
          <a:xfrm rot="10800000">
            <a:off x="2487613" y="49149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Conector reto 228"/>
          <p:cNvCxnSpPr/>
          <p:nvPr/>
        </p:nvCxnSpPr>
        <p:spPr bwMode="auto">
          <a:xfrm rot="10800000">
            <a:off x="2487613" y="47704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Conector reto 229"/>
          <p:cNvCxnSpPr/>
          <p:nvPr/>
        </p:nvCxnSpPr>
        <p:spPr bwMode="auto">
          <a:xfrm rot="10800000">
            <a:off x="2487613" y="46291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Conector reto 230"/>
          <p:cNvCxnSpPr/>
          <p:nvPr/>
        </p:nvCxnSpPr>
        <p:spPr bwMode="auto">
          <a:xfrm rot="10800000">
            <a:off x="2487613" y="47720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Conector reto 231"/>
          <p:cNvCxnSpPr/>
          <p:nvPr/>
        </p:nvCxnSpPr>
        <p:spPr bwMode="auto">
          <a:xfrm rot="10800000">
            <a:off x="2487613" y="46275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Conector reto 232"/>
          <p:cNvCxnSpPr/>
          <p:nvPr/>
        </p:nvCxnSpPr>
        <p:spPr bwMode="auto">
          <a:xfrm rot="10800000">
            <a:off x="2487613" y="44862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Conector reto 233"/>
          <p:cNvCxnSpPr/>
          <p:nvPr/>
        </p:nvCxnSpPr>
        <p:spPr bwMode="auto">
          <a:xfrm rot="10800000">
            <a:off x="2487613" y="44894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Conector reto 234"/>
          <p:cNvCxnSpPr/>
          <p:nvPr/>
        </p:nvCxnSpPr>
        <p:spPr bwMode="auto">
          <a:xfrm rot="10800000">
            <a:off x="2487613" y="43449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Conector reto 235"/>
          <p:cNvCxnSpPr/>
          <p:nvPr/>
        </p:nvCxnSpPr>
        <p:spPr bwMode="auto">
          <a:xfrm rot="10800000">
            <a:off x="2481263" y="42037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Conector reto 236"/>
          <p:cNvCxnSpPr/>
          <p:nvPr/>
        </p:nvCxnSpPr>
        <p:spPr bwMode="auto">
          <a:xfrm rot="10800000">
            <a:off x="2487613" y="43465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Conector reto 237"/>
          <p:cNvCxnSpPr/>
          <p:nvPr/>
        </p:nvCxnSpPr>
        <p:spPr bwMode="auto">
          <a:xfrm rot="10800000">
            <a:off x="2481263" y="42021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Conector reto 238"/>
          <p:cNvCxnSpPr/>
          <p:nvPr/>
        </p:nvCxnSpPr>
        <p:spPr bwMode="auto">
          <a:xfrm rot="10800000">
            <a:off x="2481263" y="40608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Conector reto 239"/>
          <p:cNvCxnSpPr/>
          <p:nvPr/>
        </p:nvCxnSpPr>
        <p:spPr bwMode="auto">
          <a:xfrm rot="10800000">
            <a:off x="2481263" y="40592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Conector reto 240"/>
          <p:cNvCxnSpPr/>
          <p:nvPr/>
        </p:nvCxnSpPr>
        <p:spPr bwMode="auto">
          <a:xfrm rot="10800000">
            <a:off x="2481263" y="39147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Conector reto 241"/>
          <p:cNvCxnSpPr/>
          <p:nvPr/>
        </p:nvCxnSpPr>
        <p:spPr bwMode="auto">
          <a:xfrm rot="10800000">
            <a:off x="2481263" y="37734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Conector reto 242"/>
          <p:cNvCxnSpPr/>
          <p:nvPr/>
        </p:nvCxnSpPr>
        <p:spPr bwMode="auto">
          <a:xfrm rot="10800000">
            <a:off x="2481263" y="39163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Conector reto 243"/>
          <p:cNvCxnSpPr/>
          <p:nvPr/>
        </p:nvCxnSpPr>
        <p:spPr bwMode="auto">
          <a:xfrm rot="10800000">
            <a:off x="2481263" y="37719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Conector reto 244"/>
          <p:cNvCxnSpPr/>
          <p:nvPr/>
        </p:nvCxnSpPr>
        <p:spPr bwMode="auto">
          <a:xfrm rot="10800000">
            <a:off x="2481263" y="36306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Conector reto 245"/>
          <p:cNvCxnSpPr/>
          <p:nvPr/>
        </p:nvCxnSpPr>
        <p:spPr bwMode="auto">
          <a:xfrm rot="10800000">
            <a:off x="2487613" y="36322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Conector reto 246"/>
          <p:cNvCxnSpPr/>
          <p:nvPr/>
        </p:nvCxnSpPr>
        <p:spPr bwMode="auto">
          <a:xfrm rot="10800000">
            <a:off x="2487613" y="34877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Conector reto 247"/>
          <p:cNvCxnSpPr/>
          <p:nvPr/>
        </p:nvCxnSpPr>
        <p:spPr bwMode="auto">
          <a:xfrm rot="10800000">
            <a:off x="2487613" y="33464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Conector reto 248"/>
          <p:cNvCxnSpPr/>
          <p:nvPr/>
        </p:nvCxnSpPr>
        <p:spPr bwMode="auto">
          <a:xfrm rot="10800000">
            <a:off x="2487613" y="34893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Conector reto 249"/>
          <p:cNvCxnSpPr/>
          <p:nvPr/>
        </p:nvCxnSpPr>
        <p:spPr bwMode="auto">
          <a:xfrm rot="10800000">
            <a:off x="2487613" y="33448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Conector reto 250"/>
          <p:cNvCxnSpPr/>
          <p:nvPr/>
        </p:nvCxnSpPr>
        <p:spPr bwMode="auto">
          <a:xfrm rot="10800000">
            <a:off x="2487613" y="32035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Conector reto 251"/>
          <p:cNvCxnSpPr/>
          <p:nvPr/>
        </p:nvCxnSpPr>
        <p:spPr bwMode="auto">
          <a:xfrm rot="10800000">
            <a:off x="2487613" y="32019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Conector reto 252"/>
          <p:cNvCxnSpPr/>
          <p:nvPr/>
        </p:nvCxnSpPr>
        <p:spPr bwMode="auto">
          <a:xfrm rot="10800000">
            <a:off x="2487613" y="30575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Conector reto 253"/>
          <p:cNvCxnSpPr/>
          <p:nvPr/>
        </p:nvCxnSpPr>
        <p:spPr bwMode="auto">
          <a:xfrm rot="10800000">
            <a:off x="2487613" y="29162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Conector reto 254"/>
          <p:cNvCxnSpPr/>
          <p:nvPr/>
        </p:nvCxnSpPr>
        <p:spPr bwMode="auto">
          <a:xfrm rot="10800000">
            <a:off x="2487613" y="30591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Conector reto 255"/>
          <p:cNvCxnSpPr/>
          <p:nvPr/>
        </p:nvCxnSpPr>
        <p:spPr bwMode="auto">
          <a:xfrm rot="10800000">
            <a:off x="2487613" y="29146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Conector reto 256"/>
          <p:cNvCxnSpPr/>
          <p:nvPr/>
        </p:nvCxnSpPr>
        <p:spPr bwMode="auto">
          <a:xfrm rot="10800000">
            <a:off x="2487613" y="27733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0" name="Elipse 309"/>
          <p:cNvSpPr/>
          <p:nvPr/>
        </p:nvSpPr>
        <p:spPr>
          <a:xfrm>
            <a:off x="4000500" y="4130675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12" name="Elipse 311"/>
          <p:cNvSpPr/>
          <p:nvPr/>
        </p:nvSpPr>
        <p:spPr>
          <a:xfrm>
            <a:off x="4214813" y="377348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13" name="Elipse 312"/>
          <p:cNvSpPr/>
          <p:nvPr/>
        </p:nvSpPr>
        <p:spPr>
          <a:xfrm>
            <a:off x="3857625" y="3916363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0" name="Elipse 329"/>
          <p:cNvSpPr/>
          <p:nvPr/>
        </p:nvSpPr>
        <p:spPr>
          <a:xfrm>
            <a:off x="5286375" y="2987675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2" name="Elipse 331"/>
          <p:cNvSpPr/>
          <p:nvPr/>
        </p:nvSpPr>
        <p:spPr>
          <a:xfrm>
            <a:off x="3938588" y="4024313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3" name="Elipse 332"/>
          <p:cNvSpPr/>
          <p:nvPr/>
        </p:nvSpPr>
        <p:spPr>
          <a:xfrm>
            <a:off x="4152900" y="4024313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96" name="Elipse 295"/>
          <p:cNvSpPr/>
          <p:nvPr/>
        </p:nvSpPr>
        <p:spPr bwMode="auto">
          <a:xfrm>
            <a:off x="3224213" y="4702175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09" name="Elipse 308"/>
          <p:cNvSpPr/>
          <p:nvPr/>
        </p:nvSpPr>
        <p:spPr bwMode="auto">
          <a:xfrm>
            <a:off x="3786188" y="4130675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44" name="Elipse 343"/>
          <p:cNvSpPr/>
          <p:nvPr/>
        </p:nvSpPr>
        <p:spPr bwMode="auto">
          <a:xfrm>
            <a:off x="5064125" y="3148013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03" name="Elipse 302"/>
          <p:cNvSpPr/>
          <p:nvPr/>
        </p:nvSpPr>
        <p:spPr bwMode="auto">
          <a:xfrm>
            <a:off x="3214688" y="4559300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06" name="Elipse 305"/>
          <p:cNvSpPr/>
          <p:nvPr/>
        </p:nvSpPr>
        <p:spPr bwMode="auto">
          <a:xfrm>
            <a:off x="3500438" y="434498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08" name="Elipse 307"/>
          <p:cNvSpPr/>
          <p:nvPr/>
        </p:nvSpPr>
        <p:spPr bwMode="auto">
          <a:xfrm>
            <a:off x="3643313" y="4273550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11" name="Elipse 310"/>
          <p:cNvSpPr/>
          <p:nvPr/>
        </p:nvSpPr>
        <p:spPr bwMode="auto">
          <a:xfrm>
            <a:off x="3857625" y="4202113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14" name="Elipse 313"/>
          <p:cNvSpPr/>
          <p:nvPr/>
        </p:nvSpPr>
        <p:spPr bwMode="auto">
          <a:xfrm>
            <a:off x="4071938" y="3987800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17" name="Elipse 316"/>
          <p:cNvSpPr/>
          <p:nvPr/>
        </p:nvSpPr>
        <p:spPr bwMode="auto">
          <a:xfrm>
            <a:off x="4714875" y="3487738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19" name="Elipse 318"/>
          <p:cNvSpPr/>
          <p:nvPr/>
        </p:nvSpPr>
        <p:spPr bwMode="auto">
          <a:xfrm>
            <a:off x="4929188" y="348773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0" name="Elipse 319"/>
          <p:cNvSpPr/>
          <p:nvPr/>
        </p:nvSpPr>
        <p:spPr bwMode="auto">
          <a:xfrm>
            <a:off x="4633913" y="3433763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1" name="Elipse 320"/>
          <p:cNvSpPr/>
          <p:nvPr/>
        </p:nvSpPr>
        <p:spPr bwMode="auto">
          <a:xfrm>
            <a:off x="4424363" y="366553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2" name="Elipse 321"/>
          <p:cNvSpPr/>
          <p:nvPr/>
        </p:nvSpPr>
        <p:spPr bwMode="auto">
          <a:xfrm>
            <a:off x="4929188" y="320198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4" name="Elipse 323"/>
          <p:cNvSpPr/>
          <p:nvPr/>
        </p:nvSpPr>
        <p:spPr bwMode="auto">
          <a:xfrm>
            <a:off x="5233988" y="3130550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5" name="Elipse 324"/>
          <p:cNvSpPr/>
          <p:nvPr/>
        </p:nvSpPr>
        <p:spPr bwMode="auto">
          <a:xfrm>
            <a:off x="5357813" y="2987675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7" name="Elipse 326"/>
          <p:cNvSpPr/>
          <p:nvPr/>
        </p:nvSpPr>
        <p:spPr bwMode="auto">
          <a:xfrm>
            <a:off x="5338763" y="3130550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9" name="Elipse 328"/>
          <p:cNvSpPr/>
          <p:nvPr/>
        </p:nvSpPr>
        <p:spPr bwMode="auto">
          <a:xfrm>
            <a:off x="5491163" y="2997200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1" name="Elipse 330"/>
          <p:cNvSpPr/>
          <p:nvPr/>
        </p:nvSpPr>
        <p:spPr bwMode="auto">
          <a:xfrm>
            <a:off x="5494338" y="2911475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4" name="Elipse 333"/>
          <p:cNvSpPr/>
          <p:nvPr/>
        </p:nvSpPr>
        <p:spPr bwMode="auto">
          <a:xfrm>
            <a:off x="4367213" y="3667125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9" name="Elipse 338"/>
          <p:cNvSpPr/>
          <p:nvPr/>
        </p:nvSpPr>
        <p:spPr bwMode="auto">
          <a:xfrm>
            <a:off x="4929188" y="3416300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41" name="Elipse 340"/>
          <p:cNvSpPr/>
          <p:nvPr/>
        </p:nvSpPr>
        <p:spPr bwMode="auto">
          <a:xfrm>
            <a:off x="5143500" y="3201988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43" name="Elipse 342"/>
          <p:cNvSpPr/>
          <p:nvPr/>
        </p:nvSpPr>
        <p:spPr bwMode="auto">
          <a:xfrm>
            <a:off x="5357813" y="320198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45" name="Elipse 344"/>
          <p:cNvSpPr/>
          <p:nvPr/>
        </p:nvSpPr>
        <p:spPr bwMode="auto">
          <a:xfrm>
            <a:off x="4852988" y="337978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46" name="Elipse 345"/>
          <p:cNvSpPr/>
          <p:nvPr/>
        </p:nvSpPr>
        <p:spPr bwMode="auto">
          <a:xfrm>
            <a:off x="4795838" y="3381375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66" name="Elipse 265"/>
          <p:cNvSpPr/>
          <p:nvPr/>
        </p:nvSpPr>
        <p:spPr bwMode="auto">
          <a:xfrm>
            <a:off x="3071813" y="463073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04" name="Elipse 303"/>
          <p:cNvSpPr/>
          <p:nvPr/>
        </p:nvSpPr>
        <p:spPr bwMode="auto">
          <a:xfrm>
            <a:off x="3357563" y="463073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05" name="Elipse 304"/>
          <p:cNvSpPr/>
          <p:nvPr/>
        </p:nvSpPr>
        <p:spPr bwMode="auto">
          <a:xfrm>
            <a:off x="3429000" y="4416425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07" name="Elipse 306"/>
          <p:cNvSpPr/>
          <p:nvPr/>
        </p:nvSpPr>
        <p:spPr bwMode="auto">
          <a:xfrm>
            <a:off x="3643313" y="4416425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15" name="Elipse 314"/>
          <p:cNvSpPr/>
          <p:nvPr/>
        </p:nvSpPr>
        <p:spPr bwMode="auto">
          <a:xfrm>
            <a:off x="4500563" y="3702050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16" name="Elipse 315"/>
          <p:cNvSpPr/>
          <p:nvPr/>
        </p:nvSpPr>
        <p:spPr bwMode="auto">
          <a:xfrm>
            <a:off x="4357688" y="3559175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18" name="Elipse 317"/>
          <p:cNvSpPr/>
          <p:nvPr/>
        </p:nvSpPr>
        <p:spPr bwMode="auto">
          <a:xfrm>
            <a:off x="4572000" y="3559175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3" name="Elipse 322"/>
          <p:cNvSpPr/>
          <p:nvPr/>
        </p:nvSpPr>
        <p:spPr bwMode="auto">
          <a:xfrm>
            <a:off x="5081588" y="335438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6" name="Elipse 325"/>
          <p:cNvSpPr/>
          <p:nvPr/>
        </p:nvSpPr>
        <p:spPr bwMode="auto">
          <a:xfrm>
            <a:off x="5084763" y="3268663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8" name="Elipse 327"/>
          <p:cNvSpPr/>
          <p:nvPr/>
        </p:nvSpPr>
        <p:spPr bwMode="auto">
          <a:xfrm>
            <a:off x="5338763" y="2844800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5" name="Elipse 334"/>
          <p:cNvSpPr/>
          <p:nvPr/>
        </p:nvSpPr>
        <p:spPr bwMode="auto">
          <a:xfrm>
            <a:off x="4010025" y="381000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6" name="Elipse 335"/>
          <p:cNvSpPr/>
          <p:nvPr/>
        </p:nvSpPr>
        <p:spPr bwMode="auto">
          <a:xfrm>
            <a:off x="4224338" y="388143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7" name="Elipse 336"/>
          <p:cNvSpPr/>
          <p:nvPr/>
        </p:nvSpPr>
        <p:spPr bwMode="auto">
          <a:xfrm>
            <a:off x="4652963" y="359568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8" name="Elipse 337"/>
          <p:cNvSpPr/>
          <p:nvPr/>
        </p:nvSpPr>
        <p:spPr bwMode="auto">
          <a:xfrm>
            <a:off x="4576763" y="3559175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40" name="Elipse 339"/>
          <p:cNvSpPr/>
          <p:nvPr/>
        </p:nvSpPr>
        <p:spPr bwMode="auto">
          <a:xfrm>
            <a:off x="4786313" y="3273425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42" name="Elipse 341"/>
          <p:cNvSpPr/>
          <p:nvPr/>
        </p:nvSpPr>
        <p:spPr bwMode="auto">
          <a:xfrm>
            <a:off x="5000625" y="3273425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47" name="Elipse 346"/>
          <p:cNvSpPr/>
          <p:nvPr/>
        </p:nvSpPr>
        <p:spPr bwMode="auto">
          <a:xfrm>
            <a:off x="5081588" y="330993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48" name="Elipse 347"/>
          <p:cNvSpPr/>
          <p:nvPr/>
        </p:nvSpPr>
        <p:spPr bwMode="auto">
          <a:xfrm>
            <a:off x="5005388" y="3273425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74" name="Retângulo 173"/>
          <p:cNvSpPr/>
          <p:nvPr/>
        </p:nvSpPr>
        <p:spPr>
          <a:xfrm>
            <a:off x="5929322" y="1571612"/>
            <a:ext cx="2759089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CORRELAÇÃO</a:t>
            </a:r>
          </a:p>
          <a:p>
            <a:pPr algn="ctr">
              <a:defRPr/>
            </a:pPr>
            <a:r>
              <a:rPr lang="pt-BR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POSITIVA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00100" y="0"/>
            <a:ext cx="7137083" cy="71435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DIAGRAMA DE DISPERSÃO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3357554" y="785794"/>
            <a:ext cx="237937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INTERPRETAÇÃO</a:t>
            </a:r>
            <a:endParaRPr lang="pt-B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222" name="Conector reto 221"/>
          <p:cNvCxnSpPr/>
          <p:nvPr/>
        </p:nvCxnSpPr>
        <p:spPr bwMode="auto">
          <a:xfrm rot="10800000">
            <a:off x="2487613" y="53451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Conector reto 222"/>
          <p:cNvCxnSpPr/>
          <p:nvPr/>
        </p:nvCxnSpPr>
        <p:spPr bwMode="auto">
          <a:xfrm rot="10800000">
            <a:off x="2487613" y="52006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Conector reto 223"/>
          <p:cNvCxnSpPr/>
          <p:nvPr/>
        </p:nvCxnSpPr>
        <p:spPr bwMode="auto">
          <a:xfrm rot="10800000">
            <a:off x="2487613" y="50593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Conector reto 224"/>
          <p:cNvCxnSpPr/>
          <p:nvPr/>
        </p:nvCxnSpPr>
        <p:spPr bwMode="auto">
          <a:xfrm rot="10800000">
            <a:off x="2487613" y="52022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Conector reto 225"/>
          <p:cNvCxnSpPr/>
          <p:nvPr/>
        </p:nvCxnSpPr>
        <p:spPr bwMode="auto">
          <a:xfrm rot="10800000">
            <a:off x="2487613" y="50577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de seta reta 4"/>
          <p:cNvCxnSpPr/>
          <p:nvPr/>
        </p:nvCxnSpPr>
        <p:spPr bwMode="auto">
          <a:xfrm rot="5400000" flipH="1" flipV="1">
            <a:off x="1005682" y="3909219"/>
            <a:ext cx="3132137" cy="31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/>
          <p:cNvCxnSpPr/>
          <p:nvPr/>
        </p:nvCxnSpPr>
        <p:spPr bwMode="auto">
          <a:xfrm>
            <a:off x="2571750" y="5484813"/>
            <a:ext cx="4071938" cy="31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907" name="CaixaDeTexto 8"/>
          <p:cNvSpPr txBox="1">
            <a:spLocks noChangeArrowheads="1"/>
          </p:cNvSpPr>
          <p:nvPr/>
        </p:nvSpPr>
        <p:spPr bwMode="auto">
          <a:xfrm>
            <a:off x="1857375" y="2403475"/>
            <a:ext cx="774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Efeito</a:t>
            </a:r>
          </a:p>
        </p:txBody>
      </p:sp>
      <p:sp>
        <p:nvSpPr>
          <p:cNvPr id="80908" name="CaixaDeTexto 9"/>
          <p:cNvSpPr txBox="1">
            <a:spLocks noChangeArrowheads="1"/>
          </p:cNvSpPr>
          <p:nvPr/>
        </p:nvSpPr>
        <p:spPr bwMode="auto">
          <a:xfrm>
            <a:off x="6000750" y="5630863"/>
            <a:ext cx="850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Causa</a:t>
            </a:r>
          </a:p>
        </p:txBody>
      </p:sp>
      <p:cxnSp>
        <p:nvCxnSpPr>
          <p:cNvPr id="44" name="Conector reto 43"/>
          <p:cNvCxnSpPr/>
          <p:nvPr/>
        </p:nvCxnSpPr>
        <p:spPr bwMode="auto">
          <a:xfrm rot="5400000">
            <a:off x="6178550" y="5522913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910" name="Grupo 76"/>
          <p:cNvGrpSpPr>
            <a:grpSpLocks/>
          </p:cNvGrpSpPr>
          <p:nvPr/>
        </p:nvGrpSpPr>
        <p:grpSpPr bwMode="auto">
          <a:xfrm>
            <a:off x="2784475" y="5487988"/>
            <a:ext cx="3216275" cy="73025"/>
            <a:chOff x="2428066" y="5429264"/>
            <a:chExt cx="3216298" cy="72232"/>
          </a:xfrm>
        </p:grpSpPr>
        <p:cxnSp>
          <p:nvCxnSpPr>
            <p:cNvPr id="13" name="Conector reto 12"/>
            <p:cNvCxnSpPr/>
            <p:nvPr/>
          </p:nvCxnSpPr>
          <p:spPr>
            <a:xfrm rot="5400000">
              <a:off x="2392744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/>
            <p:cNvCxnSpPr/>
            <p:nvPr/>
          </p:nvCxnSpPr>
          <p:spPr>
            <a:xfrm rot="5400000">
              <a:off x="2606264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/>
            <p:cNvCxnSpPr/>
            <p:nvPr/>
          </p:nvCxnSpPr>
          <p:spPr>
            <a:xfrm rot="5400000">
              <a:off x="2606264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/>
            <p:cNvCxnSpPr/>
            <p:nvPr/>
          </p:nvCxnSpPr>
          <p:spPr>
            <a:xfrm rot="5400000">
              <a:off x="2821372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>
            <a:xfrm rot="5400000">
              <a:off x="2821372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 rot="5400000">
              <a:off x="3035686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 rot="5400000">
              <a:off x="3035686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/>
            <p:cNvCxnSpPr/>
            <p:nvPr/>
          </p:nvCxnSpPr>
          <p:spPr>
            <a:xfrm rot="5400000">
              <a:off x="3250000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/>
            <p:cNvCxnSpPr/>
            <p:nvPr/>
          </p:nvCxnSpPr>
          <p:spPr>
            <a:xfrm rot="5400000">
              <a:off x="3250000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/>
            <p:cNvCxnSpPr/>
            <p:nvPr/>
          </p:nvCxnSpPr>
          <p:spPr>
            <a:xfrm rot="5400000">
              <a:off x="3464314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/>
            <p:cNvCxnSpPr/>
            <p:nvPr/>
          </p:nvCxnSpPr>
          <p:spPr>
            <a:xfrm rot="5400000">
              <a:off x="3464314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/>
            <p:cNvCxnSpPr/>
            <p:nvPr/>
          </p:nvCxnSpPr>
          <p:spPr>
            <a:xfrm rot="5400000">
              <a:off x="3678628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/>
            <p:cNvCxnSpPr/>
            <p:nvPr/>
          </p:nvCxnSpPr>
          <p:spPr>
            <a:xfrm rot="5400000">
              <a:off x="3678628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/>
            <p:cNvCxnSpPr/>
            <p:nvPr/>
          </p:nvCxnSpPr>
          <p:spPr>
            <a:xfrm rot="5400000">
              <a:off x="3892942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to 26"/>
            <p:cNvCxnSpPr/>
            <p:nvPr/>
          </p:nvCxnSpPr>
          <p:spPr>
            <a:xfrm rot="5400000">
              <a:off x="3892942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to 27"/>
            <p:cNvCxnSpPr/>
            <p:nvPr/>
          </p:nvCxnSpPr>
          <p:spPr>
            <a:xfrm rot="5400000">
              <a:off x="4106462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to 28"/>
            <p:cNvCxnSpPr/>
            <p:nvPr/>
          </p:nvCxnSpPr>
          <p:spPr>
            <a:xfrm rot="5400000">
              <a:off x="4108050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to 29"/>
            <p:cNvCxnSpPr/>
            <p:nvPr/>
          </p:nvCxnSpPr>
          <p:spPr>
            <a:xfrm rot="5400000">
              <a:off x="4321570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to 30"/>
            <p:cNvCxnSpPr/>
            <p:nvPr/>
          </p:nvCxnSpPr>
          <p:spPr>
            <a:xfrm rot="5400000">
              <a:off x="4323157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to 31"/>
            <p:cNvCxnSpPr/>
            <p:nvPr/>
          </p:nvCxnSpPr>
          <p:spPr>
            <a:xfrm rot="5400000">
              <a:off x="4535090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/>
            <p:cNvCxnSpPr/>
            <p:nvPr/>
          </p:nvCxnSpPr>
          <p:spPr>
            <a:xfrm rot="5400000">
              <a:off x="4536678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/>
            <p:cNvCxnSpPr/>
            <p:nvPr/>
          </p:nvCxnSpPr>
          <p:spPr>
            <a:xfrm rot="5400000">
              <a:off x="4750198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to 34"/>
            <p:cNvCxnSpPr/>
            <p:nvPr/>
          </p:nvCxnSpPr>
          <p:spPr>
            <a:xfrm rot="5400000">
              <a:off x="4751785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to 35"/>
            <p:cNvCxnSpPr/>
            <p:nvPr/>
          </p:nvCxnSpPr>
          <p:spPr>
            <a:xfrm rot="5400000">
              <a:off x="4963718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to 36"/>
            <p:cNvCxnSpPr/>
            <p:nvPr/>
          </p:nvCxnSpPr>
          <p:spPr>
            <a:xfrm rot="5400000">
              <a:off x="4965306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to 37"/>
            <p:cNvCxnSpPr/>
            <p:nvPr/>
          </p:nvCxnSpPr>
          <p:spPr>
            <a:xfrm rot="5400000">
              <a:off x="5178826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to 38"/>
            <p:cNvCxnSpPr/>
            <p:nvPr/>
          </p:nvCxnSpPr>
          <p:spPr>
            <a:xfrm rot="5400000">
              <a:off x="5180413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to 39"/>
            <p:cNvCxnSpPr/>
            <p:nvPr/>
          </p:nvCxnSpPr>
          <p:spPr>
            <a:xfrm rot="5400000">
              <a:off x="5392346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to 40"/>
            <p:cNvCxnSpPr/>
            <p:nvPr/>
          </p:nvCxnSpPr>
          <p:spPr>
            <a:xfrm rot="5400000">
              <a:off x="5393934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to 41"/>
            <p:cNvCxnSpPr/>
            <p:nvPr/>
          </p:nvCxnSpPr>
          <p:spPr>
            <a:xfrm rot="5400000">
              <a:off x="5607454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to 42"/>
            <p:cNvCxnSpPr/>
            <p:nvPr/>
          </p:nvCxnSpPr>
          <p:spPr>
            <a:xfrm rot="5400000">
              <a:off x="5609042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to 44"/>
            <p:cNvCxnSpPr/>
            <p:nvPr/>
          </p:nvCxnSpPr>
          <p:spPr>
            <a:xfrm rot="5400000">
              <a:off x="3464314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/>
            <p:cNvCxnSpPr/>
            <p:nvPr/>
          </p:nvCxnSpPr>
          <p:spPr>
            <a:xfrm rot="5400000">
              <a:off x="3678628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to 46"/>
            <p:cNvCxnSpPr/>
            <p:nvPr/>
          </p:nvCxnSpPr>
          <p:spPr>
            <a:xfrm rot="5400000">
              <a:off x="3678628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/>
            <p:cNvCxnSpPr/>
            <p:nvPr/>
          </p:nvCxnSpPr>
          <p:spPr>
            <a:xfrm rot="5400000">
              <a:off x="3892942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/>
            <p:cNvCxnSpPr/>
            <p:nvPr/>
          </p:nvCxnSpPr>
          <p:spPr>
            <a:xfrm rot="5400000">
              <a:off x="3892942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to 49"/>
            <p:cNvCxnSpPr/>
            <p:nvPr/>
          </p:nvCxnSpPr>
          <p:spPr>
            <a:xfrm rot="5400000">
              <a:off x="4106462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/>
            <p:cNvCxnSpPr/>
            <p:nvPr/>
          </p:nvCxnSpPr>
          <p:spPr>
            <a:xfrm rot="5400000">
              <a:off x="4108050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/>
            <p:cNvCxnSpPr/>
            <p:nvPr/>
          </p:nvCxnSpPr>
          <p:spPr>
            <a:xfrm rot="5400000">
              <a:off x="4321570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/>
            <p:cNvCxnSpPr/>
            <p:nvPr/>
          </p:nvCxnSpPr>
          <p:spPr>
            <a:xfrm rot="5400000">
              <a:off x="4323157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to 53"/>
            <p:cNvCxnSpPr/>
            <p:nvPr/>
          </p:nvCxnSpPr>
          <p:spPr>
            <a:xfrm rot="5400000">
              <a:off x="4535090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to 54"/>
            <p:cNvCxnSpPr/>
            <p:nvPr/>
          </p:nvCxnSpPr>
          <p:spPr>
            <a:xfrm rot="5400000">
              <a:off x="4536678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to 55"/>
            <p:cNvCxnSpPr/>
            <p:nvPr/>
          </p:nvCxnSpPr>
          <p:spPr>
            <a:xfrm rot="5400000">
              <a:off x="4750198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to 56"/>
            <p:cNvCxnSpPr/>
            <p:nvPr/>
          </p:nvCxnSpPr>
          <p:spPr>
            <a:xfrm rot="5400000">
              <a:off x="4751785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to 57"/>
            <p:cNvCxnSpPr/>
            <p:nvPr/>
          </p:nvCxnSpPr>
          <p:spPr>
            <a:xfrm rot="5400000">
              <a:off x="4963718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to 58"/>
            <p:cNvCxnSpPr/>
            <p:nvPr/>
          </p:nvCxnSpPr>
          <p:spPr>
            <a:xfrm rot="5400000">
              <a:off x="4965306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to 59"/>
            <p:cNvCxnSpPr/>
            <p:nvPr/>
          </p:nvCxnSpPr>
          <p:spPr>
            <a:xfrm rot="5400000">
              <a:off x="5178826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to 60"/>
            <p:cNvCxnSpPr/>
            <p:nvPr/>
          </p:nvCxnSpPr>
          <p:spPr>
            <a:xfrm rot="5400000">
              <a:off x="5180413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to 61"/>
            <p:cNvCxnSpPr/>
            <p:nvPr/>
          </p:nvCxnSpPr>
          <p:spPr>
            <a:xfrm rot="5400000">
              <a:off x="5392346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to 62"/>
            <p:cNvCxnSpPr/>
            <p:nvPr/>
          </p:nvCxnSpPr>
          <p:spPr>
            <a:xfrm rot="5400000">
              <a:off x="5393934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reto 63"/>
            <p:cNvCxnSpPr/>
            <p:nvPr/>
          </p:nvCxnSpPr>
          <p:spPr>
            <a:xfrm rot="5400000">
              <a:off x="5607454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to 64"/>
            <p:cNvCxnSpPr/>
            <p:nvPr/>
          </p:nvCxnSpPr>
          <p:spPr>
            <a:xfrm rot="5400000">
              <a:off x="5609042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Conector reto 65"/>
          <p:cNvCxnSpPr/>
          <p:nvPr/>
        </p:nvCxnSpPr>
        <p:spPr bwMode="auto">
          <a:xfrm rot="5400000">
            <a:off x="6178550" y="5522913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to 66"/>
          <p:cNvCxnSpPr/>
          <p:nvPr/>
        </p:nvCxnSpPr>
        <p:spPr bwMode="auto">
          <a:xfrm rot="5400000">
            <a:off x="6179344" y="5522119"/>
            <a:ext cx="71437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to 67"/>
          <p:cNvCxnSpPr/>
          <p:nvPr/>
        </p:nvCxnSpPr>
        <p:spPr bwMode="auto">
          <a:xfrm rot="5400000">
            <a:off x="6392863" y="55229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to 68"/>
          <p:cNvCxnSpPr/>
          <p:nvPr/>
        </p:nvCxnSpPr>
        <p:spPr bwMode="auto">
          <a:xfrm rot="5400000">
            <a:off x="6393657" y="5522119"/>
            <a:ext cx="71437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reto 101"/>
          <p:cNvCxnSpPr/>
          <p:nvPr/>
        </p:nvCxnSpPr>
        <p:spPr bwMode="auto">
          <a:xfrm rot="10800000">
            <a:off x="4859338" y="54864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ector reto 102"/>
          <p:cNvCxnSpPr/>
          <p:nvPr/>
        </p:nvCxnSpPr>
        <p:spPr bwMode="auto">
          <a:xfrm rot="10800000">
            <a:off x="4857750" y="5487988"/>
            <a:ext cx="714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ector reto 122"/>
          <p:cNvCxnSpPr/>
          <p:nvPr/>
        </p:nvCxnSpPr>
        <p:spPr bwMode="auto">
          <a:xfrm rot="10800000">
            <a:off x="4859338" y="54864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ector reto 123"/>
          <p:cNvCxnSpPr/>
          <p:nvPr/>
        </p:nvCxnSpPr>
        <p:spPr bwMode="auto">
          <a:xfrm rot="10800000">
            <a:off x="4857750" y="5487988"/>
            <a:ext cx="714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Conector reto 226"/>
          <p:cNvCxnSpPr/>
          <p:nvPr/>
        </p:nvCxnSpPr>
        <p:spPr bwMode="auto">
          <a:xfrm rot="10800000">
            <a:off x="2487613" y="49164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Conector reto 227"/>
          <p:cNvCxnSpPr/>
          <p:nvPr/>
        </p:nvCxnSpPr>
        <p:spPr bwMode="auto">
          <a:xfrm rot="10800000">
            <a:off x="2487613" y="49149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Conector reto 228"/>
          <p:cNvCxnSpPr/>
          <p:nvPr/>
        </p:nvCxnSpPr>
        <p:spPr bwMode="auto">
          <a:xfrm rot="10800000">
            <a:off x="2487613" y="47704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Conector reto 229"/>
          <p:cNvCxnSpPr/>
          <p:nvPr/>
        </p:nvCxnSpPr>
        <p:spPr bwMode="auto">
          <a:xfrm rot="10800000">
            <a:off x="2487613" y="46291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Conector reto 230"/>
          <p:cNvCxnSpPr/>
          <p:nvPr/>
        </p:nvCxnSpPr>
        <p:spPr bwMode="auto">
          <a:xfrm rot="10800000">
            <a:off x="2487613" y="47720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Conector reto 231"/>
          <p:cNvCxnSpPr/>
          <p:nvPr/>
        </p:nvCxnSpPr>
        <p:spPr bwMode="auto">
          <a:xfrm rot="10800000">
            <a:off x="2487613" y="46275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Conector reto 232"/>
          <p:cNvCxnSpPr/>
          <p:nvPr/>
        </p:nvCxnSpPr>
        <p:spPr bwMode="auto">
          <a:xfrm rot="10800000">
            <a:off x="2487613" y="44862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Conector reto 233"/>
          <p:cNvCxnSpPr/>
          <p:nvPr/>
        </p:nvCxnSpPr>
        <p:spPr bwMode="auto">
          <a:xfrm rot="10800000">
            <a:off x="2487613" y="44894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Conector reto 234"/>
          <p:cNvCxnSpPr/>
          <p:nvPr/>
        </p:nvCxnSpPr>
        <p:spPr bwMode="auto">
          <a:xfrm rot="10800000">
            <a:off x="2487613" y="43449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Conector reto 235"/>
          <p:cNvCxnSpPr/>
          <p:nvPr/>
        </p:nvCxnSpPr>
        <p:spPr bwMode="auto">
          <a:xfrm rot="10800000">
            <a:off x="2481263" y="42037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Conector reto 236"/>
          <p:cNvCxnSpPr/>
          <p:nvPr/>
        </p:nvCxnSpPr>
        <p:spPr bwMode="auto">
          <a:xfrm rot="10800000">
            <a:off x="2487613" y="43465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Conector reto 237"/>
          <p:cNvCxnSpPr/>
          <p:nvPr/>
        </p:nvCxnSpPr>
        <p:spPr bwMode="auto">
          <a:xfrm rot="10800000">
            <a:off x="2481263" y="42021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Conector reto 238"/>
          <p:cNvCxnSpPr/>
          <p:nvPr/>
        </p:nvCxnSpPr>
        <p:spPr bwMode="auto">
          <a:xfrm rot="10800000">
            <a:off x="2481263" y="40608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Conector reto 239"/>
          <p:cNvCxnSpPr/>
          <p:nvPr/>
        </p:nvCxnSpPr>
        <p:spPr bwMode="auto">
          <a:xfrm rot="10800000">
            <a:off x="2481263" y="40592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Conector reto 240"/>
          <p:cNvCxnSpPr/>
          <p:nvPr/>
        </p:nvCxnSpPr>
        <p:spPr bwMode="auto">
          <a:xfrm rot="10800000">
            <a:off x="2481263" y="39147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Conector reto 241"/>
          <p:cNvCxnSpPr/>
          <p:nvPr/>
        </p:nvCxnSpPr>
        <p:spPr bwMode="auto">
          <a:xfrm rot="10800000">
            <a:off x="2481263" y="37734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Conector reto 242"/>
          <p:cNvCxnSpPr/>
          <p:nvPr/>
        </p:nvCxnSpPr>
        <p:spPr bwMode="auto">
          <a:xfrm rot="10800000">
            <a:off x="2481263" y="39163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Conector reto 243"/>
          <p:cNvCxnSpPr/>
          <p:nvPr/>
        </p:nvCxnSpPr>
        <p:spPr bwMode="auto">
          <a:xfrm rot="10800000">
            <a:off x="2481263" y="37719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Conector reto 244"/>
          <p:cNvCxnSpPr/>
          <p:nvPr/>
        </p:nvCxnSpPr>
        <p:spPr bwMode="auto">
          <a:xfrm rot="10800000">
            <a:off x="2481263" y="36306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Conector reto 245"/>
          <p:cNvCxnSpPr/>
          <p:nvPr/>
        </p:nvCxnSpPr>
        <p:spPr bwMode="auto">
          <a:xfrm rot="10800000">
            <a:off x="2487613" y="36322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Conector reto 246"/>
          <p:cNvCxnSpPr/>
          <p:nvPr/>
        </p:nvCxnSpPr>
        <p:spPr bwMode="auto">
          <a:xfrm rot="10800000">
            <a:off x="2487613" y="34877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Conector reto 247"/>
          <p:cNvCxnSpPr/>
          <p:nvPr/>
        </p:nvCxnSpPr>
        <p:spPr bwMode="auto">
          <a:xfrm rot="10800000">
            <a:off x="2487613" y="33464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Conector reto 248"/>
          <p:cNvCxnSpPr/>
          <p:nvPr/>
        </p:nvCxnSpPr>
        <p:spPr bwMode="auto">
          <a:xfrm rot="10800000">
            <a:off x="2487613" y="34893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Conector reto 249"/>
          <p:cNvCxnSpPr/>
          <p:nvPr/>
        </p:nvCxnSpPr>
        <p:spPr bwMode="auto">
          <a:xfrm rot="10800000">
            <a:off x="2487613" y="33448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Conector reto 250"/>
          <p:cNvCxnSpPr/>
          <p:nvPr/>
        </p:nvCxnSpPr>
        <p:spPr bwMode="auto">
          <a:xfrm rot="10800000">
            <a:off x="2487613" y="32035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Conector reto 251"/>
          <p:cNvCxnSpPr/>
          <p:nvPr/>
        </p:nvCxnSpPr>
        <p:spPr bwMode="auto">
          <a:xfrm rot="10800000">
            <a:off x="2487613" y="32019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Conector reto 252"/>
          <p:cNvCxnSpPr/>
          <p:nvPr/>
        </p:nvCxnSpPr>
        <p:spPr bwMode="auto">
          <a:xfrm rot="10800000">
            <a:off x="2487613" y="30575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Conector reto 253"/>
          <p:cNvCxnSpPr/>
          <p:nvPr/>
        </p:nvCxnSpPr>
        <p:spPr bwMode="auto">
          <a:xfrm rot="10800000">
            <a:off x="2487613" y="29162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Conector reto 254"/>
          <p:cNvCxnSpPr/>
          <p:nvPr/>
        </p:nvCxnSpPr>
        <p:spPr bwMode="auto">
          <a:xfrm rot="10800000">
            <a:off x="2487613" y="30591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Conector reto 255"/>
          <p:cNvCxnSpPr/>
          <p:nvPr/>
        </p:nvCxnSpPr>
        <p:spPr bwMode="auto">
          <a:xfrm rot="10800000">
            <a:off x="2487613" y="29146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Conector reto 256"/>
          <p:cNvCxnSpPr/>
          <p:nvPr/>
        </p:nvCxnSpPr>
        <p:spPr bwMode="auto">
          <a:xfrm rot="10800000">
            <a:off x="2487613" y="27733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2" name="Elipse 311"/>
          <p:cNvSpPr/>
          <p:nvPr/>
        </p:nvSpPr>
        <p:spPr>
          <a:xfrm>
            <a:off x="4214813" y="377348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13" name="Elipse 312"/>
          <p:cNvSpPr/>
          <p:nvPr/>
        </p:nvSpPr>
        <p:spPr>
          <a:xfrm>
            <a:off x="3857625" y="3916363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0" name="Elipse 329"/>
          <p:cNvSpPr/>
          <p:nvPr/>
        </p:nvSpPr>
        <p:spPr>
          <a:xfrm>
            <a:off x="5286375" y="2987675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2" name="Elipse 331"/>
          <p:cNvSpPr/>
          <p:nvPr/>
        </p:nvSpPr>
        <p:spPr>
          <a:xfrm>
            <a:off x="3938588" y="4024313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3" name="Elipse 332"/>
          <p:cNvSpPr/>
          <p:nvPr/>
        </p:nvSpPr>
        <p:spPr>
          <a:xfrm>
            <a:off x="4152900" y="4024313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96" name="Elipse 295"/>
          <p:cNvSpPr/>
          <p:nvPr/>
        </p:nvSpPr>
        <p:spPr bwMode="auto">
          <a:xfrm>
            <a:off x="3224213" y="4702175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09" name="Elipse 308"/>
          <p:cNvSpPr/>
          <p:nvPr/>
        </p:nvSpPr>
        <p:spPr bwMode="auto">
          <a:xfrm>
            <a:off x="3786188" y="4130675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44" name="Elipse 343"/>
          <p:cNvSpPr/>
          <p:nvPr/>
        </p:nvSpPr>
        <p:spPr bwMode="auto">
          <a:xfrm>
            <a:off x="5064125" y="3148013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03" name="Elipse 302"/>
          <p:cNvSpPr/>
          <p:nvPr/>
        </p:nvSpPr>
        <p:spPr bwMode="auto">
          <a:xfrm>
            <a:off x="3214688" y="4559300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06" name="Elipse 305"/>
          <p:cNvSpPr/>
          <p:nvPr/>
        </p:nvSpPr>
        <p:spPr bwMode="auto">
          <a:xfrm>
            <a:off x="3500438" y="434498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08" name="Elipse 307"/>
          <p:cNvSpPr/>
          <p:nvPr/>
        </p:nvSpPr>
        <p:spPr bwMode="auto">
          <a:xfrm>
            <a:off x="3643313" y="4273550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11" name="Elipse 310"/>
          <p:cNvSpPr/>
          <p:nvPr/>
        </p:nvSpPr>
        <p:spPr bwMode="auto">
          <a:xfrm>
            <a:off x="3857625" y="4202113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17" name="Elipse 316"/>
          <p:cNvSpPr/>
          <p:nvPr/>
        </p:nvSpPr>
        <p:spPr bwMode="auto">
          <a:xfrm>
            <a:off x="4714875" y="3487738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19" name="Elipse 318"/>
          <p:cNvSpPr/>
          <p:nvPr/>
        </p:nvSpPr>
        <p:spPr bwMode="auto">
          <a:xfrm>
            <a:off x="4929188" y="348773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0" name="Elipse 319"/>
          <p:cNvSpPr/>
          <p:nvPr/>
        </p:nvSpPr>
        <p:spPr bwMode="auto">
          <a:xfrm>
            <a:off x="4633913" y="3433763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1" name="Elipse 320"/>
          <p:cNvSpPr/>
          <p:nvPr/>
        </p:nvSpPr>
        <p:spPr bwMode="auto">
          <a:xfrm>
            <a:off x="4424363" y="366553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2" name="Elipse 321"/>
          <p:cNvSpPr/>
          <p:nvPr/>
        </p:nvSpPr>
        <p:spPr bwMode="auto">
          <a:xfrm>
            <a:off x="4929188" y="320198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4" name="Elipse 323"/>
          <p:cNvSpPr/>
          <p:nvPr/>
        </p:nvSpPr>
        <p:spPr bwMode="auto">
          <a:xfrm>
            <a:off x="5233988" y="3130550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5" name="Elipse 324"/>
          <p:cNvSpPr/>
          <p:nvPr/>
        </p:nvSpPr>
        <p:spPr bwMode="auto">
          <a:xfrm>
            <a:off x="5357813" y="2987675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7" name="Elipse 326"/>
          <p:cNvSpPr/>
          <p:nvPr/>
        </p:nvSpPr>
        <p:spPr bwMode="auto">
          <a:xfrm>
            <a:off x="5338763" y="3130550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9" name="Elipse 328"/>
          <p:cNvSpPr/>
          <p:nvPr/>
        </p:nvSpPr>
        <p:spPr bwMode="auto">
          <a:xfrm>
            <a:off x="5491163" y="2997200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1" name="Elipse 330"/>
          <p:cNvSpPr/>
          <p:nvPr/>
        </p:nvSpPr>
        <p:spPr bwMode="auto">
          <a:xfrm>
            <a:off x="5494338" y="2911475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4" name="Elipse 333"/>
          <p:cNvSpPr/>
          <p:nvPr/>
        </p:nvSpPr>
        <p:spPr bwMode="auto">
          <a:xfrm>
            <a:off x="4367213" y="3667125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9" name="Elipse 338"/>
          <p:cNvSpPr/>
          <p:nvPr/>
        </p:nvSpPr>
        <p:spPr bwMode="auto">
          <a:xfrm>
            <a:off x="4929188" y="3416300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41" name="Elipse 340"/>
          <p:cNvSpPr/>
          <p:nvPr/>
        </p:nvSpPr>
        <p:spPr bwMode="auto">
          <a:xfrm>
            <a:off x="5143500" y="3201988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43" name="Elipse 342"/>
          <p:cNvSpPr/>
          <p:nvPr/>
        </p:nvSpPr>
        <p:spPr bwMode="auto">
          <a:xfrm>
            <a:off x="5357813" y="320198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45" name="Elipse 344"/>
          <p:cNvSpPr/>
          <p:nvPr/>
        </p:nvSpPr>
        <p:spPr bwMode="auto">
          <a:xfrm>
            <a:off x="4852988" y="337978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66" name="Elipse 265"/>
          <p:cNvSpPr/>
          <p:nvPr/>
        </p:nvSpPr>
        <p:spPr bwMode="auto">
          <a:xfrm>
            <a:off x="3071813" y="463073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04" name="Elipse 303"/>
          <p:cNvSpPr/>
          <p:nvPr/>
        </p:nvSpPr>
        <p:spPr bwMode="auto">
          <a:xfrm>
            <a:off x="3357563" y="463073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05" name="Elipse 304"/>
          <p:cNvSpPr/>
          <p:nvPr/>
        </p:nvSpPr>
        <p:spPr bwMode="auto">
          <a:xfrm>
            <a:off x="3429000" y="4416425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07" name="Elipse 306"/>
          <p:cNvSpPr/>
          <p:nvPr/>
        </p:nvSpPr>
        <p:spPr bwMode="auto">
          <a:xfrm>
            <a:off x="3643313" y="4416425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15" name="Elipse 314"/>
          <p:cNvSpPr/>
          <p:nvPr/>
        </p:nvSpPr>
        <p:spPr bwMode="auto">
          <a:xfrm>
            <a:off x="4500563" y="3702050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16" name="Elipse 315"/>
          <p:cNvSpPr/>
          <p:nvPr/>
        </p:nvSpPr>
        <p:spPr bwMode="auto">
          <a:xfrm>
            <a:off x="4357688" y="3559175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18" name="Elipse 317"/>
          <p:cNvSpPr/>
          <p:nvPr/>
        </p:nvSpPr>
        <p:spPr bwMode="auto">
          <a:xfrm>
            <a:off x="4572000" y="3559175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3" name="Elipse 322"/>
          <p:cNvSpPr/>
          <p:nvPr/>
        </p:nvSpPr>
        <p:spPr bwMode="auto">
          <a:xfrm>
            <a:off x="5081588" y="335438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6" name="Elipse 325"/>
          <p:cNvSpPr/>
          <p:nvPr/>
        </p:nvSpPr>
        <p:spPr bwMode="auto">
          <a:xfrm>
            <a:off x="5084763" y="3268663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8" name="Elipse 327"/>
          <p:cNvSpPr/>
          <p:nvPr/>
        </p:nvSpPr>
        <p:spPr bwMode="auto">
          <a:xfrm>
            <a:off x="5338763" y="2844800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5" name="Elipse 334"/>
          <p:cNvSpPr/>
          <p:nvPr/>
        </p:nvSpPr>
        <p:spPr bwMode="auto">
          <a:xfrm>
            <a:off x="4010025" y="381000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8" name="Elipse 337"/>
          <p:cNvSpPr/>
          <p:nvPr/>
        </p:nvSpPr>
        <p:spPr bwMode="auto">
          <a:xfrm>
            <a:off x="4576763" y="3559175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40" name="Elipse 339"/>
          <p:cNvSpPr/>
          <p:nvPr/>
        </p:nvSpPr>
        <p:spPr bwMode="auto">
          <a:xfrm>
            <a:off x="4786313" y="3273425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42" name="Elipse 341"/>
          <p:cNvSpPr/>
          <p:nvPr/>
        </p:nvSpPr>
        <p:spPr bwMode="auto">
          <a:xfrm>
            <a:off x="5000625" y="3273425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48" name="Elipse 347"/>
          <p:cNvSpPr/>
          <p:nvPr/>
        </p:nvSpPr>
        <p:spPr bwMode="auto">
          <a:xfrm>
            <a:off x="5005388" y="3273425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74" name="Retângulo 173"/>
          <p:cNvSpPr/>
          <p:nvPr/>
        </p:nvSpPr>
        <p:spPr>
          <a:xfrm>
            <a:off x="5929322" y="1571612"/>
            <a:ext cx="2759089" cy="13849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POSSÍVEL</a:t>
            </a:r>
          </a:p>
          <a:p>
            <a:pPr algn="ctr">
              <a:defRPr/>
            </a:pPr>
            <a:r>
              <a:rPr lang="pt-BR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CORRELAÇÃO</a:t>
            </a:r>
          </a:p>
          <a:p>
            <a:pPr algn="ctr">
              <a:defRPr/>
            </a:pPr>
            <a:r>
              <a:rPr lang="pt-BR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POSITIVA</a:t>
            </a:r>
          </a:p>
        </p:txBody>
      </p:sp>
      <p:sp>
        <p:nvSpPr>
          <p:cNvPr id="155" name="Elipse 154"/>
          <p:cNvSpPr/>
          <p:nvPr/>
        </p:nvSpPr>
        <p:spPr>
          <a:xfrm>
            <a:off x="4348163" y="4286250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56" name="Elipse 155"/>
          <p:cNvSpPr/>
          <p:nvPr/>
        </p:nvSpPr>
        <p:spPr>
          <a:xfrm>
            <a:off x="4562475" y="3929063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58" name="Elipse 157"/>
          <p:cNvSpPr/>
          <p:nvPr/>
        </p:nvSpPr>
        <p:spPr>
          <a:xfrm>
            <a:off x="4500563" y="417988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59" name="Elipse 158"/>
          <p:cNvSpPr/>
          <p:nvPr/>
        </p:nvSpPr>
        <p:spPr bwMode="auto">
          <a:xfrm>
            <a:off x="4419600" y="4143375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0" name="Elipse 159"/>
          <p:cNvSpPr/>
          <p:nvPr/>
        </p:nvSpPr>
        <p:spPr bwMode="auto">
          <a:xfrm>
            <a:off x="4772025" y="3821113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1" name="Elipse 160"/>
          <p:cNvSpPr/>
          <p:nvPr/>
        </p:nvSpPr>
        <p:spPr bwMode="auto">
          <a:xfrm>
            <a:off x="4714875" y="382270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2" name="Elipse 161"/>
          <p:cNvSpPr/>
          <p:nvPr/>
        </p:nvSpPr>
        <p:spPr bwMode="auto">
          <a:xfrm>
            <a:off x="4848225" y="3857625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3" name="Elipse 162"/>
          <p:cNvSpPr/>
          <p:nvPr/>
        </p:nvSpPr>
        <p:spPr bwMode="auto">
          <a:xfrm>
            <a:off x="4705350" y="371475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4" name="Elipse 163"/>
          <p:cNvSpPr/>
          <p:nvPr/>
        </p:nvSpPr>
        <p:spPr bwMode="auto">
          <a:xfrm>
            <a:off x="4919663" y="3714750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5" name="Elipse 164"/>
          <p:cNvSpPr/>
          <p:nvPr/>
        </p:nvSpPr>
        <p:spPr bwMode="auto">
          <a:xfrm>
            <a:off x="4357688" y="3965575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6" name="Elipse 165"/>
          <p:cNvSpPr/>
          <p:nvPr/>
        </p:nvSpPr>
        <p:spPr bwMode="auto">
          <a:xfrm>
            <a:off x="4572000" y="4037013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7" name="Elipse 166"/>
          <p:cNvSpPr/>
          <p:nvPr/>
        </p:nvSpPr>
        <p:spPr bwMode="auto">
          <a:xfrm>
            <a:off x="5000625" y="3751263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8" name="Elipse 167"/>
          <p:cNvSpPr/>
          <p:nvPr/>
        </p:nvSpPr>
        <p:spPr bwMode="auto">
          <a:xfrm>
            <a:off x="4924425" y="371475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9" name="Elipse 168"/>
          <p:cNvSpPr/>
          <p:nvPr/>
        </p:nvSpPr>
        <p:spPr>
          <a:xfrm>
            <a:off x="3990975" y="3929063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70" name="Elipse 169"/>
          <p:cNvSpPr/>
          <p:nvPr/>
        </p:nvSpPr>
        <p:spPr>
          <a:xfrm>
            <a:off x="4205288" y="3571875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71" name="Elipse 170"/>
          <p:cNvSpPr/>
          <p:nvPr/>
        </p:nvSpPr>
        <p:spPr>
          <a:xfrm>
            <a:off x="3929063" y="3822700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72" name="Elipse 171"/>
          <p:cNvSpPr/>
          <p:nvPr/>
        </p:nvSpPr>
        <p:spPr>
          <a:xfrm>
            <a:off x="4143375" y="382270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78" name="Elipse 177"/>
          <p:cNvSpPr/>
          <p:nvPr/>
        </p:nvSpPr>
        <p:spPr bwMode="auto">
          <a:xfrm>
            <a:off x="4348163" y="3357563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79" name="Elipse 178"/>
          <p:cNvSpPr/>
          <p:nvPr/>
        </p:nvSpPr>
        <p:spPr bwMode="auto">
          <a:xfrm>
            <a:off x="4562475" y="3357563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80" name="Elipse 179"/>
          <p:cNvSpPr/>
          <p:nvPr/>
        </p:nvSpPr>
        <p:spPr bwMode="auto">
          <a:xfrm>
            <a:off x="4000500" y="3608388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81" name="Elipse 180"/>
          <p:cNvSpPr/>
          <p:nvPr/>
        </p:nvSpPr>
        <p:spPr bwMode="auto">
          <a:xfrm>
            <a:off x="4214813" y="3679825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83" name="Elipse 182"/>
          <p:cNvSpPr/>
          <p:nvPr/>
        </p:nvSpPr>
        <p:spPr bwMode="auto">
          <a:xfrm>
            <a:off x="4567238" y="3357563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84" name="Elipse 183"/>
          <p:cNvSpPr/>
          <p:nvPr/>
        </p:nvSpPr>
        <p:spPr>
          <a:xfrm>
            <a:off x="4214813" y="423703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85" name="Elipse 184"/>
          <p:cNvSpPr/>
          <p:nvPr/>
        </p:nvSpPr>
        <p:spPr>
          <a:xfrm>
            <a:off x="3857625" y="4379913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86" name="Elipse 185"/>
          <p:cNvSpPr/>
          <p:nvPr/>
        </p:nvSpPr>
        <p:spPr bwMode="auto">
          <a:xfrm>
            <a:off x="4424363" y="412908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87" name="Elipse 186"/>
          <p:cNvSpPr/>
          <p:nvPr/>
        </p:nvSpPr>
        <p:spPr bwMode="auto">
          <a:xfrm>
            <a:off x="4367213" y="4130675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88" name="Elipse 187"/>
          <p:cNvSpPr/>
          <p:nvPr/>
        </p:nvSpPr>
        <p:spPr bwMode="auto">
          <a:xfrm>
            <a:off x="4500563" y="4165600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89" name="Elipse 188"/>
          <p:cNvSpPr/>
          <p:nvPr/>
        </p:nvSpPr>
        <p:spPr bwMode="auto">
          <a:xfrm>
            <a:off x="4357688" y="4022725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90" name="Elipse 189"/>
          <p:cNvSpPr/>
          <p:nvPr/>
        </p:nvSpPr>
        <p:spPr bwMode="auto">
          <a:xfrm>
            <a:off x="4572000" y="4022725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91" name="Elipse 190"/>
          <p:cNvSpPr/>
          <p:nvPr/>
        </p:nvSpPr>
        <p:spPr bwMode="auto">
          <a:xfrm>
            <a:off x="4010025" y="427355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92" name="Elipse 191"/>
          <p:cNvSpPr/>
          <p:nvPr/>
        </p:nvSpPr>
        <p:spPr bwMode="auto">
          <a:xfrm>
            <a:off x="4224338" y="434498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93" name="Elipse 192"/>
          <p:cNvSpPr/>
          <p:nvPr/>
        </p:nvSpPr>
        <p:spPr bwMode="auto">
          <a:xfrm>
            <a:off x="4652963" y="405923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94" name="Elipse 193"/>
          <p:cNvSpPr/>
          <p:nvPr/>
        </p:nvSpPr>
        <p:spPr bwMode="auto">
          <a:xfrm>
            <a:off x="4576763" y="4022725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95" name="Elipse 194"/>
          <p:cNvSpPr/>
          <p:nvPr/>
        </p:nvSpPr>
        <p:spPr>
          <a:xfrm>
            <a:off x="4562475" y="4392613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96" name="Elipse 195"/>
          <p:cNvSpPr/>
          <p:nvPr/>
        </p:nvSpPr>
        <p:spPr bwMode="auto">
          <a:xfrm>
            <a:off x="4357688" y="4429125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97" name="Elipse 196"/>
          <p:cNvSpPr/>
          <p:nvPr/>
        </p:nvSpPr>
        <p:spPr>
          <a:xfrm>
            <a:off x="3990975" y="4392613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98" name="Elipse 197"/>
          <p:cNvSpPr/>
          <p:nvPr/>
        </p:nvSpPr>
        <p:spPr>
          <a:xfrm>
            <a:off x="4205288" y="4035425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99" name="Elipse 198"/>
          <p:cNvSpPr/>
          <p:nvPr/>
        </p:nvSpPr>
        <p:spPr>
          <a:xfrm>
            <a:off x="3929063" y="4286250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02" name="Elipse 201"/>
          <p:cNvSpPr/>
          <p:nvPr/>
        </p:nvSpPr>
        <p:spPr bwMode="auto">
          <a:xfrm>
            <a:off x="4000500" y="4071938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04" name="Elipse 203"/>
          <p:cNvSpPr/>
          <p:nvPr/>
        </p:nvSpPr>
        <p:spPr>
          <a:xfrm>
            <a:off x="4429125" y="3406775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05" name="Elipse 204"/>
          <p:cNvSpPr/>
          <p:nvPr/>
        </p:nvSpPr>
        <p:spPr>
          <a:xfrm>
            <a:off x="4581525" y="3300413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06" name="Elipse 205"/>
          <p:cNvSpPr/>
          <p:nvPr/>
        </p:nvSpPr>
        <p:spPr bwMode="auto">
          <a:xfrm>
            <a:off x="4500563" y="3263900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07" name="Elipse 206"/>
          <p:cNvSpPr/>
          <p:nvPr/>
        </p:nvSpPr>
        <p:spPr bwMode="auto">
          <a:xfrm>
            <a:off x="4652963" y="315753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08" name="Elipse 207"/>
          <p:cNvSpPr/>
          <p:nvPr/>
        </p:nvSpPr>
        <p:spPr bwMode="auto">
          <a:xfrm>
            <a:off x="4505325" y="3249613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09" name="Elipse 208"/>
          <p:cNvSpPr/>
          <p:nvPr/>
        </p:nvSpPr>
        <p:spPr bwMode="auto">
          <a:xfrm>
            <a:off x="4448175" y="325120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11" name="Elipse 210"/>
          <p:cNvSpPr/>
          <p:nvPr/>
        </p:nvSpPr>
        <p:spPr bwMode="auto">
          <a:xfrm>
            <a:off x="4438650" y="314325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12" name="Elipse 211"/>
          <p:cNvSpPr/>
          <p:nvPr/>
        </p:nvSpPr>
        <p:spPr bwMode="auto">
          <a:xfrm>
            <a:off x="4652963" y="3143250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13" name="Elipse 212"/>
          <p:cNvSpPr/>
          <p:nvPr/>
        </p:nvSpPr>
        <p:spPr bwMode="auto">
          <a:xfrm>
            <a:off x="4733925" y="3179763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14" name="Elipse 213"/>
          <p:cNvSpPr/>
          <p:nvPr/>
        </p:nvSpPr>
        <p:spPr bwMode="auto">
          <a:xfrm>
            <a:off x="4657725" y="314325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16" name="Elipse 215"/>
          <p:cNvSpPr/>
          <p:nvPr/>
        </p:nvSpPr>
        <p:spPr bwMode="auto">
          <a:xfrm>
            <a:off x="4438650" y="354965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00100" y="0"/>
            <a:ext cx="7137083" cy="71435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DIAGRAMA DE DISPERSÃO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3357554" y="785794"/>
            <a:ext cx="237937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INTERPRETAÇAO</a:t>
            </a:r>
            <a:endParaRPr lang="pt-B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222" name="Conector reto 221"/>
          <p:cNvCxnSpPr/>
          <p:nvPr/>
        </p:nvCxnSpPr>
        <p:spPr bwMode="auto">
          <a:xfrm rot="10800000">
            <a:off x="2487613" y="53451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Conector reto 222"/>
          <p:cNvCxnSpPr/>
          <p:nvPr/>
        </p:nvCxnSpPr>
        <p:spPr bwMode="auto">
          <a:xfrm rot="10800000">
            <a:off x="2487613" y="52006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Conector reto 223"/>
          <p:cNvCxnSpPr/>
          <p:nvPr/>
        </p:nvCxnSpPr>
        <p:spPr bwMode="auto">
          <a:xfrm rot="10800000">
            <a:off x="2487613" y="50593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Conector reto 224"/>
          <p:cNvCxnSpPr/>
          <p:nvPr/>
        </p:nvCxnSpPr>
        <p:spPr bwMode="auto">
          <a:xfrm rot="10800000">
            <a:off x="2487613" y="52022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Conector reto 225"/>
          <p:cNvCxnSpPr/>
          <p:nvPr/>
        </p:nvCxnSpPr>
        <p:spPr bwMode="auto">
          <a:xfrm rot="10800000">
            <a:off x="2487613" y="50577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de seta reta 4"/>
          <p:cNvCxnSpPr/>
          <p:nvPr/>
        </p:nvCxnSpPr>
        <p:spPr bwMode="auto">
          <a:xfrm rot="5400000" flipH="1" flipV="1">
            <a:off x="1005682" y="3909219"/>
            <a:ext cx="3132137" cy="31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/>
          <p:cNvCxnSpPr/>
          <p:nvPr/>
        </p:nvCxnSpPr>
        <p:spPr bwMode="auto">
          <a:xfrm>
            <a:off x="2571750" y="5484813"/>
            <a:ext cx="4071938" cy="31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31" name="CaixaDeTexto 8"/>
          <p:cNvSpPr txBox="1">
            <a:spLocks noChangeArrowheads="1"/>
          </p:cNvSpPr>
          <p:nvPr/>
        </p:nvSpPr>
        <p:spPr bwMode="auto">
          <a:xfrm>
            <a:off x="1857375" y="2403475"/>
            <a:ext cx="774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Efeito</a:t>
            </a:r>
          </a:p>
        </p:txBody>
      </p:sp>
      <p:sp>
        <p:nvSpPr>
          <p:cNvPr id="81932" name="CaixaDeTexto 9"/>
          <p:cNvSpPr txBox="1">
            <a:spLocks noChangeArrowheads="1"/>
          </p:cNvSpPr>
          <p:nvPr/>
        </p:nvSpPr>
        <p:spPr bwMode="auto">
          <a:xfrm>
            <a:off x="6000750" y="5630863"/>
            <a:ext cx="850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Causa</a:t>
            </a:r>
          </a:p>
        </p:txBody>
      </p:sp>
      <p:cxnSp>
        <p:nvCxnSpPr>
          <p:cNvPr id="44" name="Conector reto 43"/>
          <p:cNvCxnSpPr/>
          <p:nvPr/>
        </p:nvCxnSpPr>
        <p:spPr bwMode="auto">
          <a:xfrm rot="5400000">
            <a:off x="6178550" y="5522913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934" name="Grupo 76"/>
          <p:cNvGrpSpPr>
            <a:grpSpLocks/>
          </p:cNvGrpSpPr>
          <p:nvPr/>
        </p:nvGrpSpPr>
        <p:grpSpPr bwMode="auto">
          <a:xfrm>
            <a:off x="2784475" y="5487988"/>
            <a:ext cx="3216275" cy="73025"/>
            <a:chOff x="2428066" y="5429264"/>
            <a:chExt cx="3216298" cy="72232"/>
          </a:xfrm>
        </p:grpSpPr>
        <p:cxnSp>
          <p:nvCxnSpPr>
            <p:cNvPr id="13" name="Conector reto 12"/>
            <p:cNvCxnSpPr/>
            <p:nvPr/>
          </p:nvCxnSpPr>
          <p:spPr>
            <a:xfrm rot="5400000">
              <a:off x="2392744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/>
            <p:cNvCxnSpPr/>
            <p:nvPr/>
          </p:nvCxnSpPr>
          <p:spPr>
            <a:xfrm rot="5400000">
              <a:off x="2606264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/>
            <p:cNvCxnSpPr/>
            <p:nvPr/>
          </p:nvCxnSpPr>
          <p:spPr>
            <a:xfrm rot="5400000">
              <a:off x="2606264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/>
            <p:cNvCxnSpPr/>
            <p:nvPr/>
          </p:nvCxnSpPr>
          <p:spPr>
            <a:xfrm rot="5400000">
              <a:off x="2821372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>
            <a:xfrm rot="5400000">
              <a:off x="2821372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 rot="5400000">
              <a:off x="3035686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 rot="5400000">
              <a:off x="3035686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/>
            <p:cNvCxnSpPr/>
            <p:nvPr/>
          </p:nvCxnSpPr>
          <p:spPr>
            <a:xfrm rot="5400000">
              <a:off x="3250000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/>
            <p:cNvCxnSpPr/>
            <p:nvPr/>
          </p:nvCxnSpPr>
          <p:spPr>
            <a:xfrm rot="5400000">
              <a:off x="3250000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/>
            <p:cNvCxnSpPr/>
            <p:nvPr/>
          </p:nvCxnSpPr>
          <p:spPr>
            <a:xfrm rot="5400000">
              <a:off x="3464314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/>
            <p:cNvCxnSpPr/>
            <p:nvPr/>
          </p:nvCxnSpPr>
          <p:spPr>
            <a:xfrm rot="5400000">
              <a:off x="3464314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/>
            <p:cNvCxnSpPr/>
            <p:nvPr/>
          </p:nvCxnSpPr>
          <p:spPr>
            <a:xfrm rot="5400000">
              <a:off x="3678628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/>
            <p:cNvCxnSpPr/>
            <p:nvPr/>
          </p:nvCxnSpPr>
          <p:spPr>
            <a:xfrm rot="5400000">
              <a:off x="3678628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/>
            <p:cNvCxnSpPr/>
            <p:nvPr/>
          </p:nvCxnSpPr>
          <p:spPr>
            <a:xfrm rot="5400000">
              <a:off x="3892942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to 26"/>
            <p:cNvCxnSpPr/>
            <p:nvPr/>
          </p:nvCxnSpPr>
          <p:spPr>
            <a:xfrm rot="5400000">
              <a:off x="3892942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to 27"/>
            <p:cNvCxnSpPr/>
            <p:nvPr/>
          </p:nvCxnSpPr>
          <p:spPr>
            <a:xfrm rot="5400000">
              <a:off x="4106462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to 28"/>
            <p:cNvCxnSpPr/>
            <p:nvPr/>
          </p:nvCxnSpPr>
          <p:spPr>
            <a:xfrm rot="5400000">
              <a:off x="4108050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to 29"/>
            <p:cNvCxnSpPr/>
            <p:nvPr/>
          </p:nvCxnSpPr>
          <p:spPr>
            <a:xfrm rot="5400000">
              <a:off x="4321570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to 30"/>
            <p:cNvCxnSpPr/>
            <p:nvPr/>
          </p:nvCxnSpPr>
          <p:spPr>
            <a:xfrm rot="5400000">
              <a:off x="4323157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to 31"/>
            <p:cNvCxnSpPr/>
            <p:nvPr/>
          </p:nvCxnSpPr>
          <p:spPr>
            <a:xfrm rot="5400000">
              <a:off x="4535090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/>
            <p:cNvCxnSpPr/>
            <p:nvPr/>
          </p:nvCxnSpPr>
          <p:spPr>
            <a:xfrm rot="5400000">
              <a:off x="4536678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/>
            <p:cNvCxnSpPr/>
            <p:nvPr/>
          </p:nvCxnSpPr>
          <p:spPr>
            <a:xfrm rot="5400000">
              <a:off x="4750198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to 34"/>
            <p:cNvCxnSpPr/>
            <p:nvPr/>
          </p:nvCxnSpPr>
          <p:spPr>
            <a:xfrm rot="5400000">
              <a:off x="4751785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to 35"/>
            <p:cNvCxnSpPr/>
            <p:nvPr/>
          </p:nvCxnSpPr>
          <p:spPr>
            <a:xfrm rot="5400000">
              <a:off x="4963718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to 36"/>
            <p:cNvCxnSpPr/>
            <p:nvPr/>
          </p:nvCxnSpPr>
          <p:spPr>
            <a:xfrm rot="5400000">
              <a:off x="4965306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to 37"/>
            <p:cNvCxnSpPr/>
            <p:nvPr/>
          </p:nvCxnSpPr>
          <p:spPr>
            <a:xfrm rot="5400000">
              <a:off x="5178826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to 38"/>
            <p:cNvCxnSpPr/>
            <p:nvPr/>
          </p:nvCxnSpPr>
          <p:spPr>
            <a:xfrm rot="5400000">
              <a:off x="5180413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to 39"/>
            <p:cNvCxnSpPr/>
            <p:nvPr/>
          </p:nvCxnSpPr>
          <p:spPr>
            <a:xfrm rot="5400000">
              <a:off x="5392346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to 40"/>
            <p:cNvCxnSpPr/>
            <p:nvPr/>
          </p:nvCxnSpPr>
          <p:spPr>
            <a:xfrm rot="5400000">
              <a:off x="5393934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to 41"/>
            <p:cNvCxnSpPr/>
            <p:nvPr/>
          </p:nvCxnSpPr>
          <p:spPr>
            <a:xfrm rot="5400000">
              <a:off x="5607454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to 42"/>
            <p:cNvCxnSpPr/>
            <p:nvPr/>
          </p:nvCxnSpPr>
          <p:spPr>
            <a:xfrm rot="5400000">
              <a:off x="5609042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to 44"/>
            <p:cNvCxnSpPr/>
            <p:nvPr/>
          </p:nvCxnSpPr>
          <p:spPr>
            <a:xfrm rot="5400000">
              <a:off x="3464314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/>
            <p:cNvCxnSpPr/>
            <p:nvPr/>
          </p:nvCxnSpPr>
          <p:spPr>
            <a:xfrm rot="5400000">
              <a:off x="3678628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to 46"/>
            <p:cNvCxnSpPr/>
            <p:nvPr/>
          </p:nvCxnSpPr>
          <p:spPr>
            <a:xfrm rot="5400000">
              <a:off x="3678628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/>
            <p:cNvCxnSpPr/>
            <p:nvPr/>
          </p:nvCxnSpPr>
          <p:spPr>
            <a:xfrm rot="5400000">
              <a:off x="3892942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/>
            <p:cNvCxnSpPr/>
            <p:nvPr/>
          </p:nvCxnSpPr>
          <p:spPr>
            <a:xfrm rot="5400000">
              <a:off x="3892942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to 49"/>
            <p:cNvCxnSpPr/>
            <p:nvPr/>
          </p:nvCxnSpPr>
          <p:spPr>
            <a:xfrm rot="5400000">
              <a:off x="4106462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/>
            <p:cNvCxnSpPr/>
            <p:nvPr/>
          </p:nvCxnSpPr>
          <p:spPr>
            <a:xfrm rot="5400000">
              <a:off x="4108050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/>
            <p:cNvCxnSpPr/>
            <p:nvPr/>
          </p:nvCxnSpPr>
          <p:spPr>
            <a:xfrm rot="5400000">
              <a:off x="4321570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/>
            <p:cNvCxnSpPr/>
            <p:nvPr/>
          </p:nvCxnSpPr>
          <p:spPr>
            <a:xfrm rot="5400000">
              <a:off x="4323157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to 53"/>
            <p:cNvCxnSpPr/>
            <p:nvPr/>
          </p:nvCxnSpPr>
          <p:spPr>
            <a:xfrm rot="5400000">
              <a:off x="4535090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to 54"/>
            <p:cNvCxnSpPr/>
            <p:nvPr/>
          </p:nvCxnSpPr>
          <p:spPr>
            <a:xfrm rot="5400000">
              <a:off x="4536678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to 55"/>
            <p:cNvCxnSpPr/>
            <p:nvPr/>
          </p:nvCxnSpPr>
          <p:spPr>
            <a:xfrm rot="5400000">
              <a:off x="4750198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to 56"/>
            <p:cNvCxnSpPr/>
            <p:nvPr/>
          </p:nvCxnSpPr>
          <p:spPr>
            <a:xfrm rot="5400000">
              <a:off x="4751785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to 57"/>
            <p:cNvCxnSpPr/>
            <p:nvPr/>
          </p:nvCxnSpPr>
          <p:spPr>
            <a:xfrm rot="5400000">
              <a:off x="4963718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to 58"/>
            <p:cNvCxnSpPr/>
            <p:nvPr/>
          </p:nvCxnSpPr>
          <p:spPr>
            <a:xfrm rot="5400000">
              <a:off x="4965306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to 59"/>
            <p:cNvCxnSpPr/>
            <p:nvPr/>
          </p:nvCxnSpPr>
          <p:spPr>
            <a:xfrm rot="5400000">
              <a:off x="5178826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to 60"/>
            <p:cNvCxnSpPr/>
            <p:nvPr/>
          </p:nvCxnSpPr>
          <p:spPr>
            <a:xfrm rot="5400000">
              <a:off x="5180413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to 61"/>
            <p:cNvCxnSpPr/>
            <p:nvPr/>
          </p:nvCxnSpPr>
          <p:spPr>
            <a:xfrm rot="5400000">
              <a:off x="5392346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to 62"/>
            <p:cNvCxnSpPr/>
            <p:nvPr/>
          </p:nvCxnSpPr>
          <p:spPr>
            <a:xfrm rot="5400000">
              <a:off x="5393934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reto 63"/>
            <p:cNvCxnSpPr/>
            <p:nvPr/>
          </p:nvCxnSpPr>
          <p:spPr>
            <a:xfrm rot="5400000">
              <a:off x="5607454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to 64"/>
            <p:cNvCxnSpPr/>
            <p:nvPr/>
          </p:nvCxnSpPr>
          <p:spPr>
            <a:xfrm rot="5400000">
              <a:off x="5609042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Conector reto 65"/>
          <p:cNvCxnSpPr/>
          <p:nvPr/>
        </p:nvCxnSpPr>
        <p:spPr bwMode="auto">
          <a:xfrm rot="5400000">
            <a:off x="6178550" y="5522913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to 66"/>
          <p:cNvCxnSpPr/>
          <p:nvPr/>
        </p:nvCxnSpPr>
        <p:spPr bwMode="auto">
          <a:xfrm rot="5400000">
            <a:off x="6179344" y="5522119"/>
            <a:ext cx="71437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to 67"/>
          <p:cNvCxnSpPr/>
          <p:nvPr/>
        </p:nvCxnSpPr>
        <p:spPr bwMode="auto">
          <a:xfrm rot="5400000">
            <a:off x="6392863" y="55229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to 68"/>
          <p:cNvCxnSpPr/>
          <p:nvPr/>
        </p:nvCxnSpPr>
        <p:spPr bwMode="auto">
          <a:xfrm rot="5400000">
            <a:off x="6393657" y="5522119"/>
            <a:ext cx="71437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reto 101"/>
          <p:cNvCxnSpPr/>
          <p:nvPr/>
        </p:nvCxnSpPr>
        <p:spPr bwMode="auto">
          <a:xfrm rot="10800000">
            <a:off x="4859338" y="54864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ector reto 102"/>
          <p:cNvCxnSpPr/>
          <p:nvPr/>
        </p:nvCxnSpPr>
        <p:spPr bwMode="auto">
          <a:xfrm rot="10800000">
            <a:off x="4857750" y="5487988"/>
            <a:ext cx="714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ector reto 122"/>
          <p:cNvCxnSpPr/>
          <p:nvPr/>
        </p:nvCxnSpPr>
        <p:spPr bwMode="auto">
          <a:xfrm rot="10800000">
            <a:off x="4859338" y="54864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ector reto 123"/>
          <p:cNvCxnSpPr/>
          <p:nvPr/>
        </p:nvCxnSpPr>
        <p:spPr bwMode="auto">
          <a:xfrm rot="10800000">
            <a:off x="4857750" y="5487988"/>
            <a:ext cx="714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Conector reto 226"/>
          <p:cNvCxnSpPr/>
          <p:nvPr/>
        </p:nvCxnSpPr>
        <p:spPr bwMode="auto">
          <a:xfrm rot="10800000">
            <a:off x="2487613" y="49164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Conector reto 227"/>
          <p:cNvCxnSpPr/>
          <p:nvPr/>
        </p:nvCxnSpPr>
        <p:spPr bwMode="auto">
          <a:xfrm rot="10800000">
            <a:off x="2487613" y="49149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Conector reto 228"/>
          <p:cNvCxnSpPr/>
          <p:nvPr/>
        </p:nvCxnSpPr>
        <p:spPr bwMode="auto">
          <a:xfrm rot="10800000">
            <a:off x="2487613" y="47704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Conector reto 229"/>
          <p:cNvCxnSpPr/>
          <p:nvPr/>
        </p:nvCxnSpPr>
        <p:spPr bwMode="auto">
          <a:xfrm rot="10800000">
            <a:off x="2487613" y="46291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Conector reto 230"/>
          <p:cNvCxnSpPr/>
          <p:nvPr/>
        </p:nvCxnSpPr>
        <p:spPr bwMode="auto">
          <a:xfrm rot="10800000">
            <a:off x="2487613" y="47720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Conector reto 231"/>
          <p:cNvCxnSpPr/>
          <p:nvPr/>
        </p:nvCxnSpPr>
        <p:spPr bwMode="auto">
          <a:xfrm rot="10800000">
            <a:off x="2487613" y="46275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Conector reto 232"/>
          <p:cNvCxnSpPr/>
          <p:nvPr/>
        </p:nvCxnSpPr>
        <p:spPr bwMode="auto">
          <a:xfrm rot="10800000">
            <a:off x="2487613" y="44862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Conector reto 233"/>
          <p:cNvCxnSpPr/>
          <p:nvPr/>
        </p:nvCxnSpPr>
        <p:spPr bwMode="auto">
          <a:xfrm rot="10800000">
            <a:off x="2487613" y="44894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Conector reto 234"/>
          <p:cNvCxnSpPr/>
          <p:nvPr/>
        </p:nvCxnSpPr>
        <p:spPr bwMode="auto">
          <a:xfrm rot="10800000">
            <a:off x="2487613" y="43449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Conector reto 235"/>
          <p:cNvCxnSpPr/>
          <p:nvPr/>
        </p:nvCxnSpPr>
        <p:spPr bwMode="auto">
          <a:xfrm rot="10800000">
            <a:off x="2481263" y="42037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Conector reto 236"/>
          <p:cNvCxnSpPr/>
          <p:nvPr/>
        </p:nvCxnSpPr>
        <p:spPr bwMode="auto">
          <a:xfrm rot="10800000">
            <a:off x="2487613" y="43465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Conector reto 237"/>
          <p:cNvCxnSpPr/>
          <p:nvPr/>
        </p:nvCxnSpPr>
        <p:spPr bwMode="auto">
          <a:xfrm rot="10800000">
            <a:off x="2481263" y="42021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Conector reto 238"/>
          <p:cNvCxnSpPr/>
          <p:nvPr/>
        </p:nvCxnSpPr>
        <p:spPr bwMode="auto">
          <a:xfrm rot="10800000">
            <a:off x="2481263" y="40608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Conector reto 239"/>
          <p:cNvCxnSpPr/>
          <p:nvPr/>
        </p:nvCxnSpPr>
        <p:spPr bwMode="auto">
          <a:xfrm rot="10800000">
            <a:off x="2481263" y="40592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Conector reto 240"/>
          <p:cNvCxnSpPr/>
          <p:nvPr/>
        </p:nvCxnSpPr>
        <p:spPr bwMode="auto">
          <a:xfrm rot="10800000">
            <a:off x="2481263" y="39147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Conector reto 241"/>
          <p:cNvCxnSpPr/>
          <p:nvPr/>
        </p:nvCxnSpPr>
        <p:spPr bwMode="auto">
          <a:xfrm rot="10800000">
            <a:off x="2481263" y="37734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Conector reto 242"/>
          <p:cNvCxnSpPr/>
          <p:nvPr/>
        </p:nvCxnSpPr>
        <p:spPr bwMode="auto">
          <a:xfrm rot="10800000">
            <a:off x="2481263" y="39163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Conector reto 243"/>
          <p:cNvCxnSpPr/>
          <p:nvPr/>
        </p:nvCxnSpPr>
        <p:spPr bwMode="auto">
          <a:xfrm rot="10800000">
            <a:off x="2481263" y="37719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Conector reto 244"/>
          <p:cNvCxnSpPr/>
          <p:nvPr/>
        </p:nvCxnSpPr>
        <p:spPr bwMode="auto">
          <a:xfrm rot="10800000">
            <a:off x="2481263" y="36306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Conector reto 245"/>
          <p:cNvCxnSpPr/>
          <p:nvPr/>
        </p:nvCxnSpPr>
        <p:spPr bwMode="auto">
          <a:xfrm rot="10800000">
            <a:off x="2487613" y="36322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Conector reto 246"/>
          <p:cNvCxnSpPr/>
          <p:nvPr/>
        </p:nvCxnSpPr>
        <p:spPr bwMode="auto">
          <a:xfrm rot="10800000">
            <a:off x="2487613" y="34877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Conector reto 247"/>
          <p:cNvCxnSpPr/>
          <p:nvPr/>
        </p:nvCxnSpPr>
        <p:spPr bwMode="auto">
          <a:xfrm rot="10800000">
            <a:off x="2487613" y="33464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Conector reto 248"/>
          <p:cNvCxnSpPr/>
          <p:nvPr/>
        </p:nvCxnSpPr>
        <p:spPr bwMode="auto">
          <a:xfrm rot="10800000">
            <a:off x="2487613" y="34893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Conector reto 249"/>
          <p:cNvCxnSpPr/>
          <p:nvPr/>
        </p:nvCxnSpPr>
        <p:spPr bwMode="auto">
          <a:xfrm rot="10800000">
            <a:off x="2487613" y="33448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Conector reto 250"/>
          <p:cNvCxnSpPr/>
          <p:nvPr/>
        </p:nvCxnSpPr>
        <p:spPr bwMode="auto">
          <a:xfrm rot="10800000">
            <a:off x="2487613" y="32035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Conector reto 251"/>
          <p:cNvCxnSpPr/>
          <p:nvPr/>
        </p:nvCxnSpPr>
        <p:spPr bwMode="auto">
          <a:xfrm rot="10800000">
            <a:off x="2487613" y="32019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Conector reto 252"/>
          <p:cNvCxnSpPr/>
          <p:nvPr/>
        </p:nvCxnSpPr>
        <p:spPr bwMode="auto">
          <a:xfrm rot="10800000">
            <a:off x="2487613" y="30575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Conector reto 253"/>
          <p:cNvCxnSpPr/>
          <p:nvPr/>
        </p:nvCxnSpPr>
        <p:spPr bwMode="auto">
          <a:xfrm rot="10800000">
            <a:off x="2487613" y="29162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Conector reto 254"/>
          <p:cNvCxnSpPr/>
          <p:nvPr/>
        </p:nvCxnSpPr>
        <p:spPr bwMode="auto">
          <a:xfrm rot="10800000">
            <a:off x="2487613" y="30591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Conector reto 255"/>
          <p:cNvCxnSpPr/>
          <p:nvPr/>
        </p:nvCxnSpPr>
        <p:spPr bwMode="auto">
          <a:xfrm rot="10800000">
            <a:off x="2487613" y="29146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Conector reto 256"/>
          <p:cNvCxnSpPr/>
          <p:nvPr/>
        </p:nvCxnSpPr>
        <p:spPr bwMode="auto">
          <a:xfrm rot="10800000">
            <a:off x="2487613" y="27733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2" name="Elipse 311"/>
          <p:cNvSpPr/>
          <p:nvPr/>
        </p:nvSpPr>
        <p:spPr>
          <a:xfrm>
            <a:off x="3929063" y="366553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13" name="Elipse 312"/>
          <p:cNvSpPr/>
          <p:nvPr/>
        </p:nvSpPr>
        <p:spPr>
          <a:xfrm>
            <a:off x="3357563" y="378618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0" name="Elipse 329"/>
          <p:cNvSpPr/>
          <p:nvPr/>
        </p:nvSpPr>
        <p:spPr>
          <a:xfrm>
            <a:off x="5286375" y="2987675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2" name="Elipse 331"/>
          <p:cNvSpPr/>
          <p:nvPr/>
        </p:nvSpPr>
        <p:spPr>
          <a:xfrm>
            <a:off x="3438525" y="3894138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3" name="Elipse 332"/>
          <p:cNvSpPr/>
          <p:nvPr/>
        </p:nvSpPr>
        <p:spPr>
          <a:xfrm>
            <a:off x="4152900" y="4024313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96" name="Elipse 295"/>
          <p:cNvSpPr/>
          <p:nvPr/>
        </p:nvSpPr>
        <p:spPr bwMode="auto">
          <a:xfrm>
            <a:off x="3224213" y="4702175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09" name="Elipse 308"/>
          <p:cNvSpPr/>
          <p:nvPr/>
        </p:nvSpPr>
        <p:spPr bwMode="auto">
          <a:xfrm>
            <a:off x="3786188" y="435768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44" name="Elipse 343"/>
          <p:cNvSpPr/>
          <p:nvPr/>
        </p:nvSpPr>
        <p:spPr bwMode="auto">
          <a:xfrm>
            <a:off x="5064125" y="3148013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03" name="Elipse 302"/>
          <p:cNvSpPr/>
          <p:nvPr/>
        </p:nvSpPr>
        <p:spPr bwMode="auto">
          <a:xfrm>
            <a:off x="3214688" y="4559300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06" name="Elipse 305"/>
          <p:cNvSpPr/>
          <p:nvPr/>
        </p:nvSpPr>
        <p:spPr bwMode="auto">
          <a:xfrm>
            <a:off x="3500438" y="434498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08" name="Elipse 307"/>
          <p:cNvSpPr/>
          <p:nvPr/>
        </p:nvSpPr>
        <p:spPr bwMode="auto">
          <a:xfrm>
            <a:off x="3643313" y="4500563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11" name="Elipse 310"/>
          <p:cNvSpPr/>
          <p:nvPr/>
        </p:nvSpPr>
        <p:spPr bwMode="auto">
          <a:xfrm>
            <a:off x="3857625" y="4429125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17" name="Elipse 316"/>
          <p:cNvSpPr/>
          <p:nvPr/>
        </p:nvSpPr>
        <p:spPr bwMode="auto">
          <a:xfrm>
            <a:off x="4857750" y="3487738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19" name="Elipse 318"/>
          <p:cNvSpPr/>
          <p:nvPr/>
        </p:nvSpPr>
        <p:spPr bwMode="auto">
          <a:xfrm>
            <a:off x="4214813" y="3000375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0" name="Elipse 319"/>
          <p:cNvSpPr/>
          <p:nvPr/>
        </p:nvSpPr>
        <p:spPr bwMode="auto">
          <a:xfrm>
            <a:off x="4776788" y="3433763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1" name="Elipse 320"/>
          <p:cNvSpPr/>
          <p:nvPr/>
        </p:nvSpPr>
        <p:spPr bwMode="auto">
          <a:xfrm>
            <a:off x="4214813" y="3857625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2" name="Elipse 321"/>
          <p:cNvSpPr/>
          <p:nvPr/>
        </p:nvSpPr>
        <p:spPr bwMode="auto">
          <a:xfrm>
            <a:off x="4214813" y="2714625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4" name="Elipse 323"/>
          <p:cNvSpPr/>
          <p:nvPr/>
        </p:nvSpPr>
        <p:spPr bwMode="auto">
          <a:xfrm>
            <a:off x="5233988" y="3130550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5" name="Elipse 324"/>
          <p:cNvSpPr/>
          <p:nvPr/>
        </p:nvSpPr>
        <p:spPr bwMode="auto">
          <a:xfrm>
            <a:off x="5357813" y="2987675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7" name="Elipse 326"/>
          <p:cNvSpPr/>
          <p:nvPr/>
        </p:nvSpPr>
        <p:spPr bwMode="auto">
          <a:xfrm>
            <a:off x="5338763" y="3130550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9" name="Elipse 328"/>
          <p:cNvSpPr/>
          <p:nvPr/>
        </p:nvSpPr>
        <p:spPr bwMode="auto">
          <a:xfrm>
            <a:off x="5491163" y="2997200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1" name="Elipse 330"/>
          <p:cNvSpPr/>
          <p:nvPr/>
        </p:nvSpPr>
        <p:spPr bwMode="auto">
          <a:xfrm>
            <a:off x="5494338" y="2911475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4" name="Elipse 333"/>
          <p:cNvSpPr/>
          <p:nvPr/>
        </p:nvSpPr>
        <p:spPr bwMode="auto">
          <a:xfrm>
            <a:off x="4081463" y="3465513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9" name="Elipse 338"/>
          <p:cNvSpPr/>
          <p:nvPr/>
        </p:nvSpPr>
        <p:spPr bwMode="auto">
          <a:xfrm>
            <a:off x="4214813" y="292893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41" name="Elipse 340"/>
          <p:cNvSpPr/>
          <p:nvPr/>
        </p:nvSpPr>
        <p:spPr bwMode="auto">
          <a:xfrm>
            <a:off x="4429125" y="2714625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43" name="Elipse 342"/>
          <p:cNvSpPr/>
          <p:nvPr/>
        </p:nvSpPr>
        <p:spPr bwMode="auto">
          <a:xfrm>
            <a:off x="4795838" y="264318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45" name="Elipse 344"/>
          <p:cNvSpPr/>
          <p:nvPr/>
        </p:nvSpPr>
        <p:spPr bwMode="auto">
          <a:xfrm>
            <a:off x="4138613" y="2892425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66" name="Elipse 265"/>
          <p:cNvSpPr/>
          <p:nvPr/>
        </p:nvSpPr>
        <p:spPr bwMode="auto">
          <a:xfrm>
            <a:off x="3071813" y="463073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04" name="Elipse 303"/>
          <p:cNvSpPr/>
          <p:nvPr/>
        </p:nvSpPr>
        <p:spPr bwMode="auto">
          <a:xfrm>
            <a:off x="3357563" y="463073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05" name="Elipse 304"/>
          <p:cNvSpPr/>
          <p:nvPr/>
        </p:nvSpPr>
        <p:spPr bwMode="auto">
          <a:xfrm>
            <a:off x="3429000" y="4416425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07" name="Elipse 306"/>
          <p:cNvSpPr/>
          <p:nvPr/>
        </p:nvSpPr>
        <p:spPr bwMode="auto">
          <a:xfrm>
            <a:off x="3643313" y="464343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15" name="Elipse 314"/>
          <p:cNvSpPr/>
          <p:nvPr/>
        </p:nvSpPr>
        <p:spPr bwMode="auto">
          <a:xfrm>
            <a:off x="4214813" y="350043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16" name="Elipse 315"/>
          <p:cNvSpPr/>
          <p:nvPr/>
        </p:nvSpPr>
        <p:spPr bwMode="auto">
          <a:xfrm>
            <a:off x="4071938" y="3357563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18" name="Elipse 317"/>
          <p:cNvSpPr/>
          <p:nvPr/>
        </p:nvSpPr>
        <p:spPr bwMode="auto">
          <a:xfrm>
            <a:off x="4572000" y="3559175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3" name="Elipse 322"/>
          <p:cNvSpPr/>
          <p:nvPr/>
        </p:nvSpPr>
        <p:spPr bwMode="auto">
          <a:xfrm>
            <a:off x="4367213" y="2867025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6" name="Elipse 325"/>
          <p:cNvSpPr/>
          <p:nvPr/>
        </p:nvSpPr>
        <p:spPr bwMode="auto">
          <a:xfrm>
            <a:off x="4370388" y="2781300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8" name="Elipse 327"/>
          <p:cNvSpPr/>
          <p:nvPr/>
        </p:nvSpPr>
        <p:spPr bwMode="auto">
          <a:xfrm>
            <a:off x="5338763" y="2844800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5" name="Elipse 334"/>
          <p:cNvSpPr/>
          <p:nvPr/>
        </p:nvSpPr>
        <p:spPr bwMode="auto">
          <a:xfrm>
            <a:off x="3724275" y="370205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8" name="Elipse 337"/>
          <p:cNvSpPr/>
          <p:nvPr/>
        </p:nvSpPr>
        <p:spPr bwMode="auto">
          <a:xfrm>
            <a:off x="4576763" y="3559175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40" name="Elipse 339"/>
          <p:cNvSpPr/>
          <p:nvPr/>
        </p:nvSpPr>
        <p:spPr bwMode="auto">
          <a:xfrm>
            <a:off x="4786313" y="3273425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42" name="Elipse 341"/>
          <p:cNvSpPr/>
          <p:nvPr/>
        </p:nvSpPr>
        <p:spPr bwMode="auto">
          <a:xfrm>
            <a:off x="4286250" y="2786063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48" name="Elipse 347"/>
          <p:cNvSpPr/>
          <p:nvPr/>
        </p:nvSpPr>
        <p:spPr bwMode="auto">
          <a:xfrm>
            <a:off x="4291013" y="2786063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74" name="Retângulo 173"/>
          <p:cNvSpPr/>
          <p:nvPr/>
        </p:nvSpPr>
        <p:spPr>
          <a:xfrm>
            <a:off x="5929322" y="1571612"/>
            <a:ext cx="2759090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NÃO EXISTE</a:t>
            </a:r>
          </a:p>
          <a:p>
            <a:pPr algn="ctr">
              <a:defRPr/>
            </a:pPr>
            <a:r>
              <a:rPr lang="pt-BR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CORRELAÇÃO</a:t>
            </a:r>
          </a:p>
        </p:txBody>
      </p:sp>
      <p:sp>
        <p:nvSpPr>
          <p:cNvPr id="155" name="Elipse 154"/>
          <p:cNvSpPr/>
          <p:nvPr/>
        </p:nvSpPr>
        <p:spPr>
          <a:xfrm>
            <a:off x="4767263" y="4298950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56" name="Elipse 155"/>
          <p:cNvSpPr/>
          <p:nvPr/>
        </p:nvSpPr>
        <p:spPr>
          <a:xfrm>
            <a:off x="4562475" y="3929063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58" name="Elipse 157"/>
          <p:cNvSpPr/>
          <p:nvPr/>
        </p:nvSpPr>
        <p:spPr>
          <a:xfrm>
            <a:off x="4919663" y="419258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59" name="Elipse 158"/>
          <p:cNvSpPr/>
          <p:nvPr/>
        </p:nvSpPr>
        <p:spPr bwMode="auto">
          <a:xfrm>
            <a:off x="4838700" y="4156075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0" name="Elipse 159"/>
          <p:cNvSpPr/>
          <p:nvPr/>
        </p:nvSpPr>
        <p:spPr bwMode="auto">
          <a:xfrm>
            <a:off x="4914900" y="3821113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1" name="Elipse 160"/>
          <p:cNvSpPr/>
          <p:nvPr/>
        </p:nvSpPr>
        <p:spPr bwMode="auto">
          <a:xfrm>
            <a:off x="4857750" y="382270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2" name="Elipse 161"/>
          <p:cNvSpPr/>
          <p:nvPr/>
        </p:nvSpPr>
        <p:spPr bwMode="auto">
          <a:xfrm>
            <a:off x="4286250" y="3203575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3" name="Elipse 162"/>
          <p:cNvSpPr/>
          <p:nvPr/>
        </p:nvSpPr>
        <p:spPr bwMode="auto">
          <a:xfrm>
            <a:off x="4848225" y="371475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4" name="Elipse 163"/>
          <p:cNvSpPr/>
          <p:nvPr/>
        </p:nvSpPr>
        <p:spPr bwMode="auto">
          <a:xfrm>
            <a:off x="4357688" y="3155950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5" name="Elipse 164"/>
          <p:cNvSpPr/>
          <p:nvPr/>
        </p:nvSpPr>
        <p:spPr bwMode="auto">
          <a:xfrm>
            <a:off x="4357688" y="3965575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6" name="Elipse 165"/>
          <p:cNvSpPr/>
          <p:nvPr/>
        </p:nvSpPr>
        <p:spPr bwMode="auto">
          <a:xfrm>
            <a:off x="4572000" y="4037013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7" name="Elipse 166"/>
          <p:cNvSpPr/>
          <p:nvPr/>
        </p:nvSpPr>
        <p:spPr bwMode="auto">
          <a:xfrm>
            <a:off x="4438650" y="3192463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8" name="Elipse 167"/>
          <p:cNvSpPr/>
          <p:nvPr/>
        </p:nvSpPr>
        <p:spPr bwMode="auto">
          <a:xfrm>
            <a:off x="4362450" y="315595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9" name="Elipse 168"/>
          <p:cNvSpPr/>
          <p:nvPr/>
        </p:nvSpPr>
        <p:spPr>
          <a:xfrm>
            <a:off x="3490913" y="379888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70" name="Elipse 169"/>
          <p:cNvSpPr/>
          <p:nvPr/>
        </p:nvSpPr>
        <p:spPr>
          <a:xfrm>
            <a:off x="3919538" y="3370263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71" name="Elipse 170"/>
          <p:cNvSpPr/>
          <p:nvPr/>
        </p:nvSpPr>
        <p:spPr>
          <a:xfrm>
            <a:off x="3643313" y="3714750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72" name="Elipse 171"/>
          <p:cNvSpPr/>
          <p:nvPr/>
        </p:nvSpPr>
        <p:spPr>
          <a:xfrm>
            <a:off x="3857625" y="371475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78" name="Elipse 177"/>
          <p:cNvSpPr/>
          <p:nvPr/>
        </p:nvSpPr>
        <p:spPr bwMode="auto">
          <a:xfrm>
            <a:off x="4062413" y="3155950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79" name="Elipse 178"/>
          <p:cNvSpPr/>
          <p:nvPr/>
        </p:nvSpPr>
        <p:spPr bwMode="auto">
          <a:xfrm>
            <a:off x="4562475" y="3357563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80" name="Elipse 179"/>
          <p:cNvSpPr/>
          <p:nvPr/>
        </p:nvSpPr>
        <p:spPr bwMode="auto">
          <a:xfrm>
            <a:off x="3714750" y="3500438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81" name="Elipse 180"/>
          <p:cNvSpPr/>
          <p:nvPr/>
        </p:nvSpPr>
        <p:spPr bwMode="auto">
          <a:xfrm>
            <a:off x="3929063" y="3478213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83" name="Elipse 182"/>
          <p:cNvSpPr/>
          <p:nvPr/>
        </p:nvSpPr>
        <p:spPr bwMode="auto">
          <a:xfrm>
            <a:off x="4567238" y="3357563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84" name="Elipse 183"/>
          <p:cNvSpPr/>
          <p:nvPr/>
        </p:nvSpPr>
        <p:spPr>
          <a:xfrm>
            <a:off x="4491038" y="4451350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85" name="Elipse 184"/>
          <p:cNvSpPr/>
          <p:nvPr/>
        </p:nvSpPr>
        <p:spPr>
          <a:xfrm>
            <a:off x="3857625" y="4606925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86" name="Elipse 185"/>
          <p:cNvSpPr/>
          <p:nvPr/>
        </p:nvSpPr>
        <p:spPr bwMode="auto">
          <a:xfrm>
            <a:off x="4986338" y="414178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87" name="Elipse 186"/>
          <p:cNvSpPr/>
          <p:nvPr/>
        </p:nvSpPr>
        <p:spPr bwMode="auto">
          <a:xfrm>
            <a:off x="4929188" y="4143375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88" name="Elipse 187"/>
          <p:cNvSpPr/>
          <p:nvPr/>
        </p:nvSpPr>
        <p:spPr bwMode="auto">
          <a:xfrm>
            <a:off x="4919663" y="4178300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89" name="Elipse 188"/>
          <p:cNvSpPr/>
          <p:nvPr/>
        </p:nvSpPr>
        <p:spPr bwMode="auto">
          <a:xfrm>
            <a:off x="4357688" y="4022725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90" name="Elipse 189"/>
          <p:cNvSpPr/>
          <p:nvPr/>
        </p:nvSpPr>
        <p:spPr bwMode="auto">
          <a:xfrm>
            <a:off x="4572000" y="4022725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91" name="Elipse 190"/>
          <p:cNvSpPr/>
          <p:nvPr/>
        </p:nvSpPr>
        <p:spPr bwMode="auto">
          <a:xfrm>
            <a:off x="4143375" y="4214813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92" name="Elipse 191"/>
          <p:cNvSpPr/>
          <p:nvPr/>
        </p:nvSpPr>
        <p:spPr bwMode="auto">
          <a:xfrm>
            <a:off x="4500563" y="4559300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93" name="Elipse 192"/>
          <p:cNvSpPr/>
          <p:nvPr/>
        </p:nvSpPr>
        <p:spPr bwMode="auto">
          <a:xfrm>
            <a:off x="5214938" y="407193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94" name="Elipse 193"/>
          <p:cNvSpPr/>
          <p:nvPr/>
        </p:nvSpPr>
        <p:spPr bwMode="auto">
          <a:xfrm>
            <a:off x="4576763" y="4022725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95" name="Elipse 194"/>
          <p:cNvSpPr/>
          <p:nvPr/>
        </p:nvSpPr>
        <p:spPr>
          <a:xfrm>
            <a:off x="4981575" y="4405313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96" name="Elipse 195"/>
          <p:cNvSpPr/>
          <p:nvPr/>
        </p:nvSpPr>
        <p:spPr bwMode="auto">
          <a:xfrm>
            <a:off x="4633913" y="464343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97" name="Elipse 196"/>
          <p:cNvSpPr/>
          <p:nvPr/>
        </p:nvSpPr>
        <p:spPr>
          <a:xfrm>
            <a:off x="4124325" y="4333875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98" name="Elipse 197"/>
          <p:cNvSpPr/>
          <p:nvPr/>
        </p:nvSpPr>
        <p:spPr>
          <a:xfrm>
            <a:off x="4205288" y="4035425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99" name="Elipse 198"/>
          <p:cNvSpPr/>
          <p:nvPr/>
        </p:nvSpPr>
        <p:spPr>
          <a:xfrm>
            <a:off x="3929063" y="4513263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02" name="Elipse 201"/>
          <p:cNvSpPr/>
          <p:nvPr/>
        </p:nvSpPr>
        <p:spPr bwMode="auto">
          <a:xfrm>
            <a:off x="3500438" y="3941763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04" name="Elipse 203"/>
          <p:cNvSpPr/>
          <p:nvPr/>
        </p:nvSpPr>
        <p:spPr>
          <a:xfrm>
            <a:off x="4143375" y="3203575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05" name="Elipse 204"/>
          <p:cNvSpPr/>
          <p:nvPr/>
        </p:nvSpPr>
        <p:spPr>
          <a:xfrm>
            <a:off x="4581525" y="3300413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06" name="Elipse 205"/>
          <p:cNvSpPr/>
          <p:nvPr/>
        </p:nvSpPr>
        <p:spPr bwMode="auto">
          <a:xfrm>
            <a:off x="4500563" y="3263900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07" name="Elipse 206"/>
          <p:cNvSpPr/>
          <p:nvPr/>
        </p:nvSpPr>
        <p:spPr bwMode="auto">
          <a:xfrm>
            <a:off x="4652963" y="315753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08" name="Elipse 207"/>
          <p:cNvSpPr/>
          <p:nvPr/>
        </p:nvSpPr>
        <p:spPr bwMode="auto">
          <a:xfrm>
            <a:off x="4505325" y="3249613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09" name="Elipse 208"/>
          <p:cNvSpPr/>
          <p:nvPr/>
        </p:nvSpPr>
        <p:spPr bwMode="auto">
          <a:xfrm>
            <a:off x="4448175" y="325120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11" name="Elipse 210"/>
          <p:cNvSpPr/>
          <p:nvPr/>
        </p:nvSpPr>
        <p:spPr bwMode="auto">
          <a:xfrm>
            <a:off x="4438650" y="314325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12" name="Elipse 211"/>
          <p:cNvSpPr/>
          <p:nvPr/>
        </p:nvSpPr>
        <p:spPr bwMode="auto">
          <a:xfrm>
            <a:off x="4652963" y="3143250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13" name="Elipse 212"/>
          <p:cNvSpPr/>
          <p:nvPr/>
        </p:nvSpPr>
        <p:spPr bwMode="auto">
          <a:xfrm>
            <a:off x="4733925" y="3179763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14" name="Elipse 213"/>
          <p:cNvSpPr/>
          <p:nvPr/>
        </p:nvSpPr>
        <p:spPr bwMode="auto">
          <a:xfrm>
            <a:off x="4657725" y="314325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16" name="Elipse 215"/>
          <p:cNvSpPr/>
          <p:nvPr/>
        </p:nvSpPr>
        <p:spPr bwMode="auto">
          <a:xfrm>
            <a:off x="4152900" y="334645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00100" y="0"/>
            <a:ext cx="7137083" cy="71435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DIAGRAMA DE DISPERSÃO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3357554" y="785794"/>
            <a:ext cx="237937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INTERPRETAÇAO</a:t>
            </a:r>
            <a:endParaRPr lang="pt-B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222" name="Conector reto 221"/>
          <p:cNvCxnSpPr/>
          <p:nvPr/>
        </p:nvCxnSpPr>
        <p:spPr bwMode="auto">
          <a:xfrm rot="10800000">
            <a:off x="2487613" y="53451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Conector reto 222"/>
          <p:cNvCxnSpPr/>
          <p:nvPr/>
        </p:nvCxnSpPr>
        <p:spPr bwMode="auto">
          <a:xfrm rot="10800000">
            <a:off x="2487613" y="52006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Conector reto 223"/>
          <p:cNvCxnSpPr/>
          <p:nvPr/>
        </p:nvCxnSpPr>
        <p:spPr bwMode="auto">
          <a:xfrm rot="10800000">
            <a:off x="2487613" y="50593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Conector reto 224"/>
          <p:cNvCxnSpPr/>
          <p:nvPr/>
        </p:nvCxnSpPr>
        <p:spPr bwMode="auto">
          <a:xfrm rot="10800000">
            <a:off x="2487613" y="52022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Conector reto 225"/>
          <p:cNvCxnSpPr/>
          <p:nvPr/>
        </p:nvCxnSpPr>
        <p:spPr bwMode="auto">
          <a:xfrm rot="10800000">
            <a:off x="2487613" y="50577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de seta reta 4"/>
          <p:cNvCxnSpPr/>
          <p:nvPr/>
        </p:nvCxnSpPr>
        <p:spPr bwMode="auto">
          <a:xfrm rot="5400000" flipH="1" flipV="1">
            <a:off x="1005682" y="3909219"/>
            <a:ext cx="3132137" cy="31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/>
          <p:cNvCxnSpPr/>
          <p:nvPr/>
        </p:nvCxnSpPr>
        <p:spPr bwMode="auto">
          <a:xfrm>
            <a:off x="2571750" y="5484813"/>
            <a:ext cx="4071938" cy="31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55" name="CaixaDeTexto 8"/>
          <p:cNvSpPr txBox="1">
            <a:spLocks noChangeArrowheads="1"/>
          </p:cNvSpPr>
          <p:nvPr/>
        </p:nvSpPr>
        <p:spPr bwMode="auto">
          <a:xfrm>
            <a:off x="1857375" y="2403475"/>
            <a:ext cx="774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Efeito</a:t>
            </a:r>
          </a:p>
        </p:txBody>
      </p:sp>
      <p:sp>
        <p:nvSpPr>
          <p:cNvPr id="82956" name="CaixaDeTexto 9"/>
          <p:cNvSpPr txBox="1">
            <a:spLocks noChangeArrowheads="1"/>
          </p:cNvSpPr>
          <p:nvPr/>
        </p:nvSpPr>
        <p:spPr bwMode="auto">
          <a:xfrm>
            <a:off x="6000750" y="5630863"/>
            <a:ext cx="850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Causa</a:t>
            </a:r>
          </a:p>
        </p:txBody>
      </p:sp>
      <p:cxnSp>
        <p:nvCxnSpPr>
          <p:cNvPr id="44" name="Conector reto 43"/>
          <p:cNvCxnSpPr/>
          <p:nvPr/>
        </p:nvCxnSpPr>
        <p:spPr bwMode="auto">
          <a:xfrm rot="5400000">
            <a:off x="6178550" y="5522913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958" name="Grupo 76"/>
          <p:cNvGrpSpPr>
            <a:grpSpLocks/>
          </p:cNvGrpSpPr>
          <p:nvPr/>
        </p:nvGrpSpPr>
        <p:grpSpPr bwMode="auto">
          <a:xfrm>
            <a:off x="2784475" y="5487988"/>
            <a:ext cx="3216275" cy="73025"/>
            <a:chOff x="2428066" y="5429264"/>
            <a:chExt cx="3216298" cy="72232"/>
          </a:xfrm>
        </p:grpSpPr>
        <p:cxnSp>
          <p:nvCxnSpPr>
            <p:cNvPr id="13" name="Conector reto 12"/>
            <p:cNvCxnSpPr/>
            <p:nvPr/>
          </p:nvCxnSpPr>
          <p:spPr>
            <a:xfrm rot="5400000">
              <a:off x="2392744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/>
            <p:cNvCxnSpPr/>
            <p:nvPr/>
          </p:nvCxnSpPr>
          <p:spPr>
            <a:xfrm rot="5400000">
              <a:off x="2606264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/>
            <p:cNvCxnSpPr/>
            <p:nvPr/>
          </p:nvCxnSpPr>
          <p:spPr>
            <a:xfrm rot="5400000">
              <a:off x="2606264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/>
            <p:cNvCxnSpPr/>
            <p:nvPr/>
          </p:nvCxnSpPr>
          <p:spPr>
            <a:xfrm rot="5400000">
              <a:off x="2821372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>
            <a:xfrm rot="5400000">
              <a:off x="2821372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 rot="5400000">
              <a:off x="3035686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 rot="5400000">
              <a:off x="3035686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/>
            <p:cNvCxnSpPr/>
            <p:nvPr/>
          </p:nvCxnSpPr>
          <p:spPr>
            <a:xfrm rot="5400000">
              <a:off x="3250000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/>
            <p:cNvCxnSpPr/>
            <p:nvPr/>
          </p:nvCxnSpPr>
          <p:spPr>
            <a:xfrm rot="5400000">
              <a:off x="3250000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/>
            <p:cNvCxnSpPr/>
            <p:nvPr/>
          </p:nvCxnSpPr>
          <p:spPr>
            <a:xfrm rot="5400000">
              <a:off x="3464314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/>
            <p:cNvCxnSpPr/>
            <p:nvPr/>
          </p:nvCxnSpPr>
          <p:spPr>
            <a:xfrm rot="5400000">
              <a:off x="3464314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/>
            <p:cNvCxnSpPr/>
            <p:nvPr/>
          </p:nvCxnSpPr>
          <p:spPr>
            <a:xfrm rot="5400000">
              <a:off x="3678628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/>
            <p:cNvCxnSpPr/>
            <p:nvPr/>
          </p:nvCxnSpPr>
          <p:spPr>
            <a:xfrm rot="5400000">
              <a:off x="3678628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/>
            <p:cNvCxnSpPr/>
            <p:nvPr/>
          </p:nvCxnSpPr>
          <p:spPr>
            <a:xfrm rot="5400000">
              <a:off x="3892942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to 26"/>
            <p:cNvCxnSpPr/>
            <p:nvPr/>
          </p:nvCxnSpPr>
          <p:spPr>
            <a:xfrm rot="5400000">
              <a:off x="3892942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to 27"/>
            <p:cNvCxnSpPr/>
            <p:nvPr/>
          </p:nvCxnSpPr>
          <p:spPr>
            <a:xfrm rot="5400000">
              <a:off x="4106462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to 28"/>
            <p:cNvCxnSpPr/>
            <p:nvPr/>
          </p:nvCxnSpPr>
          <p:spPr>
            <a:xfrm rot="5400000">
              <a:off x="4108050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to 29"/>
            <p:cNvCxnSpPr/>
            <p:nvPr/>
          </p:nvCxnSpPr>
          <p:spPr>
            <a:xfrm rot="5400000">
              <a:off x="4321570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to 30"/>
            <p:cNvCxnSpPr/>
            <p:nvPr/>
          </p:nvCxnSpPr>
          <p:spPr>
            <a:xfrm rot="5400000">
              <a:off x="4323157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to 31"/>
            <p:cNvCxnSpPr/>
            <p:nvPr/>
          </p:nvCxnSpPr>
          <p:spPr>
            <a:xfrm rot="5400000">
              <a:off x="4535090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/>
            <p:cNvCxnSpPr/>
            <p:nvPr/>
          </p:nvCxnSpPr>
          <p:spPr>
            <a:xfrm rot="5400000">
              <a:off x="4536678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/>
            <p:cNvCxnSpPr/>
            <p:nvPr/>
          </p:nvCxnSpPr>
          <p:spPr>
            <a:xfrm rot="5400000">
              <a:off x="4750198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to 34"/>
            <p:cNvCxnSpPr/>
            <p:nvPr/>
          </p:nvCxnSpPr>
          <p:spPr>
            <a:xfrm rot="5400000">
              <a:off x="4751785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to 35"/>
            <p:cNvCxnSpPr/>
            <p:nvPr/>
          </p:nvCxnSpPr>
          <p:spPr>
            <a:xfrm rot="5400000">
              <a:off x="4963718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to 36"/>
            <p:cNvCxnSpPr/>
            <p:nvPr/>
          </p:nvCxnSpPr>
          <p:spPr>
            <a:xfrm rot="5400000">
              <a:off x="4965306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to 37"/>
            <p:cNvCxnSpPr/>
            <p:nvPr/>
          </p:nvCxnSpPr>
          <p:spPr>
            <a:xfrm rot="5400000">
              <a:off x="5178826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to 38"/>
            <p:cNvCxnSpPr/>
            <p:nvPr/>
          </p:nvCxnSpPr>
          <p:spPr>
            <a:xfrm rot="5400000">
              <a:off x="5180413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to 39"/>
            <p:cNvCxnSpPr/>
            <p:nvPr/>
          </p:nvCxnSpPr>
          <p:spPr>
            <a:xfrm rot="5400000">
              <a:off x="5392346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to 40"/>
            <p:cNvCxnSpPr/>
            <p:nvPr/>
          </p:nvCxnSpPr>
          <p:spPr>
            <a:xfrm rot="5400000">
              <a:off x="5393934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to 41"/>
            <p:cNvCxnSpPr/>
            <p:nvPr/>
          </p:nvCxnSpPr>
          <p:spPr>
            <a:xfrm rot="5400000">
              <a:off x="5607454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to 42"/>
            <p:cNvCxnSpPr/>
            <p:nvPr/>
          </p:nvCxnSpPr>
          <p:spPr>
            <a:xfrm rot="5400000">
              <a:off x="5609042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to 44"/>
            <p:cNvCxnSpPr/>
            <p:nvPr/>
          </p:nvCxnSpPr>
          <p:spPr>
            <a:xfrm rot="5400000">
              <a:off x="3464314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/>
            <p:cNvCxnSpPr/>
            <p:nvPr/>
          </p:nvCxnSpPr>
          <p:spPr>
            <a:xfrm rot="5400000">
              <a:off x="3678628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to 46"/>
            <p:cNvCxnSpPr/>
            <p:nvPr/>
          </p:nvCxnSpPr>
          <p:spPr>
            <a:xfrm rot="5400000">
              <a:off x="3678628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/>
            <p:cNvCxnSpPr/>
            <p:nvPr/>
          </p:nvCxnSpPr>
          <p:spPr>
            <a:xfrm rot="5400000">
              <a:off x="3892942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/>
            <p:cNvCxnSpPr/>
            <p:nvPr/>
          </p:nvCxnSpPr>
          <p:spPr>
            <a:xfrm rot="5400000">
              <a:off x="3892942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to 49"/>
            <p:cNvCxnSpPr/>
            <p:nvPr/>
          </p:nvCxnSpPr>
          <p:spPr>
            <a:xfrm rot="5400000">
              <a:off x="4106462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/>
            <p:cNvCxnSpPr/>
            <p:nvPr/>
          </p:nvCxnSpPr>
          <p:spPr>
            <a:xfrm rot="5400000">
              <a:off x="4108050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/>
            <p:cNvCxnSpPr/>
            <p:nvPr/>
          </p:nvCxnSpPr>
          <p:spPr>
            <a:xfrm rot="5400000">
              <a:off x="4321570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/>
            <p:cNvCxnSpPr/>
            <p:nvPr/>
          </p:nvCxnSpPr>
          <p:spPr>
            <a:xfrm rot="5400000">
              <a:off x="4323157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to 53"/>
            <p:cNvCxnSpPr/>
            <p:nvPr/>
          </p:nvCxnSpPr>
          <p:spPr>
            <a:xfrm rot="5400000">
              <a:off x="4535090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to 54"/>
            <p:cNvCxnSpPr/>
            <p:nvPr/>
          </p:nvCxnSpPr>
          <p:spPr>
            <a:xfrm rot="5400000">
              <a:off x="4536678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to 55"/>
            <p:cNvCxnSpPr/>
            <p:nvPr/>
          </p:nvCxnSpPr>
          <p:spPr>
            <a:xfrm rot="5400000">
              <a:off x="4750198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to 56"/>
            <p:cNvCxnSpPr/>
            <p:nvPr/>
          </p:nvCxnSpPr>
          <p:spPr>
            <a:xfrm rot="5400000">
              <a:off x="4751785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to 57"/>
            <p:cNvCxnSpPr/>
            <p:nvPr/>
          </p:nvCxnSpPr>
          <p:spPr>
            <a:xfrm rot="5400000">
              <a:off x="4963718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to 58"/>
            <p:cNvCxnSpPr/>
            <p:nvPr/>
          </p:nvCxnSpPr>
          <p:spPr>
            <a:xfrm rot="5400000">
              <a:off x="4965306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to 59"/>
            <p:cNvCxnSpPr/>
            <p:nvPr/>
          </p:nvCxnSpPr>
          <p:spPr>
            <a:xfrm rot="5400000">
              <a:off x="5178826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to 60"/>
            <p:cNvCxnSpPr/>
            <p:nvPr/>
          </p:nvCxnSpPr>
          <p:spPr>
            <a:xfrm rot="5400000">
              <a:off x="5180413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to 61"/>
            <p:cNvCxnSpPr/>
            <p:nvPr/>
          </p:nvCxnSpPr>
          <p:spPr>
            <a:xfrm rot="5400000">
              <a:off x="5392346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to 62"/>
            <p:cNvCxnSpPr/>
            <p:nvPr/>
          </p:nvCxnSpPr>
          <p:spPr>
            <a:xfrm rot="5400000">
              <a:off x="5393934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reto 63"/>
            <p:cNvCxnSpPr/>
            <p:nvPr/>
          </p:nvCxnSpPr>
          <p:spPr>
            <a:xfrm rot="5400000">
              <a:off x="5607454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to 64"/>
            <p:cNvCxnSpPr/>
            <p:nvPr/>
          </p:nvCxnSpPr>
          <p:spPr>
            <a:xfrm rot="5400000">
              <a:off x="5609042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Conector reto 65"/>
          <p:cNvCxnSpPr/>
          <p:nvPr/>
        </p:nvCxnSpPr>
        <p:spPr bwMode="auto">
          <a:xfrm rot="5400000">
            <a:off x="6178550" y="5522913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to 66"/>
          <p:cNvCxnSpPr/>
          <p:nvPr/>
        </p:nvCxnSpPr>
        <p:spPr bwMode="auto">
          <a:xfrm rot="5400000">
            <a:off x="6179344" y="5522119"/>
            <a:ext cx="71437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to 67"/>
          <p:cNvCxnSpPr/>
          <p:nvPr/>
        </p:nvCxnSpPr>
        <p:spPr bwMode="auto">
          <a:xfrm rot="5400000">
            <a:off x="6392863" y="55229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to 68"/>
          <p:cNvCxnSpPr/>
          <p:nvPr/>
        </p:nvCxnSpPr>
        <p:spPr bwMode="auto">
          <a:xfrm rot="5400000">
            <a:off x="6393657" y="5522119"/>
            <a:ext cx="71437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reto 101"/>
          <p:cNvCxnSpPr/>
          <p:nvPr/>
        </p:nvCxnSpPr>
        <p:spPr bwMode="auto">
          <a:xfrm rot="10800000">
            <a:off x="4859338" y="54864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ector reto 102"/>
          <p:cNvCxnSpPr/>
          <p:nvPr/>
        </p:nvCxnSpPr>
        <p:spPr bwMode="auto">
          <a:xfrm rot="10800000">
            <a:off x="4857750" y="5487988"/>
            <a:ext cx="714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ector reto 122"/>
          <p:cNvCxnSpPr/>
          <p:nvPr/>
        </p:nvCxnSpPr>
        <p:spPr bwMode="auto">
          <a:xfrm rot="10800000">
            <a:off x="4859338" y="54864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ector reto 123"/>
          <p:cNvCxnSpPr/>
          <p:nvPr/>
        </p:nvCxnSpPr>
        <p:spPr bwMode="auto">
          <a:xfrm rot="10800000">
            <a:off x="4857750" y="5487988"/>
            <a:ext cx="714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Conector reto 226"/>
          <p:cNvCxnSpPr/>
          <p:nvPr/>
        </p:nvCxnSpPr>
        <p:spPr bwMode="auto">
          <a:xfrm rot="10800000">
            <a:off x="2487613" y="49164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Conector reto 227"/>
          <p:cNvCxnSpPr/>
          <p:nvPr/>
        </p:nvCxnSpPr>
        <p:spPr bwMode="auto">
          <a:xfrm rot="10800000">
            <a:off x="2487613" y="49149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Conector reto 228"/>
          <p:cNvCxnSpPr/>
          <p:nvPr/>
        </p:nvCxnSpPr>
        <p:spPr bwMode="auto">
          <a:xfrm rot="10800000">
            <a:off x="2487613" y="47704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Conector reto 229"/>
          <p:cNvCxnSpPr/>
          <p:nvPr/>
        </p:nvCxnSpPr>
        <p:spPr bwMode="auto">
          <a:xfrm rot="10800000">
            <a:off x="2487613" y="46291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Conector reto 230"/>
          <p:cNvCxnSpPr/>
          <p:nvPr/>
        </p:nvCxnSpPr>
        <p:spPr bwMode="auto">
          <a:xfrm rot="10800000">
            <a:off x="2487613" y="47720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Conector reto 231"/>
          <p:cNvCxnSpPr/>
          <p:nvPr/>
        </p:nvCxnSpPr>
        <p:spPr bwMode="auto">
          <a:xfrm rot="10800000">
            <a:off x="2487613" y="46275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Conector reto 232"/>
          <p:cNvCxnSpPr/>
          <p:nvPr/>
        </p:nvCxnSpPr>
        <p:spPr bwMode="auto">
          <a:xfrm rot="10800000">
            <a:off x="2487613" y="44862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Conector reto 233"/>
          <p:cNvCxnSpPr/>
          <p:nvPr/>
        </p:nvCxnSpPr>
        <p:spPr bwMode="auto">
          <a:xfrm rot="10800000">
            <a:off x="2487613" y="44894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Conector reto 234"/>
          <p:cNvCxnSpPr/>
          <p:nvPr/>
        </p:nvCxnSpPr>
        <p:spPr bwMode="auto">
          <a:xfrm rot="10800000">
            <a:off x="2487613" y="43449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Conector reto 235"/>
          <p:cNvCxnSpPr/>
          <p:nvPr/>
        </p:nvCxnSpPr>
        <p:spPr bwMode="auto">
          <a:xfrm rot="10800000">
            <a:off x="2481263" y="42037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Conector reto 236"/>
          <p:cNvCxnSpPr/>
          <p:nvPr/>
        </p:nvCxnSpPr>
        <p:spPr bwMode="auto">
          <a:xfrm rot="10800000">
            <a:off x="2487613" y="43465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Conector reto 237"/>
          <p:cNvCxnSpPr/>
          <p:nvPr/>
        </p:nvCxnSpPr>
        <p:spPr bwMode="auto">
          <a:xfrm rot="10800000">
            <a:off x="2481263" y="42021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Conector reto 238"/>
          <p:cNvCxnSpPr/>
          <p:nvPr/>
        </p:nvCxnSpPr>
        <p:spPr bwMode="auto">
          <a:xfrm rot="10800000">
            <a:off x="2481263" y="40608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Conector reto 239"/>
          <p:cNvCxnSpPr/>
          <p:nvPr/>
        </p:nvCxnSpPr>
        <p:spPr bwMode="auto">
          <a:xfrm rot="10800000">
            <a:off x="2481263" y="40592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Conector reto 240"/>
          <p:cNvCxnSpPr/>
          <p:nvPr/>
        </p:nvCxnSpPr>
        <p:spPr bwMode="auto">
          <a:xfrm rot="10800000">
            <a:off x="2481263" y="39147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Conector reto 241"/>
          <p:cNvCxnSpPr/>
          <p:nvPr/>
        </p:nvCxnSpPr>
        <p:spPr bwMode="auto">
          <a:xfrm rot="10800000">
            <a:off x="2481263" y="37734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Conector reto 242"/>
          <p:cNvCxnSpPr/>
          <p:nvPr/>
        </p:nvCxnSpPr>
        <p:spPr bwMode="auto">
          <a:xfrm rot="10800000">
            <a:off x="2481263" y="39163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Conector reto 243"/>
          <p:cNvCxnSpPr/>
          <p:nvPr/>
        </p:nvCxnSpPr>
        <p:spPr bwMode="auto">
          <a:xfrm rot="10800000">
            <a:off x="2481263" y="37719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Conector reto 244"/>
          <p:cNvCxnSpPr/>
          <p:nvPr/>
        </p:nvCxnSpPr>
        <p:spPr bwMode="auto">
          <a:xfrm rot="10800000">
            <a:off x="2481263" y="36306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Conector reto 245"/>
          <p:cNvCxnSpPr/>
          <p:nvPr/>
        </p:nvCxnSpPr>
        <p:spPr bwMode="auto">
          <a:xfrm rot="10800000">
            <a:off x="2487613" y="36322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Conector reto 246"/>
          <p:cNvCxnSpPr/>
          <p:nvPr/>
        </p:nvCxnSpPr>
        <p:spPr bwMode="auto">
          <a:xfrm rot="10800000">
            <a:off x="2487613" y="34877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Conector reto 247"/>
          <p:cNvCxnSpPr/>
          <p:nvPr/>
        </p:nvCxnSpPr>
        <p:spPr bwMode="auto">
          <a:xfrm rot="10800000">
            <a:off x="2487613" y="33464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Conector reto 248"/>
          <p:cNvCxnSpPr/>
          <p:nvPr/>
        </p:nvCxnSpPr>
        <p:spPr bwMode="auto">
          <a:xfrm rot="10800000">
            <a:off x="2487613" y="34893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Conector reto 249"/>
          <p:cNvCxnSpPr/>
          <p:nvPr/>
        </p:nvCxnSpPr>
        <p:spPr bwMode="auto">
          <a:xfrm rot="10800000">
            <a:off x="2487613" y="33448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Conector reto 250"/>
          <p:cNvCxnSpPr/>
          <p:nvPr/>
        </p:nvCxnSpPr>
        <p:spPr bwMode="auto">
          <a:xfrm rot="10800000">
            <a:off x="2487613" y="32035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Conector reto 251"/>
          <p:cNvCxnSpPr/>
          <p:nvPr/>
        </p:nvCxnSpPr>
        <p:spPr bwMode="auto">
          <a:xfrm rot="10800000">
            <a:off x="2487613" y="32019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Conector reto 252"/>
          <p:cNvCxnSpPr/>
          <p:nvPr/>
        </p:nvCxnSpPr>
        <p:spPr bwMode="auto">
          <a:xfrm rot="10800000">
            <a:off x="2487613" y="30575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Conector reto 253"/>
          <p:cNvCxnSpPr/>
          <p:nvPr/>
        </p:nvCxnSpPr>
        <p:spPr bwMode="auto">
          <a:xfrm rot="10800000">
            <a:off x="2487613" y="29162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Conector reto 254"/>
          <p:cNvCxnSpPr/>
          <p:nvPr/>
        </p:nvCxnSpPr>
        <p:spPr bwMode="auto">
          <a:xfrm rot="10800000">
            <a:off x="2487613" y="30591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Conector reto 255"/>
          <p:cNvCxnSpPr/>
          <p:nvPr/>
        </p:nvCxnSpPr>
        <p:spPr bwMode="auto">
          <a:xfrm rot="10800000">
            <a:off x="2487613" y="29146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Conector reto 256"/>
          <p:cNvCxnSpPr/>
          <p:nvPr/>
        </p:nvCxnSpPr>
        <p:spPr bwMode="auto">
          <a:xfrm rot="10800000">
            <a:off x="2487613" y="27733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Retângulo 173"/>
          <p:cNvSpPr/>
          <p:nvPr/>
        </p:nvSpPr>
        <p:spPr>
          <a:xfrm>
            <a:off x="5929322" y="1571612"/>
            <a:ext cx="2759089" cy="13849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POSSÍVEL</a:t>
            </a:r>
          </a:p>
          <a:p>
            <a:pPr algn="ctr">
              <a:defRPr/>
            </a:pPr>
            <a:r>
              <a:rPr lang="pt-BR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CORRELAÇÃO</a:t>
            </a:r>
          </a:p>
          <a:p>
            <a:pPr algn="ctr">
              <a:defRPr/>
            </a:pPr>
            <a:r>
              <a:rPr lang="pt-BR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NEGATIVA</a:t>
            </a:r>
          </a:p>
        </p:txBody>
      </p:sp>
      <p:grpSp>
        <p:nvGrpSpPr>
          <p:cNvPr id="82999" name="Grupo 199"/>
          <p:cNvGrpSpPr>
            <a:grpSpLocks/>
          </p:cNvGrpSpPr>
          <p:nvPr/>
        </p:nvGrpSpPr>
        <p:grpSpPr bwMode="auto">
          <a:xfrm rot="4596501">
            <a:off x="3071812" y="2844801"/>
            <a:ext cx="2493963" cy="1928812"/>
            <a:chOff x="3071793" y="2845270"/>
            <a:chExt cx="2493963" cy="1928812"/>
          </a:xfrm>
        </p:grpSpPr>
        <p:sp>
          <p:nvSpPr>
            <p:cNvPr id="312" name="Elipse 311"/>
            <p:cNvSpPr/>
            <p:nvPr/>
          </p:nvSpPr>
          <p:spPr>
            <a:xfrm>
              <a:off x="4214517" y="3773958"/>
              <a:ext cx="71437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13" name="Elipse 312"/>
            <p:cNvSpPr/>
            <p:nvPr/>
          </p:nvSpPr>
          <p:spPr>
            <a:xfrm>
              <a:off x="3857264" y="3917365"/>
              <a:ext cx="71437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30" name="Elipse 329"/>
            <p:cNvSpPr/>
            <p:nvPr/>
          </p:nvSpPr>
          <p:spPr>
            <a:xfrm>
              <a:off x="5277740" y="2995747"/>
              <a:ext cx="71437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32" name="Elipse 331"/>
            <p:cNvSpPr/>
            <p:nvPr/>
          </p:nvSpPr>
          <p:spPr>
            <a:xfrm>
              <a:off x="3937791" y="4024658"/>
              <a:ext cx="71438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33" name="Elipse 332"/>
            <p:cNvSpPr/>
            <p:nvPr/>
          </p:nvSpPr>
          <p:spPr>
            <a:xfrm>
              <a:off x="4141937" y="4030832"/>
              <a:ext cx="71438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296" name="Elipse 295"/>
            <p:cNvSpPr/>
            <p:nvPr/>
          </p:nvSpPr>
          <p:spPr bwMode="auto">
            <a:xfrm>
              <a:off x="3217334" y="4706600"/>
              <a:ext cx="71438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09" name="Elipse 308"/>
            <p:cNvSpPr/>
            <p:nvPr/>
          </p:nvSpPr>
          <p:spPr bwMode="auto">
            <a:xfrm>
              <a:off x="3776521" y="4133131"/>
              <a:ext cx="71437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44" name="Elipse 343"/>
            <p:cNvSpPr/>
            <p:nvPr/>
          </p:nvSpPr>
          <p:spPr bwMode="auto">
            <a:xfrm>
              <a:off x="5063447" y="3148712"/>
              <a:ext cx="71438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03" name="Elipse 302"/>
            <p:cNvSpPr/>
            <p:nvPr/>
          </p:nvSpPr>
          <p:spPr bwMode="auto">
            <a:xfrm>
              <a:off x="3206522" y="4566949"/>
              <a:ext cx="71437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06" name="Elipse 305"/>
            <p:cNvSpPr/>
            <p:nvPr/>
          </p:nvSpPr>
          <p:spPr bwMode="auto">
            <a:xfrm>
              <a:off x="3489793" y="4350445"/>
              <a:ext cx="71437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08" name="Elipse 307"/>
            <p:cNvSpPr/>
            <p:nvPr/>
          </p:nvSpPr>
          <p:spPr bwMode="auto">
            <a:xfrm>
              <a:off x="3632238" y="4279918"/>
              <a:ext cx="71438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11" name="Elipse 310"/>
            <p:cNvSpPr/>
            <p:nvPr/>
          </p:nvSpPr>
          <p:spPr bwMode="auto">
            <a:xfrm>
              <a:off x="3846679" y="4208582"/>
              <a:ext cx="71437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17" name="Elipse 316"/>
            <p:cNvSpPr/>
            <p:nvPr/>
          </p:nvSpPr>
          <p:spPr bwMode="auto">
            <a:xfrm>
              <a:off x="4703844" y="3493912"/>
              <a:ext cx="71438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19" name="Elipse 318"/>
            <p:cNvSpPr/>
            <p:nvPr/>
          </p:nvSpPr>
          <p:spPr bwMode="auto">
            <a:xfrm>
              <a:off x="4928655" y="3488688"/>
              <a:ext cx="71437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20" name="Elipse 319"/>
            <p:cNvSpPr/>
            <p:nvPr/>
          </p:nvSpPr>
          <p:spPr bwMode="auto">
            <a:xfrm>
              <a:off x="4631554" y="3434273"/>
              <a:ext cx="71437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21" name="Elipse 320"/>
            <p:cNvSpPr/>
            <p:nvPr/>
          </p:nvSpPr>
          <p:spPr bwMode="auto">
            <a:xfrm>
              <a:off x="4422044" y="3669970"/>
              <a:ext cx="71437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22" name="Elipse 321"/>
            <p:cNvSpPr/>
            <p:nvPr/>
          </p:nvSpPr>
          <p:spPr bwMode="auto">
            <a:xfrm>
              <a:off x="4916222" y="3205045"/>
              <a:ext cx="71438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24" name="Elipse 323"/>
            <p:cNvSpPr/>
            <p:nvPr/>
          </p:nvSpPr>
          <p:spPr bwMode="auto">
            <a:xfrm>
              <a:off x="5224647" y="3136503"/>
              <a:ext cx="71437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25" name="Elipse 324"/>
            <p:cNvSpPr/>
            <p:nvPr/>
          </p:nvSpPr>
          <p:spPr bwMode="auto">
            <a:xfrm>
              <a:off x="5349735" y="2994937"/>
              <a:ext cx="71437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27" name="Elipse 326"/>
            <p:cNvSpPr/>
            <p:nvPr/>
          </p:nvSpPr>
          <p:spPr bwMode="auto">
            <a:xfrm>
              <a:off x="5338558" y="3130985"/>
              <a:ext cx="71438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29" name="Elipse 328"/>
            <p:cNvSpPr/>
            <p:nvPr/>
          </p:nvSpPr>
          <p:spPr bwMode="auto">
            <a:xfrm>
              <a:off x="5481150" y="3005010"/>
              <a:ext cx="71437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31" name="Elipse 330"/>
            <p:cNvSpPr/>
            <p:nvPr/>
          </p:nvSpPr>
          <p:spPr bwMode="auto">
            <a:xfrm>
              <a:off x="5490561" y="2917497"/>
              <a:ext cx="71438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34" name="Elipse 333"/>
            <p:cNvSpPr/>
            <p:nvPr/>
          </p:nvSpPr>
          <p:spPr bwMode="auto">
            <a:xfrm>
              <a:off x="4366963" y="3668279"/>
              <a:ext cx="71437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39" name="Elipse 338"/>
            <p:cNvSpPr/>
            <p:nvPr/>
          </p:nvSpPr>
          <p:spPr bwMode="auto">
            <a:xfrm>
              <a:off x="4918285" y="3422576"/>
              <a:ext cx="71437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41" name="Elipse 340"/>
            <p:cNvSpPr/>
            <p:nvPr/>
          </p:nvSpPr>
          <p:spPr bwMode="auto">
            <a:xfrm>
              <a:off x="5141473" y="3204821"/>
              <a:ext cx="71438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43" name="Elipse 342"/>
            <p:cNvSpPr/>
            <p:nvPr/>
          </p:nvSpPr>
          <p:spPr bwMode="auto">
            <a:xfrm>
              <a:off x="5357459" y="3202391"/>
              <a:ext cx="71438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45" name="Elipse 344"/>
            <p:cNvSpPr/>
            <p:nvPr/>
          </p:nvSpPr>
          <p:spPr bwMode="auto">
            <a:xfrm>
              <a:off x="4842392" y="3384925"/>
              <a:ext cx="71437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266" name="Elipse 265"/>
            <p:cNvSpPr/>
            <p:nvPr/>
          </p:nvSpPr>
          <p:spPr bwMode="auto">
            <a:xfrm>
              <a:off x="3062166" y="4638653"/>
              <a:ext cx="71437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04" name="Elipse 303"/>
            <p:cNvSpPr/>
            <p:nvPr/>
          </p:nvSpPr>
          <p:spPr bwMode="auto">
            <a:xfrm>
              <a:off x="3352057" y="4634235"/>
              <a:ext cx="71438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05" name="Elipse 304"/>
            <p:cNvSpPr/>
            <p:nvPr/>
          </p:nvSpPr>
          <p:spPr bwMode="auto">
            <a:xfrm>
              <a:off x="3426623" y="4416999"/>
              <a:ext cx="71438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07" name="Elipse 306"/>
            <p:cNvSpPr/>
            <p:nvPr/>
          </p:nvSpPr>
          <p:spPr bwMode="auto">
            <a:xfrm>
              <a:off x="3632682" y="4421997"/>
              <a:ext cx="71437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15" name="Elipse 314"/>
            <p:cNvSpPr/>
            <p:nvPr/>
          </p:nvSpPr>
          <p:spPr bwMode="auto">
            <a:xfrm>
              <a:off x="4489847" y="3707326"/>
              <a:ext cx="71438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16" name="Elipse 315"/>
            <p:cNvSpPr/>
            <p:nvPr/>
          </p:nvSpPr>
          <p:spPr bwMode="auto">
            <a:xfrm>
              <a:off x="4356887" y="3559809"/>
              <a:ext cx="71437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18" name="Elipse 317"/>
            <p:cNvSpPr/>
            <p:nvPr/>
          </p:nvSpPr>
          <p:spPr bwMode="auto">
            <a:xfrm>
              <a:off x="4562943" y="3564806"/>
              <a:ext cx="71438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23" name="Elipse 322"/>
            <p:cNvSpPr/>
            <p:nvPr/>
          </p:nvSpPr>
          <p:spPr bwMode="auto">
            <a:xfrm>
              <a:off x="5081174" y="3355285"/>
              <a:ext cx="71437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26" name="Elipse 325"/>
            <p:cNvSpPr/>
            <p:nvPr/>
          </p:nvSpPr>
          <p:spPr bwMode="auto">
            <a:xfrm>
              <a:off x="5074481" y="3273729"/>
              <a:ext cx="71437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28" name="Elipse 327"/>
            <p:cNvSpPr/>
            <p:nvPr/>
          </p:nvSpPr>
          <p:spPr bwMode="auto">
            <a:xfrm>
              <a:off x="5338039" y="2845284"/>
              <a:ext cx="71438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35" name="Elipse 334"/>
            <p:cNvSpPr/>
            <p:nvPr/>
          </p:nvSpPr>
          <p:spPr bwMode="auto">
            <a:xfrm>
              <a:off x="4001694" y="3817938"/>
              <a:ext cx="71437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38" name="Elipse 337"/>
            <p:cNvSpPr/>
            <p:nvPr/>
          </p:nvSpPr>
          <p:spPr bwMode="auto">
            <a:xfrm>
              <a:off x="4571769" y="3562012"/>
              <a:ext cx="71437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40" name="Elipse 339"/>
            <p:cNvSpPr/>
            <p:nvPr/>
          </p:nvSpPr>
          <p:spPr bwMode="auto">
            <a:xfrm>
              <a:off x="4777307" y="3281308"/>
              <a:ext cx="71438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42" name="Elipse 341"/>
            <p:cNvSpPr/>
            <p:nvPr/>
          </p:nvSpPr>
          <p:spPr bwMode="auto">
            <a:xfrm>
              <a:off x="4991381" y="3280055"/>
              <a:ext cx="71437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48" name="Elipse 347"/>
            <p:cNvSpPr/>
            <p:nvPr/>
          </p:nvSpPr>
          <p:spPr bwMode="auto">
            <a:xfrm>
              <a:off x="4996013" y="3281158"/>
              <a:ext cx="71438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55" name="Elipse 154"/>
            <p:cNvSpPr/>
            <p:nvPr/>
          </p:nvSpPr>
          <p:spPr>
            <a:xfrm>
              <a:off x="4338954" y="4293145"/>
              <a:ext cx="71437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56" name="Elipse 155"/>
            <p:cNvSpPr/>
            <p:nvPr/>
          </p:nvSpPr>
          <p:spPr>
            <a:xfrm>
              <a:off x="4551698" y="3934196"/>
              <a:ext cx="71437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58" name="Elipse 157"/>
            <p:cNvSpPr/>
            <p:nvPr/>
          </p:nvSpPr>
          <p:spPr>
            <a:xfrm>
              <a:off x="4489854" y="4187098"/>
              <a:ext cx="71438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59" name="Elipse 158"/>
            <p:cNvSpPr/>
            <p:nvPr/>
          </p:nvSpPr>
          <p:spPr bwMode="auto">
            <a:xfrm>
              <a:off x="4409329" y="4148345"/>
              <a:ext cx="71437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60" name="Elipse 159"/>
            <p:cNvSpPr/>
            <p:nvPr/>
          </p:nvSpPr>
          <p:spPr bwMode="auto">
            <a:xfrm>
              <a:off x="4760328" y="3825575"/>
              <a:ext cx="71437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61" name="Elipse 160"/>
            <p:cNvSpPr/>
            <p:nvPr/>
          </p:nvSpPr>
          <p:spPr bwMode="auto">
            <a:xfrm>
              <a:off x="4705320" y="3830428"/>
              <a:ext cx="71438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62" name="Elipse 161"/>
            <p:cNvSpPr/>
            <p:nvPr/>
          </p:nvSpPr>
          <p:spPr bwMode="auto">
            <a:xfrm>
              <a:off x="4837397" y="3865137"/>
              <a:ext cx="71438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63" name="Elipse 162"/>
            <p:cNvSpPr/>
            <p:nvPr/>
          </p:nvSpPr>
          <p:spPr bwMode="auto">
            <a:xfrm>
              <a:off x="4697964" y="3724237"/>
              <a:ext cx="71438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64" name="Elipse 163"/>
            <p:cNvSpPr/>
            <p:nvPr/>
          </p:nvSpPr>
          <p:spPr bwMode="auto">
            <a:xfrm>
              <a:off x="4908950" y="3722249"/>
              <a:ext cx="71437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65" name="Elipse 164"/>
            <p:cNvSpPr/>
            <p:nvPr/>
          </p:nvSpPr>
          <p:spPr bwMode="auto">
            <a:xfrm>
              <a:off x="4348435" y="3972292"/>
              <a:ext cx="71438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66" name="Elipse 165"/>
            <p:cNvSpPr/>
            <p:nvPr/>
          </p:nvSpPr>
          <p:spPr bwMode="auto">
            <a:xfrm>
              <a:off x="4562583" y="4046122"/>
              <a:ext cx="71438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67" name="Elipse 166"/>
            <p:cNvSpPr/>
            <p:nvPr/>
          </p:nvSpPr>
          <p:spPr bwMode="auto">
            <a:xfrm>
              <a:off x="4998227" y="3751663"/>
              <a:ext cx="71438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68" name="Elipse 167"/>
            <p:cNvSpPr/>
            <p:nvPr/>
          </p:nvSpPr>
          <p:spPr bwMode="auto">
            <a:xfrm>
              <a:off x="4911597" y="3717984"/>
              <a:ext cx="71438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69" name="Elipse 168"/>
            <p:cNvSpPr/>
            <p:nvPr/>
          </p:nvSpPr>
          <p:spPr>
            <a:xfrm>
              <a:off x="3986031" y="3931703"/>
              <a:ext cx="71438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70" name="Elipse 169"/>
            <p:cNvSpPr/>
            <p:nvPr/>
          </p:nvSpPr>
          <p:spPr>
            <a:xfrm>
              <a:off x="4194216" y="3578195"/>
              <a:ext cx="71438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71" name="Elipse 170"/>
            <p:cNvSpPr/>
            <p:nvPr/>
          </p:nvSpPr>
          <p:spPr>
            <a:xfrm>
              <a:off x="3928596" y="3823381"/>
              <a:ext cx="71437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72" name="Elipse 171"/>
            <p:cNvSpPr/>
            <p:nvPr/>
          </p:nvSpPr>
          <p:spPr>
            <a:xfrm>
              <a:off x="4132742" y="3829555"/>
              <a:ext cx="71437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78" name="Elipse 177"/>
            <p:cNvSpPr/>
            <p:nvPr/>
          </p:nvSpPr>
          <p:spPr bwMode="auto">
            <a:xfrm>
              <a:off x="4347690" y="3358531"/>
              <a:ext cx="71438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79" name="Elipse 178"/>
            <p:cNvSpPr/>
            <p:nvPr/>
          </p:nvSpPr>
          <p:spPr bwMode="auto">
            <a:xfrm>
              <a:off x="4554117" y="3361985"/>
              <a:ext cx="71437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80" name="Elipse 179"/>
            <p:cNvSpPr/>
            <p:nvPr/>
          </p:nvSpPr>
          <p:spPr bwMode="auto">
            <a:xfrm>
              <a:off x="3990955" y="3616293"/>
              <a:ext cx="71437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81" name="Elipse 180"/>
            <p:cNvSpPr/>
            <p:nvPr/>
          </p:nvSpPr>
          <p:spPr bwMode="auto">
            <a:xfrm>
              <a:off x="4205838" y="3687034"/>
              <a:ext cx="71437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83" name="Elipse 182"/>
            <p:cNvSpPr/>
            <p:nvPr/>
          </p:nvSpPr>
          <p:spPr bwMode="auto">
            <a:xfrm>
              <a:off x="4564853" y="3358013"/>
              <a:ext cx="71437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84" name="Elipse 183"/>
            <p:cNvSpPr/>
            <p:nvPr/>
          </p:nvSpPr>
          <p:spPr>
            <a:xfrm>
              <a:off x="4205184" y="4244978"/>
              <a:ext cx="71438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85" name="Elipse 184"/>
            <p:cNvSpPr/>
            <p:nvPr/>
          </p:nvSpPr>
          <p:spPr>
            <a:xfrm>
              <a:off x="3848298" y="4386841"/>
              <a:ext cx="71438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86" name="Elipse 185"/>
            <p:cNvSpPr/>
            <p:nvPr/>
          </p:nvSpPr>
          <p:spPr bwMode="auto">
            <a:xfrm>
              <a:off x="4415359" y="4136725"/>
              <a:ext cx="71437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87" name="Elipse 186"/>
            <p:cNvSpPr/>
            <p:nvPr/>
          </p:nvSpPr>
          <p:spPr bwMode="auto">
            <a:xfrm>
              <a:off x="4360645" y="4133490"/>
              <a:ext cx="71437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88" name="Elipse 187"/>
            <p:cNvSpPr/>
            <p:nvPr/>
          </p:nvSpPr>
          <p:spPr bwMode="auto">
            <a:xfrm>
              <a:off x="4491620" y="4172832"/>
              <a:ext cx="71437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89" name="Elipse 188"/>
            <p:cNvSpPr/>
            <p:nvPr/>
          </p:nvSpPr>
          <p:spPr bwMode="auto">
            <a:xfrm>
              <a:off x="4357482" y="4023402"/>
              <a:ext cx="71437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90" name="Elipse 189"/>
            <p:cNvSpPr/>
            <p:nvPr/>
          </p:nvSpPr>
          <p:spPr bwMode="auto">
            <a:xfrm>
              <a:off x="4569643" y="4023325"/>
              <a:ext cx="71437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91" name="Elipse 190"/>
            <p:cNvSpPr/>
            <p:nvPr/>
          </p:nvSpPr>
          <p:spPr bwMode="auto">
            <a:xfrm>
              <a:off x="3999201" y="4280796"/>
              <a:ext cx="71437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92" name="Elipse 191"/>
            <p:cNvSpPr/>
            <p:nvPr/>
          </p:nvSpPr>
          <p:spPr bwMode="auto">
            <a:xfrm>
              <a:off x="4223643" y="4345653"/>
              <a:ext cx="71438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93" name="Elipse 192"/>
            <p:cNvSpPr/>
            <p:nvPr/>
          </p:nvSpPr>
          <p:spPr bwMode="auto">
            <a:xfrm>
              <a:off x="4642888" y="4065241"/>
              <a:ext cx="71438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94" name="Elipse 193"/>
            <p:cNvSpPr/>
            <p:nvPr/>
          </p:nvSpPr>
          <p:spPr bwMode="auto">
            <a:xfrm>
              <a:off x="4576188" y="4023252"/>
              <a:ext cx="71437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95" name="Elipse 194"/>
            <p:cNvSpPr/>
            <p:nvPr/>
          </p:nvSpPr>
          <p:spPr>
            <a:xfrm>
              <a:off x="4549572" y="4395509"/>
              <a:ext cx="71437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96" name="Elipse 195"/>
            <p:cNvSpPr/>
            <p:nvPr/>
          </p:nvSpPr>
          <p:spPr bwMode="auto">
            <a:xfrm>
              <a:off x="4357045" y="4429634"/>
              <a:ext cx="71438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97" name="Elipse 196"/>
            <p:cNvSpPr/>
            <p:nvPr/>
          </p:nvSpPr>
          <p:spPr>
            <a:xfrm>
              <a:off x="3980524" y="4400371"/>
              <a:ext cx="71437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98" name="Elipse 197"/>
            <p:cNvSpPr/>
            <p:nvPr/>
          </p:nvSpPr>
          <p:spPr>
            <a:xfrm>
              <a:off x="4193636" y="4039877"/>
              <a:ext cx="71437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99" name="Elipse 198"/>
            <p:cNvSpPr/>
            <p:nvPr/>
          </p:nvSpPr>
          <p:spPr>
            <a:xfrm>
              <a:off x="3918087" y="4292489"/>
              <a:ext cx="71437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202" name="Elipse 201"/>
            <p:cNvSpPr/>
            <p:nvPr/>
          </p:nvSpPr>
          <p:spPr bwMode="auto">
            <a:xfrm>
              <a:off x="3990005" y="4079517"/>
              <a:ext cx="71438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204" name="Elipse 203"/>
            <p:cNvSpPr/>
            <p:nvPr/>
          </p:nvSpPr>
          <p:spPr>
            <a:xfrm>
              <a:off x="4419539" y="3413169"/>
              <a:ext cx="71438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205" name="Elipse 204"/>
            <p:cNvSpPr/>
            <p:nvPr/>
          </p:nvSpPr>
          <p:spPr>
            <a:xfrm>
              <a:off x="4574633" y="3303226"/>
              <a:ext cx="71437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206" name="Elipse 205"/>
            <p:cNvSpPr/>
            <p:nvPr/>
          </p:nvSpPr>
          <p:spPr bwMode="auto">
            <a:xfrm>
              <a:off x="4497010" y="3265185"/>
              <a:ext cx="71438" cy="73025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207" name="Elipse 206"/>
            <p:cNvSpPr/>
            <p:nvPr/>
          </p:nvSpPr>
          <p:spPr bwMode="auto">
            <a:xfrm>
              <a:off x="4640006" y="3158866"/>
              <a:ext cx="71438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208" name="Elipse 207"/>
            <p:cNvSpPr/>
            <p:nvPr/>
          </p:nvSpPr>
          <p:spPr bwMode="auto">
            <a:xfrm>
              <a:off x="4495944" y="3256750"/>
              <a:ext cx="71438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209" name="Elipse 208"/>
            <p:cNvSpPr/>
            <p:nvPr/>
          </p:nvSpPr>
          <p:spPr bwMode="auto">
            <a:xfrm>
              <a:off x="4441673" y="3258516"/>
              <a:ext cx="71437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211" name="Elipse 210"/>
            <p:cNvSpPr/>
            <p:nvPr/>
          </p:nvSpPr>
          <p:spPr bwMode="auto">
            <a:xfrm>
              <a:off x="4428140" y="3150854"/>
              <a:ext cx="71437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212" name="Elipse 211"/>
            <p:cNvSpPr/>
            <p:nvPr/>
          </p:nvSpPr>
          <p:spPr bwMode="auto">
            <a:xfrm>
              <a:off x="4643758" y="3149969"/>
              <a:ext cx="71437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213" name="Elipse 212"/>
            <p:cNvSpPr/>
            <p:nvPr/>
          </p:nvSpPr>
          <p:spPr bwMode="auto">
            <a:xfrm>
              <a:off x="4725754" y="3182545"/>
              <a:ext cx="71438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214" name="Elipse 213"/>
            <p:cNvSpPr/>
            <p:nvPr/>
          </p:nvSpPr>
          <p:spPr bwMode="auto">
            <a:xfrm>
              <a:off x="4646846" y="3150704"/>
              <a:ext cx="71437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216" name="Elipse 215"/>
            <p:cNvSpPr/>
            <p:nvPr/>
          </p:nvSpPr>
          <p:spPr bwMode="auto">
            <a:xfrm>
              <a:off x="4429617" y="3555910"/>
              <a:ext cx="71437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00100" y="0"/>
            <a:ext cx="7137083" cy="71435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DIAGRAMA DE DISPERSÃO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3357554" y="785794"/>
            <a:ext cx="237937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INTERPRETAÇAO</a:t>
            </a:r>
            <a:endParaRPr lang="pt-B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222" name="Conector reto 221"/>
          <p:cNvCxnSpPr/>
          <p:nvPr/>
        </p:nvCxnSpPr>
        <p:spPr bwMode="auto">
          <a:xfrm rot="10800000">
            <a:off x="2487613" y="53451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Conector reto 222"/>
          <p:cNvCxnSpPr/>
          <p:nvPr/>
        </p:nvCxnSpPr>
        <p:spPr bwMode="auto">
          <a:xfrm rot="10800000">
            <a:off x="2487613" y="52006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Conector reto 223"/>
          <p:cNvCxnSpPr/>
          <p:nvPr/>
        </p:nvCxnSpPr>
        <p:spPr bwMode="auto">
          <a:xfrm rot="10800000">
            <a:off x="2487613" y="50593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Conector reto 224"/>
          <p:cNvCxnSpPr/>
          <p:nvPr/>
        </p:nvCxnSpPr>
        <p:spPr bwMode="auto">
          <a:xfrm rot="10800000">
            <a:off x="2487613" y="52022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Conector reto 225"/>
          <p:cNvCxnSpPr/>
          <p:nvPr/>
        </p:nvCxnSpPr>
        <p:spPr bwMode="auto">
          <a:xfrm rot="10800000">
            <a:off x="2487613" y="50577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de seta reta 4"/>
          <p:cNvCxnSpPr/>
          <p:nvPr/>
        </p:nvCxnSpPr>
        <p:spPr bwMode="auto">
          <a:xfrm rot="5400000" flipH="1" flipV="1">
            <a:off x="1005682" y="3909219"/>
            <a:ext cx="3132137" cy="31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/>
          <p:cNvCxnSpPr/>
          <p:nvPr/>
        </p:nvCxnSpPr>
        <p:spPr bwMode="auto">
          <a:xfrm>
            <a:off x="2571750" y="5484813"/>
            <a:ext cx="4071938" cy="31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979" name="CaixaDeTexto 8"/>
          <p:cNvSpPr txBox="1">
            <a:spLocks noChangeArrowheads="1"/>
          </p:cNvSpPr>
          <p:nvPr/>
        </p:nvSpPr>
        <p:spPr bwMode="auto">
          <a:xfrm>
            <a:off x="1857375" y="2403475"/>
            <a:ext cx="774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Efeito</a:t>
            </a:r>
          </a:p>
        </p:txBody>
      </p:sp>
      <p:sp>
        <p:nvSpPr>
          <p:cNvPr id="83980" name="CaixaDeTexto 9"/>
          <p:cNvSpPr txBox="1">
            <a:spLocks noChangeArrowheads="1"/>
          </p:cNvSpPr>
          <p:nvPr/>
        </p:nvSpPr>
        <p:spPr bwMode="auto">
          <a:xfrm>
            <a:off x="6000750" y="5630863"/>
            <a:ext cx="850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Causa</a:t>
            </a:r>
          </a:p>
        </p:txBody>
      </p:sp>
      <p:cxnSp>
        <p:nvCxnSpPr>
          <p:cNvPr id="44" name="Conector reto 43"/>
          <p:cNvCxnSpPr/>
          <p:nvPr/>
        </p:nvCxnSpPr>
        <p:spPr bwMode="auto">
          <a:xfrm rot="5400000">
            <a:off x="6178550" y="5522913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982" name="Grupo 76"/>
          <p:cNvGrpSpPr>
            <a:grpSpLocks/>
          </p:cNvGrpSpPr>
          <p:nvPr/>
        </p:nvGrpSpPr>
        <p:grpSpPr bwMode="auto">
          <a:xfrm>
            <a:off x="2784475" y="5487988"/>
            <a:ext cx="3216275" cy="73025"/>
            <a:chOff x="2428066" y="5429264"/>
            <a:chExt cx="3216298" cy="72232"/>
          </a:xfrm>
        </p:grpSpPr>
        <p:cxnSp>
          <p:nvCxnSpPr>
            <p:cNvPr id="13" name="Conector reto 12"/>
            <p:cNvCxnSpPr/>
            <p:nvPr/>
          </p:nvCxnSpPr>
          <p:spPr>
            <a:xfrm rot="5400000">
              <a:off x="2392744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/>
            <p:cNvCxnSpPr/>
            <p:nvPr/>
          </p:nvCxnSpPr>
          <p:spPr>
            <a:xfrm rot="5400000">
              <a:off x="2606264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/>
            <p:cNvCxnSpPr/>
            <p:nvPr/>
          </p:nvCxnSpPr>
          <p:spPr>
            <a:xfrm rot="5400000">
              <a:off x="2606264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/>
            <p:cNvCxnSpPr/>
            <p:nvPr/>
          </p:nvCxnSpPr>
          <p:spPr>
            <a:xfrm rot="5400000">
              <a:off x="2821372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>
            <a:xfrm rot="5400000">
              <a:off x="2821372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 rot="5400000">
              <a:off x="3035686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 rot="5400000">
              <a:off x="3035686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/>
            <p:cNvCxnSpPr/>
            <p:nvPr/>
          </p:nvCxnSpPr>
          <p:spPr>
            <a:xfrm rot="5400000">
              <a:off x="3250000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/>
            <p:cNvCxnSpPr/>
            <p:nvPr/>
          </p:nvCxnSpPr>
          <p:spPr>
            <a:xfrm rot="5400000">
              <a:off x="3250000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/>
            <p:cNvCxnSpPr/>
            <p:nvPr/>
          </p:nvCxnSpPr>
          <p:spPr>
            <a:xfrm rot="5400000">
              <a:off x="3464314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/>
            <p:cNvCxnSpPr/>
            <p:nvPr/>
          </p:nvCxnSpPr>
          <p:spPr>
            <a:xfrm rot="5400000">
              <a:off x="3464314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/>
            <p:cNvCxnSpPr/>
            <p:nvPr/>
          </p:nvCxnSpPr>
          <p:spPr>
            <a:xfrm rot="5400000">
              <a:off x="3678628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/>
            <p:cNvCxnSpPr/>
            <p:nvPr/>
          </p:nvCxnSpPr>
          <p:spPr>
            <a:xfrm rot="5400000">
              <a:off x="3678628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/>
            <p:cNvCxnSpPr/>
            <p:nvPr/>
          </p:nvCxnSpPr>
          <p:spPr>
            <a:xfrm rot="5400000">
              <a:off x="3892942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to 26"/>
            <p:cNvCxnSpPr/>
            <p:nvPr/>
          </p:nvCxnSpPr>
          <p:spPr>
            <a:xfrm rot="5400000">
              <a:off x="3892942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to 27"/>
            <p:cNvCxnSpPr/>
            <p:nvPr/>
          </p:nvCxnSpPr>
          <p:spPr>
            <a:xfrm rot="5400000">
              <a:off x="4106462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to 28"/>
            <p:cNvCxnSpPr/>
            <p:nvPr/>
          </p:nvCxnSpPr>
          <p:spPr>
            <a:xfrm rot="5400000">
              <a:off x="4108050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to 29"/>
            <p:cNvCxnSpPr/>
            <p:nvPr/>
          </p:nvCxnSpPr>
          <p:spPr>
            <a:xfrm rot="5400000">
              <a:off x="4321570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to 30"/>
            <p:cNvCxnSpPr/>
            <p:nvPr/>
          </p:nvCxnSpPr>
          <p:spPr>
            <a:xfrm rot="5400000">
              <a:off x="4323157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to 31"/>
            <p:cNvCxnSpPr/>
            <p:nvPr/>
          </p:nvCxnSpPr>
          <p:spPr>
            <a:xfrm rot="5400000">
              <a:off x="4535090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/>
            <p:cNvCxnSpPr/>
            <p:nvPr/>
          </p:nvCxnSpPr>
          <p:spPr>
            <a:xfrm rot="5400000">
              <a:off x="4536678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/>
            <p:cNvCxnSpPr/>
            <p:nvPr/>
          </p:nvCxnSpPr>
          <p:spPr>
            <a:xfrm rot="5400000">
              <a:off x="4750198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to 34"/>
            <p:cNvCxnSpPr/>
            <p:nvPr/>
          </p:nvCxnSpPr>
          <p:spPr>
            <a:xfrm rot="5400000">
              <a:off x="4751785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to 35"/>
            <p:cNvCxnSpPr/>
            <p:nvPr/>
          </p:nvCxnSpPr>
          <p:spPr>
            <a:xfrm rot="5400000">
              <a:off x="4963718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to 36"/>
            <p:cNvCxnSpPr/>
            <p:nvPr/>
          </p:nvCxnSpPr>
          <p:spPr>
            <a:xfrm rot="5400000">
              <a:off x="4965306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to 37"/>
            <p:cNvCxnSpPr/>
            <p:nvPr/>
          </p:nvCxnSpPr>
          <p:spPr>
            <a:xfrm rot="5400000">
              <a:off x="5178826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to 38"/>
            <p:cNvCxnSpPr/>
            <p:nvPr/>
          </p:nvCxnSpPr>
          <p:spPr>
            <a:xfrm rot="5400000">
              <a:off x="5180413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to 39"/>
            <p:cNvCxnSpPr/>
            <p:nvPr/>
          </p:nvCxnSpPr>
          <p:spPr>
            <a:xfrm rot="5400000">
              <a:off x="5392346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to 40"/>
            <p:cNvCxnSpPr/>
            <p:nvPr/>
          </p:nvCxnSpPr>
          <p:spPr>
            <a:xfrm rot="5400000">
              <a:off x="5393934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to 41"/>
            <p:cNvCxnSpPr/>
            <p:nvPr/>
          </p:nvCxnSpPr>
          <p:spPr>
            <a:xfrm rot="5400000">
              <a:off x="5607454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to 42"/>
            <p:cNvCxnSpPr/>
            <p:nvPr/>
          </p:nvCxnSpPr>
          <p:spPr>
            <a:xfrm rot="5400000">
              <a:off x="5609042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to 44"/>
            <p:cNvCxnSpPr/>
            <p:nvPr/>
          </p:nvCxnSpPr>
          <p:spPr>
            <a:xfrm rot="5400000">
              <a:off x="3464314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/>
            <p:cNvCxnSpPr/>
            <p:nvPr/>
          </p:nvCxnSpPr>
          <p:spPr>
            <a:xfrm rot="5400000">
              <a:off x="3678628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to 46"/>
            <p:cNvCxnSpPr/>
            <p:nvPr/>
          </p:nvCxnSpPr>
          <p:spPr>
            <a:xfrm rot="5400000">
              <a:off x="3678628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/>
            <p:cNvCxnSpPr/>
            <p:nvPr/>
          </p:nvCxnSpPr>
          <p:spPr>
            <a:xfrm rot="5400000">
              <a:off x="3892942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/>
            <p:cNvCxnSpPr/>
            <p:nvPr/>
          </p:nvCxnSpPr>
          <p:spPr>
            <a:xfrm rot="5400000">
              <a:off x="3892942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to 49"/>
            <p:cNvCxnSpPr/>
            <p:nvPr/>
          </p:nvCxnSpPr>
          <p:spPr>
            <a:xfrm rot="5400000">
              <a:off x="4106462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/>
            <p:cNvCxnSpPr/>
            <p:nvPr/>
          </p:nvCxnSpPr>
          <p:spPr>
            <a:xfrm rot="5400000">
              <a:off x="4108050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/>
            <p:cNvCxnSpPr/>
            <p:nvPr/>
          </p:nvCxnSpPr>
          <p:spPr>
            <a:xfrm rot="5400000">
              <a:off x="4321570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/>
            <p:cNvCxnSpPr/>
            <p:nvPr/>
          </p:nvCxnSpPr>
          <p:spPr>
            <a:xfrm rot="5400000">
              <a:off x="4323157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to 53"/>
            <p:cNvCxnSpPr/>
            <p:nvPr/>
          </p:nvCxnSpPr>
          <p:spPr>
            <a:xfrm rot="5400000">
              <a:off x="4535090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to 54"/>
            <p:cNvCxnSpPr/>
            <p:nvPr/>
          </p:nvCxnSpPr>
          <p:spPr>
            <a:xfrm rot="5400000">
              <a:off x="4536678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to 55"/>
            <p:cNvCxnSpPr/>
            <p:nvPr/>
          </p:nvCxnSpPr>
          <p:spPr>
            <a:xfrm rot="5400000">
              <a:off x="4750198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to 56"/>
            <p:cNvCxnSpPr/>
            <p:nvPr/>
          </p:nvCxnSpPr>
          <p:spPr>
            <a:xfrm rot="5400000">
              <a:off x="4751785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to 57"/>
            <p:cNvCxnSpPr/>
            <p:nvPr/>
          </p:nvCxnSpPr>
          <p:spPr>
            <a:xfrm rot="5400000">
              <a:off x="4963718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to 58"/>
            <p:cNvCxnSpPr/>
            <p:nvPr/>
          </p:nvCxnSpPr>
          <p:spPr>
            <a:xfrm rot="5400000">
              <a:off x="4965306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to 59"/>
            <p:cNvCxnSpPr/>
            <p:nvPr/>
          </p:nvCxnSpPr>
          <p:spPr>
            <a:xfrm rot="5400000">
              <a:off x="5178826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to 60"/>
            <p:cNvCxnSpPr/>
            <p:nvPr/>
          </p:nvCxnSpPr>
          <p:spPr>
            <a:xfrm rot="5400000">
              <a:off x="5180413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to 61"/>
            <p:cNvCxnSpPr/>
            <p:nvPr/>
          </p:nvCxnSpPr>
          <p:spPr>
            <a:xfrm rot="5400000">
              <a:off x="5392346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to 62"/>
            <p:cNvCxnSpPr/>
            <p:nvPr/>
          </p:nvCxnSpPr>
          <p:spPr>
            <a:xfrm rot="5400000">
              <a:off x="5393934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reto 63"/>
            <p:cNvCxnSpPr/>
            <p:nvPr/>
          </p:nvCxnSpPr>
          <p:spPr>
            <a:xfrm rot="5400000">
              <a:off x="5607454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to 64"/>
            <p:cNvCxnSpPr/>
            <p:nvPr/>
          </p:nvCxnSpPr>
          <p:spPr>
            <a:xfrm rot="5400000">
              <a:off x="5609042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Conector reto 65"/>
          <p:cNvCxnSpPr/>
          <p:nvPr/>
        </p:nvCxnSpPr>
        <p:spPr bwMode="auto">
          <a:xfrm rot="5400000">
            <a:off x="6178550" y="5522913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to 66"/>
          <p:cNvCxnSpPr/>
          <p:nvPr/>
        </p:nvCxnSpPr>
        <p:spPr bwMode="auto">
          <a:xfrm rot="5400000">
            <a:off x="6179344" y="5522119"/>
            <a:ext cx="71437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to 67"/>
          <p:cNvCxnSpPr/>
          <p:nvPr/>
        </p:nvCxnSpPr>
        <p:spPr bwMode="auto">
          <a:xfrm rot="5400000">
            <a:off x="6392863" y="55229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to 68"/>
          <p:cNvCxnSpPr/>
          <p:nvPr/>
        </p:nvCxnSpPr>
        <p:spPr bwMode="auto">
          <a:xfrm rot="5400000">
            <a:off x="6393657" y="5522119"/>
            <a:ext cx="71437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reto 101"/>
          <p:cNvCxnSpPr/>
          <p:nvPr/>
        </p:nvCxnSpPr>
        <p:spPr bwMode="auto">
          <a:xfrm rot="10800000">
            <a:off x="4859338" y="54864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ector reto 102"/>
          <p:cNvCxnSpPr/>
          <p:nvPr/>
        </p:nvCxnSpPr>
        <p:spPr bwMode="auto">
          <a:xfrm rot="10800000">
            <a:off x="4857750" y="5487988"/>
            <a:ext cx="714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ector reto 122"/>
          <p:cNvCxnSpPr/>
          <p:nvPr/>
        </p:nvCxnSpPr>
        <p:spPr bwMode="auto">
          <a:xfrm rot="10800000">
            <a:off x="4859338" y="54864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ector reto 123"/>
          <p:cNvCxnSpPr/>
          <p:nvPr/>
        </p:nvCxnSpPr>
        <p:spPr bwMode="auto">
          <a:xfrm rot="10800000">
            <a:off x="4857750" y="5487988"/>
            <a:ext cx="714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Conector reto 226"/>
          <p:cNvCxnSpPr/>
          <p:nvPr/>
        </p:nvCxnSpPr>
        <p:spPr bwMode="auto">
          <a:xfrm rot="10800000">
            <a:off x="2487613" y="49164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Conector reto 227"/>
          <p:cNvCxnSpPr/>
          <p:nvPr/>
        </p:nvCxnSpPr>
        <p:spPr bwMode="auto">
          <a:xfrm rot="10800000">
            <a:off x="2487613" y="49149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Conector reto 228"/>
          <p:cNvCxnSpPr/>
          <p:nvPr/>
        </p:nvCxnSpPr>
        <p:spPr bwMode="auto">
          <a:xfrm rot="10800000">
            <a:off x="2487613" y="47704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Conector reto 229"/>
          <p:cNvCxnSpPr/>
          <p:nvPr/>
        </p:nvCxnSpPr>
        <p:spPr bwMode="auto">
          <a:xfrm rot="10800000">
            <a:off x="2487613" y="46291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Conector reto 230"/>
          <p:cNvCxnSpPr/>
          <p:nvPr/>
        </p:nvCxnSpPr>
        <p:spPr bwMode="auto">
          <a:xfrm rot="10800000">
            <a:off x="2487613" y="47720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Conector reto 231"/>
          <p:cNvCxnSpPr/>
          <p:nvPr/>
        </p:nvCxnSpPr>
        <p:spPr bwMode="auto">
          <a:xfrm rot="10800000">
            <a:off x="2487613" y="46275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Conector reto 232"/>
          <p:cNvCxnSpPr/>
          <p:nvPr/>
        </p:nvCxnSpPr>
        <p:spPr bwMode="auto">
          <a:xfrm rot="10800000">
            <a:off x="2487613" y="44862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Conector reto 233"/>
          <p:cNvCxnSpPr/>
          <p:nvPr/>
        </p:nvCxnSpPr>
        <p:spPr bwMode="auto">
          <a:xfrm rot="10800000">
            <a:off x="2487613" y="44894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Conector reto 234"/>
          <p:cNvCxnSpPr/>
          <p:nvPr/>
        </p:nvCxnSpPr>
        <p:spPr bwMode="auto">
          <a:xfrm rot="10800000">
            <a:off x="2487613" y="43449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Conector reto 235"/>
          <p:cNvCxnSpPr/>
          <p:nvPr/>
        </p:nvCxnSpPr>
        <p:spPr bwMode="auto">
          <a:xfrm rot="10800000">
            <a:off x="2481263" y="42037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Conector reto 236"/>
          <p:cNvCxnSpPr/>
          <p:nvPr/>
        </p:nvCxnSpPr>
        <p:spPr bwMode="auto">
          <a:xfrm rot="10800000">
            <a:off x="2487613" y="43465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Conector reto 237"/>
          <p:cNvCxnSpPr/>
          <p:nvPr/>
        </p:nvCxnSpPr>
        <p:spPr bwMode="auto">
          <a:xfrm rot="10800000">
            <a:off x="2481263" y="42021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Conector reto 238"/>
          <p:cNvCxnSpPr/>
          <p:nvPr/>
        </p:nvCxnSpPr>
        <p:spPr bwMode="auto">
          <a:xfrm rot="10800000">
            <a:off x="2481263" y="40608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Conector reto 239"/>
          <p:cNvCxnSpPr/>
          <p:nvPr/>
        </p:nvCxnSpPr>
        <p:spPr bwMode="auto">
          <a:xfrm rot="10800000">
            <a:off x="2481263" y="40592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Conector reto 240"/>
          <p:cNvCxnSpPr/>
          <p:nvPr/>
        </p:nvCxnSpPr>
        <p:spPr bwMode="auto">
          <a:xfrm rot="10800000">
            <a:off x="2481263" y="39147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Conector reto 241"/>
          <p:cNvCxnSpPr/>
          <p:nvPr/>
        </p:nvCxnSpPr>
        <p:spPr bwMode="auto">
          <a:xfrm rot="10800000">
            <a:off x="2481263" y="37734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Conector reto 242"/>
          <p:cNvCxnSpPr/>
          <p:nvPr/>
        </p:nvCxnSpPr>
        <p:spPr bwMode="auto">
          <a:xfrm rot="10800000">
            <a:off x="2481263" y="39163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Conector reto 243"/>
          <p:cNvCxnSpPr/>
          <p:nvPr/>
        </p:nvCxnSpPr>
        <p:spPr bwMode="auto">
          <a:xfrm rot="10800000">
            <a:off x="2481263" y="37719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Conector reto 244"/>
          <p:cNvCxnSpPr/>
          <p:nvPr/>
        </p:nvCxnSpPr>
        <p:spPr bwMode="auto">
          <a:xfrm rot="10800000">
            <a:off x="2481263" y="36306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Conector reto 245"/>
          <p:cNvCxnSpPr/>
          <p:nvPr/>
        </p:nvCxnSpPr>
        <p:spPr bwMode="auto">
          <a:xfrm rot="10800000">
            <a:off x="2487613" y="36322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Conector reto 246"/>
          <p:cNvCxnSpPr/>
          <p:nvPr/>
        </p:nvCxnSpPr>
        <p:spPr bwMode="auto">
          <a:xfrm rot="10800000">
            <a:off x="2487613" y="34877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Conector reto 247"/>
          <p:cNvCxnSpPr/>
          <p:nvPr/>
        </p:nvCxnSpPr>
        <p:spPr bwMode="auto">
          <a:xfrm rot="10800000">
            <a:off x="2487613" y="33464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Conector reto 248"/>
          <p:cNvCxnSpPr/>
          <p:nvPr/>
        </p:nvCxnSpPr>
        <p:spPr bwMode="auto">
          <a:xfrm rot="10800000">
            <a:off x="2487613" y="34893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Conector reto 249"/>
          <p:cNvCxnSpPr/>
          <p:nvPr/>
        </p:nvCxnSpPr>
        <p:spPr bwMode="auto">
          <a:xfrm rot="10800000">
            <a:off x="2487613" y="33448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Conector reto 250"/>
          <p:cNvCxnSpPr/>
          <p:nvPr/>
        </p:nvCxnSpPr>
        <p:spPr bwMode="auto">
          <a:xfrm rot="10800000">
            <a:off x="2487613" y="32035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Conector reto 251"/>
          <p:cNvCxnSpPr/>
          <p:nvPr/>
        </p:nvCxnSpPr>
        <p:spPr bwMode="auto">
          <a:xfrm rot="10800000">
            <a:off x="2487613" y="32019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Conector reto 252"/>
          <p:cNvCxnSpPr/>
          <p:nvPr/>
        </p:nvCxnSpPr>
        <p:spPr bwMode="auto">
          <a:xfrm rot="10800000">
            <a:off x="2487613" y="30575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Conector reto 253"/>
          <p:cNvCxnSpPr/>
          <p:nvPr/>
        </p:nvCxnSpPr>
        <p:spPr bwMode="auto">
          <a:xfrm rot="10800000">
            <a:off x="2487613" y="29162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Conector reto 254"/>
          <p:cNvCxnSpPr/>
          <p:nvPr/>
        </p:nvCxnSpPr>
        <p:spPr bwMode="auto">
          <a:xfrm rot="10800000">
            <a:off x="2487613" y="30591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Conector reto 255"/>
          <p:cNvCxnSpPr/>
          <p:nvPr/>
        </p:nvCxnSpPr>
        <p:spPr bwMode="auto">
          <a:xfrm rot="10800000">
            <a:off x="2487613" y="29146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Conector reto 256"/>
          <p:cNvCxnSpPr/>
          <p:nvPr/>
        </p:nvCxnSpPr>
        <p:spPr bwMode="auto">
          <a:xfrm rot="10800000">
            <a:off x="2487613" y="27733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022" name="Grupo 154"/>
          <p:cNvGrpSpPr>
            <a:grpSpLocks/>
          </p:cNvGrpSpPr>
          <p:nvPr/>
        </p:nvGrpSpPr>
        <p:grpSpPr bwMode="auto">
          <a:xfrm rot="-6426391">
            <a:off x="3071812" y="2844801"/>
            <a:ext cx="2493963" cy="1928812"/>
            <a:chOff x="3071793" y="2845270"/>
            <a:chExt cx="2493963" cy="1928812"/>
          </a:xfrm>
        </p:grpSpPr>
        <p:sp>
          <p:nvSpPr>
            <p:cNvPr id="310" name="Elipse 309"/>
            <p:cNvSpPr/>
            <p:nvPr/>
          </p:nvSpPr>
          <p:spPr>
            <a:xfrm>
              <a:off x="4011553" y="4127237"/>
              <a:ext cx="71437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12" name="Elipse 311"/>
            <p:cNvSpPr/>
            <p:nvPr/>
          </p:nvSpPr>
          <p:spPr>
            <a:xfrm>
              <a:off x="4223649" y="3767302"/>
              <a:ext cx="71438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13" name="Elipse 312"/>
            <p:cNvSpPr/>
            <p:nvPr/>
          </p:nvSpPr>
          <p:spPr>
            <a:xfrm>
              <a:off x="3865907" y="3909670"/>
              <a:ext cx="71437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30" name="Elipse 329"/>
            <p:cNvSpPr/>
            <p:nvPr/>
          </p:nvSpPr>
          <p:spPr>
            <a:xfrm>
              <a:off x="5297131" y="2983161"/>
              <a:ext cx="71437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32" name="Elipse 331"/>
            <p:cNvSpPr/>
            <p:nvPr/>
          </p:nvSpPr>
          <p:spPr>
            <a:xfrm>
              <a:off x="3940831" y="4022422"/>
              <a:ext cx="71437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33" name="Elipse 332"/>
            <p:cNvSpPr/>
            <p:nvPr/>
          </p:nvSpPr>
          <p:spPr>
            <a:xfrm>
              <a:off x="4156754" y="4022437"/>
              <a:ext cx="71437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296" name="Elipse 295"/>
            <p:cNvSpPr/>
            <p:nvPr/>
          </p:nvSpPr>
          <p:spPr bwMode="auto">
            <a:xfrm>
              <a:off x="3224970" y="4702359"/>
              <a:ext cx="71438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09" name="Elipse 308"/>
            <p:cNvSpPr/>
            <p:nvPr/>
          </p:nvSpPr>
          <p:spPr bwMode="auto">
            <a:xfrm>
              <a:off x="3797147" y="4127691"/>
              <a:ext cx="71438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44" name="Elipse 343"/>
            <p:cNvSpPr/>
            <p:nvPr/>
          </p:nvSpPr>
          <p:spPr bwMode="auto">
            <a:xfrm>
              <a:off x="5074428" y="3145498"/>
              <a:ext cx="71437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03" name="Elipse 302"/>
            <p:cNvSpPr/>
            <p:nvPr/>
          </p:nvSpPr>
          <p:spPr bwMode="auto">
            <a:xfrm>
              <a:off x="3218094" y="4557398"/>
              <a:ext cx="71437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06" name="Elipse 305"/>
            <p:cNvSpPr/>
            <p:nvPr/>
          </p:nvSpPr>
          <p:spPr bwMode="auto">
            <a:xfrm>
              <a:off x="3500909" y="4345462"/>
              <a:ext cx="71438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08" name="Elipse 307"/>
            <p:cNvSpPr/>
            <p:nvPr/>
          </p:nvSpPr>
          <p:spPr bwMode="auto">
            <a:xfrm>
              <a:off x="3651360" y="4272174"/>
              <a:ext cx="71437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11" name="Elipse 310"/>
            <p:cNvSpPr/>
            <p:nvPr/>
          </p:nvSpPr>
          <p:spPr bwMode="auto">
            <a:xfrm>
              <a:off x="3866471" y="4193872"/>
              <a:ext cx="71438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14" name="Elipse 313"/>
            <p:cNvSpPr/>
            <p:nvPr/>
          </p:nvSpPr>
          <p:spPr bwMode="auto">
            <a:xfrm>
              <a:off x="4072604" y="3988233"/>
              <a:ext cx="71438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17" name="Elipse 316"/>
            <p:cNvSpPr/>
            <p:nvPr/>
          </p:nvSpPr>
          <p:spPr bwMode="auto">
            <a:xfrm>
              <a:off x="4725660" y="3479981"/>
              <a:ext cx="71437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19" name="Elipse 318"/>
            <p:cNvSpPr/>
            <p:nvPr/>
          </p:nvSpPr>
          <p:spPr bwMode="auto">
            <a:xfrm>
              <a:off x="4939599" y="3481046"/>
              <a:ext cx="71438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20" name="Elipse 319"/>
            <p:cNvSpPr/>
            <p:nvPr/>
          </p:nvSpPr>
          <p:spPr bwMode="auto">
            <a:xfrm>
              <a:off x="4645130" y="3428621"/>
              <a:ext cx="71437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21" name="Elipse 320"/>
            <p:cNvSpPr/>
            <p:nvPr/>
          </p:nvSpPr>
          <p:spPr bwMode="auto">
            <a:xfrm>
              <a:off x="4426623" y="3663672"/>
              <a:ext cx="71437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22" name="Elipse 321"/>
            <p:cNvSpPr/>
            <p:nvPr/>
          </p:nvSpPr>
          <p:spPr bwMode="auto">
            <a:xfrm>
              <a:off x="4937984" y="3194859"/>
              <a:ext cx="71438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24" name="Elipse 323"/>
            <p:cNvSpPr/>
            <p:nvPr/>
          </p:nvSpPr>
          <p:spPr bwMode="auto">
            <a:xfrm>
              <a:off x="5237247" y="3129170"/>
              <a:ext cx="71438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25" name="Elipse 324"/>
            <p:cNvSpPr/>
            <p:nvPr/>
          </p:nvSpPr>
          <p:spPr bwMode="auto">
            <a:xfrm>
              <a:off x="5370428" y="2982466"/>
              <a:ext cx="71437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27" name="Elipse 326"/>
            <p:cNvSpPr/>
            <p:nvPr/>
          </p:nvSpPr>
          <p:spPr bwMode="auto">
            <a:xfrm>
              <a:off x="5344975" y="3129141"/>
              <a:ext cx="71437" cy="73025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29" name="Elipse 328"/>
            <p:cNvSpPr/>
            <p:nvPr/>
          </p:nvSpPr>
          <p:spPr bwMode="auto">
            <a:xfrm>
              <a:off x="5502199" y="2991463"/>
              <a:ext cx="71438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31" name="Elipse 330"/>
            <p:cNvSpPr/>
            <p:nvPr/>
          </p:nvSpPr>
          <p:spPr bwMode="auto">
            <a:xfrm>
              <a:off x="5504772" y="2907544"/>
              <a:ext cx="71438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34" name="Elipse 333"/>
            <p:cNvSpPr/>
            <p:nvPr/>
          </p:nvSpPr>
          <p:spPr bwMode="auto">
            <a:xfrm>
              <a:off x="4367448" y="3667052"/>
              <a:ext cx="71438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39" name="Elipse 338"/>
            <p:cNvSpPr/>
            <p:nvPr/>
          </p:nvSpPr>
          <p:spPr bwMode="auto">
            <a:xfrm>
              <a:off x="4929566" y="3416502"/>
              <a:ext cx="71438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41" name="Elipse 340"/>
            <p:cNvSpPr/>
            <p:nvPr/>
          </p:nvSpPr>
          <p:spPr bwMode="auto">
            <a:xfrm>
              <a:off x="5154491" y="3198375"/>
              <a:ext cx="71437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43" name="Elipse 342"/>
            <p:cNvSpPr/>
            <p:nvPr/>
          </p:nvSpPr>
          <p:spPr bwMode="auto">
            <a:xfrm>
              <a:off x="5359910" y="3200140"/>
              <a:ext cx="71437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45" name="Elipse 344"/>
            <p:cNvSpPr/>
            <p:nvPr/>
          </p:nvSpPr>
          <p:spPr bwMode="auto">
            <a:xfrm>
              <a:off x="4859422" y="3379964"/>
              <a:ext cx="71437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46" name="Elipse 345"/>
            <p:cNvSpPr/>
            <p:nvPr/>
          </p:nvSpPr>
          <p:spPr bwMode="auto">
            <a:xfrm>
              <a:off x="4805033" y="3373191"/>
              <a:ext cx="71437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266" name="Elipse 265"/>
            <p:cNvSpPr/>
            <p:nvPr/>
          </p:nvSpPr>
          <p:spPr bwMode="auto">
            <a:xfrm>
              <a:off x="3083633" y="4627300"/>
              <a:ext cx="71437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04" name="Elipse 303"/>
            <p:cNvSpPr/>
            <p:nvPr/>
          </p:nvSpPr>
          <p:spPr bwMode="auto">
            <a:xfrm>
              <a:off x="3359898" y="4630938"/>
              <a:ext cx="71438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05" name="Elipse 304"/>
            <p:cNvSpPr/>
            <p:nvPr/>
          </p:nvSpPr>
          <p:spPr bwMode="auto">
            <a:xfrm>
              <a:off x="3429241" y="4416420"/>
              <a:ext cx="71438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07" name="Elipse 306"/>
            <p:cNvSpPr/>
            <p:nvPr/>
          </p:nvSpPr>
          <p:spPr bwMode="auto">
            <a:xfrm>
              <a:off x="3652051" y="4410247"/>
              <a:ext cx="71437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15" name="Elipse 314"/>
            <p:cNvSpPr/>
            <p:nvPr/>
          </p:nvSpPr>
          <p:spPr bwMode="auto">
            <a:xfrm>
              <a:off x="4509723" y="3695891"/>
              <a:ext cx="71437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16" name="Elipse 315"/>
            <p:cNvSpPr/>
            <p:nvPr/>
          </p:nvSpPr>
          <p:spPr bwMode="auto">
            <a:xfrm>
              <a:off x="4368856" y="3554538"/>
              <a:ext cx="71438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18" name="Elipse 317"/>
            <p:cNvSpPr/>
            <p:nvPr/>
          </p:nvSpPr>
          <p:spPr bwMode="auto">
            <a:xfrm>
              <a:off x="4582796" y="3555604"/>
              <a:ext cx="71437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23" name="Elipse 322"/>
            <p:cNvSpPr/>
            <p:nvPr/>
          </p:nvSpPr>
          <p:spPr bwMode="auto">
            <a:xfrm>
              <a:off x="5092271" y="3351969"/>
              <a:ext cx="71438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26" name="Elipse 325"/>
            <p:cNvSpPr/>
            <p:nvPr/>
          </p:nvSpPr>
          <p:spPr bwMode="auto">
            <a:xfrm>
              <a:off x="5094728" y="3263031"/>
              <a:ext cx="71437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28" name="Elipse 327"/>
            <p:cNvSpPr/>
            <p:nvPr/>
          </p:nvSpPr>
          <p:spPr bwMode="auto">
            <a:xfrm>
              <a:off x="5349545" y="2839839"/>
              <a:ext cx="71438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35" name="Elipse 334"/>
            <p:cNvSpPr/>
            <p:nvPr/>
          </p:nvSpPr>
          <p:spPr bwMode="auto">
            <a:xfrm>
              <a:off x="4021145" y="3804637"/>
              <a:ext cx="71437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36" name="Elipse 335"/>
            <p:cNvSpPr/>
            <p:nvPr/>
          </p:nvSpPr>
          <p:spPr bwMode="auto">
            <a:xfrm>
              <a:off x="4237297" y="3879465"/>
              <a:ext cx="71437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37" name="Elipse 336"/>
            <p:cNvSpPr/>
            <p:nvPr/>
          </p:nvSpPr>
          <p:spPr bwMode="auto">
            <a:xfrm>
              <a:off x="4653522" y="3595640"/>
              <a:ext cx="71437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38" name="Elipse 337"/>
            <p:cNvSpPr/>
            <p:nvPr/>
          </p:nvSpPr>
          <p:spPr bwMode="auto">
            <a:xfrm>
              <a:off x="4588281" y="3553971"/>
              <a:ext cx="71438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40" name="Elipse 339"/>
            <p:cNvSpPr/>
            <p:nvPr/>
          </p:nvSpPr>
          <p:spPr bwMode="auto">
            <a:xfrm>
              <a:off x="4793136" y="3271532"/>
              <a:ext cx="71437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42" name="Elipse 341"/>
            <p:cNvSpPr/>
            <p:nvPr/>
          </p:nvSpPr>
          <p:spPr bwMode="auto">
            <a:xfrm>
              <a:off x="5004040" y="3271663"/>
              <a:ext cx="71438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47" name="Elipse 346"/>
            <p:cNvSpPr/>
            <p:nvPr/>
          </p:nvSpPr>
          <p:spPr bwMode="auto">
            <a:xfrm>
              <a:off x="5082236" y="3309017"/>
              <a:ext cx="71438" cy="7143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348" name="Elipse 347"/>
            <p:cNvSpPr/>
            <p:nvPr/>
          </p:nvSpPr>
          <p:spPr bwMode="auto">
            <a:xfrm>
              <a:off x="5009059" y="3271547"/>
              <a:ext cx="71437" cy="7143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</p:grpSp>
      <p:sp>
        <p:nvSpPr>
          <p:cNvPr id="174" name="Retângulo 173"/>
          <p:cNvSpPr/>
          <p:nvPr/>
        </p:nvSpPr>
        <p:spPr>
          <a:xfrm>
            <a:off x="5929322" y="1571612"/>
            <a:ext cx="2759089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CORRELAÇÃO</a:t>
            </a:r>
          </a:p>
          <a:p>
            <a:pPr algn="ctr">
              <a:defRPr/>
            </a:pPr>
            <a:r>
              <a:rPr lang="pt-BR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NEGATIVA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00100" y="0"/>
            <a:ext cx="7137083" cy="71435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DIAGRAMA DE DISPERSÃO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3357554" y="785794"/>
            <a:ext cx="237937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INTERPRETAÇAO</a:t>
            </a:r>
            <a:endParaRPr lang="pt-B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222" name="Conector reto 221"/>
          <p:cNvCxnSpPr/>
          <p:nvPr/>
        </p:nvCxnSpPr>
        <p:spPr bwMode="auto">
          <a:xfrm rot="10800000">
            <a:off x="2487613" y="53451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Conector reto 222"/>
          <p:cNvCxnSpPr/>
          <p:nvPr/>
        </p:nvCxnSpPr>
        <p:spPr bwMode="auto">
          <a:xfrm rot="10800000">
            <a:off x="2487613" y="52006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Conector reto 223"/>
          <p:cNvCxnSpPr/>
          <p:nvPr/>
        </p:nvCxnSpPr>
        <p:spPr bwMode="auto">
          <a:xfrm rot="10800000">
            <a:off x="2487613" y="50593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Conector reto 224"/>
          <p:cNvCxnSpPr/>
          <p:nvPr/>
        </p:nvCxnSpPr>
        <p:spPr bwMode="auto">
          <a:xfrm rot="10800000">
            <a:off x="2487613" y="52022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Conector reto 225"/>
          <p:cNvCxnSpPr/>
          <p:nvPr/>
        </p:nvCxnSpPr>
        <p:spPr bwMode="auto">
          <a:xfrm rot="10800000">
            <a:off x="2487613" y="50577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de seta reta 4"/>
          <p:cNvCxnSpPr/>
          <p:nvPr/>
        </p:nvCxnSpPr>
        <p:spPr bwMode="auto">
          <a:xfrm rot="5400000" flipH="1" flipV="1">
            <a:off x="1005682" y="3909219"/>
            <a:ext cx="3132137" cy="31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/>
          <p:cNvCxnSpPr/>
          <p:nvPr/>
        </p:nvCxnSpPr>
        <p:spPr bwMode="auto">
          <a:xfrm>
            <a:off x="2571750" y="5484813"/>
            <a:ext cx="4071938" cy="31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003" name="CaixaDeTexto 8"/>
          <p:cNvSpPr txBox="1">
            <a:spLocks noChangeArrowheads="1"/>
          </p:cNvSpPr>
          <p:nvPr/>
        </p:nvSpPr>
        <p:spPr bwMode="auto">
          <a:xfrm>
            <a:off x="1857375" y="2403475"/>
            <a:ext cx="774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Efeito</a:t>
            </a:r>
          </a:p>
        </p:txBody>
      </p:sp>
      <p:sp>
        <p:nvSpPr>
          <p:cNvPr id="85004" name="CaixaDeTexto 9"/>
          <p:cNvSpPr txBox="1">
            <a:spLocks noChangeArrowheads="1"/>
          </p:cNvSpPr>
          <p:nvPr/>
        </p:nvSpPr>
        <p:spPr bwMode="auto">
          <a:xfrm>
            <a:off x="6000750" y="5630863"/>
            <a:ext cx="850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Causa</a:t>
            </a:r>
          </a:p>
        </p:txBody>
      </p:sp>
      <p:cxnSp>
        <p:nvCxnSpPr>
          <p:cNvPr id="44" name="Conector reto 43"/>
          <p:cNvCxnSpPr/>
          <p:nvPr/>
        </p:nvCxnSpPr>
        <p:spPr bwMode="auto">
          <a:xfrm rot="5400000">
            <a:off x="6178550" y="5522913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006" name="Grupo 76"/>
          <p:cNvGrpSpPr>
            <a:grpSpLocks/>
          </p:cNvGrpSpPr>
          <p:nvPr/>
        </p:nvGrpSpPr>
        <p:grpSpPr bwMode="auto">
          <a:xfrm>
            <a:off x="2784475" y="5487988"/>
            <a:ext cx="3216275" cy="73025"/>
            <a:chOff x="2428066" y="5429264"/>
            <a:chExt cx="3216298" cy="72232"/>
          </a:xfrm>
        </p:grpSpPr>
        <p:cxnSp>
          <p:nvCxnSpPr>
            <p:cNvPr id="13" name="Conector reto 12"/>
            <p:cNvCxnSpPr/>
            <p:nvPr/>
          </p:nvCxnSpPr>
          <p:spPr>
            <a:xfrm rot="5400000">
              <a:off x="2392744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/>
            <p:cNvCxnSpPr/>
            <p:nvPr/>
          </p:nvCxnSpPr>
          <p:spPr>
            <a:xfrm rot="5400000">
              <a:off x="2606264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/>
            <p:cNvCxnSpPr/>
            <p:nvPr/>
          </p:nvCxnSpPr>
          <p:spPr>
            <a:xfrm rot="5400000">
              <a:off x="2606264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/>
            <p:cNvCxnSpPr/>
            <p:nvPr/>
          </p:nvCxnSpPr>
          <p:spPr>
            <a:xfrm rot="5400000">
              <a:off x="2821372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>
            <a:xfrm rot="5400000">
              <a:off x="2821372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 rot="5400000">
              <a:off x="3035686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 rot="5400000">
              <a:off x="3035686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/>
            <p:cNvCxnSpPr/>
            <p:nvPr/>
          </p:nvCxnSpPr>
          <p:spPr>
            <a:xfrm rot="5400000">
              <a:off x="3250000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/>
            <p:cNvCxnSpPr/>
            <p:nvPr/>
          </p:nvCxnSpPr>
          <p:spPr>
            <a:xfrm rot="5400000">
              <a:off x="3250000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/>
            <p:cNvCxnSpPr/>
            <p:nvPr/>
          </p:nvCxnSpPr>
          <p:spPr>
            <a:xfrm rot="5400000">
              <a:off x="3464314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/>
            <p:cNvCxnSpPr/>
            <p:nvPr/>
          </p:nvCxnSpPr>
          <p:spPr>
            <a:xfrm rot="5400000">
              <a:off x="3464314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/>
            <p:cNvCxnSpPr/>
            <p:nvPr/>
          </p:nvCxnSpPr>
          <p:spPr>
            <a:xfrm rot="5400000">
              <a:off x="3678628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/>
            <p:cNvCxnSpPr/>
            <p:nvPr/>
          </p:nvCxnSpPr>
          <p:spPr>
            <a:xfrm rot="5400000">
              <a:off x="3678628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/>
            <p:cNvCxnSpPr/>
            <p:nvPr/>
          </p:nvCxnSpPr>
          <p:spPr>
            <a:xfrm rot="5400000">
              <a:off x="3892942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to 26"/>
            <p:cNvCxnSpPr/>
            <p:nvPr/>
          </p:nvCxnSpPr>
          <p:spPr>
            <a:xfrm rot="5400000">
              <a:off x="3892942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to 27"/>
            <p:cNvCxnSpPr/>
            <p:nvPr/>
          </p:nvCxnSpPr>
          <p:spPr>
            <a:xfrm rot="5400000">
              <a:off x="4106462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to 28"/>
            <p:cNvCxnSpPr/>
            <p:nvPr/>
          </p:nvCxnSpPr>
          <p:spPr>
            <a:xfrm rot="5400000">
              <a:off x="4108050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to 29"/>
            <p:cNvCxnSpPr/>
            <p:nvPr/>
          </p:nvCxnSpPr>
          <p:spPr>
            <a:xfrm rot="5400000">
              <a:off x="4321570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to 30"/>
            <p:cNvCxnSpPr/>
            <p:nvPr/>
          </p:nvCxnSpPr>
          <p:spPr>
            <a:xfrm rot="5400000">
              <a:off x="4323157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to 31"/>
            <p:cNvCxnSpPr/>
            <p:nvPr/>
          </p:nvCxnSpPr>
          <p:spPr>
            <a:xfrm rot="5400000">
              <a:off x="4535090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/>
            <p:cNvCxnSpPr/>
            <p:nvPr/>
          </p:nvCxnSpPr>
          <p:spPr>
            <a:xfrm rot="5400000">
              <a:off x="4536678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/>
            <p:cNvCxnSpPr/>
            <p:nvPr/>
          </p:nvCxnSpPr>
          <p:spPr>
            <a:xfrm rot="5400000">
              <a:off x="4750198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to 34"/>
            <p:cNvCxnSpPr/>
            <p:nvPr/>
          </p:nvCxnSpPr>
          <p:spPr>
            <a:xfrm rot="5400000">
              <a:off x="4751785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to 35"/>
            <p:cNvCxnSpPr/>
            <p:nvPr/>
          </p:nvCxnSpPr>
          <p:spPr>
            <a:xfrm rot="5400000">
              <a:off x="4963718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to 36"/>
            <p:cNvCxnSpPr/>
            <p:nvPr/>
          </p:nvCxnSpPr>
          <p:spPr>
            <a:xfrm rot="5400000">
              <a:off x="4965306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to 37"/>
            <p:cNvCxnSpPr/>
            <p:nvPr/>
          </p:nvCxnSpPr>
          <p:spPr>
            <a:xfrm rot="5400000">
              <a:off x="5178826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to 38"/>
            <p:cNvCxnSpPr/>
            <p:nvPr/>
          </p:nvCxnSpPr>
          <p:spPr>
            <a:xfrm rot="5400000">
              <a:off x="5180413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to 39"/>
            <p:cNvCxnSpPr/>
            <p:nvPr/>
          </p:nvCxnSpPr>
          <p:spPr>
            <a:xfrm rot="5400000">
              <a:off x="5392346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to 40"/>
            <p:cNvCxnSpPr/>
            <p:nvPr/>
          </p:nvCxnSpPr>
          <p:spPr>
            <a:xfrm rot="5400000">
              <a:off x="5393934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to 41"/>
            <p:cNvCxnSpPr/>
            <p:nvPr/>
          </p:nvCxnSpPr>
          <p:spPr>
            <a:xfrm rot="5400000">
              <a:off x="5607454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to 42"/>
            <p:cNvCxnSpPr/>
            <p:nvPr/>
          </p:nvCxnSpPr>
          <p:spPr>
            <a:xfrm rot="5400000">
              <a:off x="5609042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to 44"/>
            <p:cNvCxnSpPr/>
            <p:nvPr/>
          </p:nvCxnSpPr>
          <p:spPr>
            <a:xfrm rot="5400000">
              <a:off x="3464314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/>
            <p:cNvCxnSpPr/>
            <p:nvPr/>
          </p:nvCxnSpPr>
          <p:spPr>
            <a:xfrm rot="5400000">
              <a:off x="3678628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to 46"/>
            <p:cNvCxnSpPr/>
            <p:nvPr/>
          </p:nvCxnSpPr>
          <p:spPr>
            <a:xfrm rot="5400000">
              <a:off x="3678628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/>
            <p:cNvCxnSpPr/>
            <p:nvPr/>
          </p:nvCxnSpPr>
          <p:spPr>
            <a:xfrm rot="5400000">
              <a:off x="3892942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/>
            <p:cNvCxnSpPr/>
            <p:nvPr/>
          </p:nvCxnSpPr>
          <p:spPr>
            <a:xfrm rot="5400000">
              <a:off x="3892942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to 49"/>
            <p:cNvCxnSpPr/>
            <p:nvPr/>
          </p:nvCxnSpPr>
          <p:spPr>
            <a:xfrm rot="5400000">
              <a:off x="4106462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/>
            <p:cNvCxnSpPr/>
            <p:nvPr/>
          </p:nvCxnSpPr>
          <p:spPr>
            <a:xfrm rot="5400000">
              <a:off x="4108050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/>
            <p:cNvCxnSpPr/>
            <p:nvPr/>
          </p:nvCxnSpPr>
          <p:spPr>
            <a:xfrm rot="5400000">
              <a:off x="4321570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/>
            <p:cNvCxnSpPr/>
            <p:nvPr/>
          </p:nvCxnSpPr>
          <p:spPr>
            <a:xfrm rot="5400000">
              <a:off x="4323157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to 53"/>
            <p:cNvCxnSpPr/>
            <p:nvPr/>
          </p:nvCxnSpPr>
          <p:spPr>
            <a:xfrm rot="5400000">
              <a:off x="4535090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to 54"/>
            <p:cNvCxnSpPr/>
            <p:nvPr/>
          </p:nvCxnSpPr>
          <p:spPr>
            <a:xfrm rot="5400000">
              <a:off x="4536678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to 55"/>
            <p:cNvCxnSpPr/>
            <p:nvPr/>
          </p:nvCxnSpPr>
          <p:spPr>
            <a:xfrm rot="5400000">
              <a:off x="4750198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to 56"/>
            <p:cNvCxnSpPr/>
            <p:nvPr/>
          </p:nvCxnSpPr>
          <p:spPr>
            <a:xfrm rot="5400000">
              <a:off x="4751785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to 57"/>
            <p:cNvCxnSpPr/>
            <p:nvPr/>
          </p:nvCxnSpPr>
          <p:spPr>
            <a:xfrm rot="5400000">
              <a:off x="4963718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to 58"/>
            <p:cNvCxnSpPr/>
            <p:nvPr/>
          </p:nvCxnSpPr>
          <p:spPr>
            <a:xfrm rot="5400000">
              <a:off x="4965306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to 59"/>
            <p:cNvCxnSpPr/>
            <p:nvPr/>
          </p:nvCxnSpPr>
          <p:spPr>
            <a:xfrm rot="5400000">
              <a:off x="5178826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to 60"/>
            <p:cNvCxnSpPr/>
            <p:nvPr/>
          </p:nvCxnSpPr>
          <p:spPr>
            <a:xfrm rot="5400000">
              <a:off x="5180413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to 61"/>
            <p:cNvCxnSpPr/>
            <p:nvPr/>
          </p:nvCxnSpPr>
          <p:spPr>
            <a:xfrm rot="5400000">
              <a:off x="5392346" y="5465380"/>
              <a:ext cx="722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to 62"/>
            <p:cNvCxnSpPr/>
            <p:nvPr/>
          </p:nvCxnSpPr>
          <p:spPr>
            <a:xfrm rot="5400000">
              <a:off x="5393934" y="5463792"/>
              <a:ext cx="72232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reto 63"/>
            <p:cNvCxnSpPr/>
            <p:nvPr/>
          </p:nvCxnSpPr>
          <p:spPr>
            <a:xfrm rot="5400000">
              <a:off x="5607454" y="5464586"/>
              <a:ext cx="7223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to 64"/>
            <p:cNvCxnSpPr/>
            <p:nvPr/>
          </p:nvCxnSpPr>
          <p:spPr>
            <a:xfrm rot="5400000">
              <a:off x="5609042" y="5464586"/>
              <a:ext cx="7223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Conector reto 65"/>
          <p:cNvCxnSpPr/>
          <p:nvPr/>
        </p:nvCxnSpPr>
        <p:spPr bwMode="auto">
          <a:xfrm rot="5400000">
            <a:off x="6178550" y="5522913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to 66"/>
          <p:cNvCxnSpPr/>
          <p:nvPr/>
        </p:nvCxnSpPr>
        <p:spPr bwMode="auto">
          <a:xfrm rot="5400000">
            <a:off x="6179344" y="5522119"/>
            <a:ext cx="71437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to 67"/>
          <p:cNvCxnSpPr/>
          <p:nvPr/>
        </p:nvCxnSpPr>
        <p:spPr bwMode="auto">
          <a:xfrm rot="5400000">
            <a:off x="6392863" y="55229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to 68"/>
          <p:cNvCxnSpPr/>
          <p:nvPr/>
        </p:nvCxnSpPr>
        <p:spPr bwMode="auto">
          <a:xfrm rot="5400000">
            <a:off x="6393657" y="5522119"/>
            <a:ext cx="71437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reto 101"/>
          <p:cNvCxnSpPr/>
          <p:nvPr/>
        </p:nvCxnSpPr>
        <p:spPr bwMode="auto">
          <a:xfrm rot="10800000">
            <a:off x="4859338" y="54864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ector reto 102"/>
          <p:cNvCxnSpPr/>
          <p:nvPr/>
        </p:nvCxnSpPr>
        <p:spPr bwMode="auto">
          <a:xfrm rot="10800000">
            <a:off x="4857750" y="5487988"/>
            <a:ext cx="714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ector reto 122"/>
          <p:cNvCxnSpPr/>
          <p:nvPr/>
        </p:nvCxnSpPr>
        <p:spPr bwMode="auto">
          <a:xfrm rot="10800000">
            <a:off x="4859338" y="54864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ector reto 123"/>
          <p:cNvCxnSpPr/>
          <p:nvPr/>
        </p:nvCxnSpPr>
        <p:spPr bwMode="auto">
          <a:xfrm rot="10800000">
            <a:off x="4857750" y="5487988"/>
            <a:ext cx="714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Conector reto 226"/>
          <p:cNvCxnSpPr/>
          <p:nvPr/>
        </p:nvCxnSpPr>
        <p:spPr bwMode="auto">
          <a:xfrm rot="10800000">
            <a:off x="2487613" y="49164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Conector reto 227"/>
          <p:cNvCxnSpPr/>
          <p:nvPr/>
        </p:nvCxnSpPr>
        <p:spPr bwMode="auto">
          <a:xfrm rot="10800000">
            <a:off x="2487613" y="49149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Conector reto 228"/>
          <p:cNvCxnSpPr/>
          <p:nvPr/>
        </p:nvCxnSpPr>
        <p:spPr bwMode="auto">
          <a:xfrm rot="10800000">
            <a:off x="2487613" y="47704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Conector reto 229"/>
          <p:cNvCxnSpPr/>
          <p:nvPr/>
        </p:nvCxnSpPr>
        <p:spPr bwMode="auto">
          <a:xfrm rot="10800000">
            <a:off x="2487613" y="46291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Conector reto 230"/>
          <p:cNvCxnSpPr/>
          <p:nvPr/>
        </p:nvCxnSpPr>
        <p:spPr bwMode="auto">
          <a:xfrm rot="10800000">
            <a:off x="2487613" y="47720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Conector reto 231"/>
          <p:cNvCxnSpPr/>
          <p:nvPr/>
        </p:nvCxnSpPr>
        <p:spPr bwMode="auto">
          <a:xfrm rot="10800000">
            <a:off x="2487613" y="46275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Conector reto 232"/>
          <p:cNvCxnSpPr/>
          <p:nvPr/>
        </p:nvCxnSpPr>
        <p:spPr bwMode="auto">
          <a:xfrm rot="10800000">
            <a:off x="2487613" y="44862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Conector reto 233"/>
          <p:cNvCxnSpPr/>
          <p:nvPr/>
        </p:nvCxnSpPr>
        <p:spPr bwMode="auto">
          <a:xfrm rot="10800000">
            <a:off x="2487613" y="44894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Conector reto 234"/>
          <p:cNvCxnSpPr/>
          <p:nvPr/>
        </p:nvCxnSpPr>
        <p:spPr bwMode="auto">
          <a:xfrm rot="10800000">
            <a:off x="2487613" y="43449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Conector reto 235"/>
          <p:cNvCxnSpPr/>
          <p:nvPr/>
        </p:nvCxnSpPr>
        <p:spPr bwMode="auto">
          <a:xfrm rot="10800000">
            <a:off x="2481263" y="42037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Conector reto 236"/>
          <p:cNvCxnSpPr/>
          <p:nvPr/>
        </p:nvCxnSpPr>
        <p:spPr bwMode="auto">
          <a:xfrm rot="10800000">
            <a:off x="2487613" y="43465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Conector reto 237"/>
          <p:cNvCxnSpPr/>
          <p:nvPr/>
        </p:nvCxnSpPr>
        <p:spPr bwMode="auto">
          <a:xfrm rot="10800000">
            <a:off x="2481263" y="42021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Conector reto 238"/>
          <p:cNvCxnSpPr/>
          <p:nvPr/>
        </p:nvCxnSpPr>
        <p:spPr bwMode="auto">
          <a:xfrm rot="10800000">
            <a:off x="2481263" y="40608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Conector reto 239"/>
          <p:cNvCxnSpPr/>
          <p:nvPr/>
        </p:nvCxnSpPr>
        <p:spPr bwMode="auto">
          <a:xfrm rot="10800000">
            <a:off x="2481263" y="40592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Conector reto 240"/>
          <p:cNvCxnSpPr/>
          <p:nvPr/>
        </p:nvCxnSpPr>
        <p:spPr bwMode="auto">
          <a:xfrm rot="10800000">
            <a:off x="2481263" y="39147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Conector reto 241"/>
          <p:cNvCxnSpPr/>
          <p:nvPr/>
        </p:nvCxnSpPr>
        <p:spPr bwMode="auto">
          <a:xfrm rot="10800000">
            <a:off x="2481263" y="37734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Conector reto 242"/>
          <p:cNvCxnSpPr/>
          <p:nvPr/>
        </p:nvCxnSpPr>
        <p:spPr bwMode="auto">
          <a:xfrm rot="10800000">
            <a:off x="2481263" y="39163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Conector reto 243"/>
          <p:cNvCxnSpPr/>
          <p:nvPr/>
        </p:nvCxnSpPr>
        <p:spPr bwMode="auto">
          <a:xfrm rot="10800000">
            <a:off x="2481263" y="37719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Conector reto 244"/>
          <p:cNvCxnSpPr/>
          <p:nvPr/>
        </p:nvCxnSpPr>
        <p:spPr bwMode="auto">
          <a:xfrm rot="10800000">
            <a:off x="2481263" y="36306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Conector reto 245"/>
          <p:cNvCxnSpPr/>
          <p:nvPr/>
        </p:nvCxnSpPr>
        <p:spPr bwMode="auto">
          <a:xfrm rot="10800000">
            <a:off x="2487613" y="36322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Conector reto 246"/>
          <p:cNvCxnSpPr/>
          <p:nvPr/>
        </p:nvCxnSpPr>
        <p:spPr bwMode="auto">
          <a:xfrm rot="10800000">
            <a:off x="2487613" y="34877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Conector reto 247"/>
          <p:cNvCxnSpPr/>
          <p:nvPr/>
        </p:nvCxnSpPr>
        <p:spPr bwMode="auto">
          <a:xfrm rot="10800000">
            <a:off x="2487613" y="33464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Conector reto 248"/>
          <p:cNvCxnSpPr/>
          <p:nvPr/>
        </p:nvCxnSpPr>
        <p:spPr bwMode="auto">
          <a:xfrm rot="10800000">
            <a:off x="2487613" y="34893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Conector reto 249"/>
          <p:cNvCxnSpPr/>
          <p:nvPr/>
        </p:nvCxnSpPr>
        <p:spPr bwMode="auto">
          <a:xfrm rot="10800000">
            <a:off x="2487613" y="33448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Conector reto 250"/>
          <p:cNvCxnSpPr/>
          <p:nvPr/>
        </p:nvCxnSpPr>
        <p:spPr bwMode="auto">
          <a:xfrm rot="10800000">
            <a:off x="2487613" y="32035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Conector reto 251"/>
          <p:cNvCxnSpPr/>
          <p:nvPr/>
        </p:nvCxnSpPr>
        <p:spPr bwMode="auto">
          <a:xfrm rot="10800000">
            <a:off x="2487613" y="32019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Conector reto 252"/>
          <p:cNvCxnSpPr/>
          <p:nvPr/>
        </p:nvCxnSpPr>
        <p:spPr bwMode="auto">
          <a:xfrm rot="10800000">
            <a:off x="2487613" y="30575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Conector reto 253"/>
          <p:cNvCxnSpPr/>
          <p:nvPr/>
        </p:nvCxnSpPr>
        <p:spPr bwMode="auto">
          <a:xfrm rot="10800000">
            <a:off x="2487613" y="29162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Conector reto 254"/>
          <p:cNvCxnSpPr/>
          <p:nvPr/>
        </p:nvCxnSpPr>
        <p:spPr bwMode="auto">
          <a:xfrm rot="10800000">
            <a:off x="2487613" y="30591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Conector reto 255"/>
          <p:cNvCxnSpPr/>
          <p:nvPr/>
        </p:nvCxnSpPr>
        <p:spPr bwMode="auto">
          <a:xfrm rot="10800000">
            <a:off x="2487613" y="29146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Conector reto 256"/>
          <p:cNvCxnSpPr/>
          <p:nvPr/>
        </p:nvCxnSpPr>
        <p:spPr bwMode="auto">
          <a:xfrm rot="10800000">
            <a:off x="2487613" y="27733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Retângulo 173"/>
          <p:cNvSpPr/>
          <p:nvPr/>
        </p:nvSpPr>
        <p:spPr>
          <a:xfrm>
            <a:off x="5000628" y="1571612"/>
            <a:ext cx="3779624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Verifique se o campo</a:t>
            </a:r>
          </a:p>
          <a:p>
            <a:pPr algn="ctr">
              <a:defRPr/>
            </a:pPr>
            <a:r>
              <a:rPr lang="pt-BR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não está estreito</a:t>
            </a:r>
          </a:p>
        </p:txBody>
      </p:sp>
      <p:sp>
        <p:nvSpPr>
          <p:cNvPr id="312" name="Elipse 311"/>
          <p:cNvSpPr/>
          <p:nvPr/>
        </p:nvSpPr>
        <p:spPr>
          <a:xfrm rot="4596501">
            <a:off x="4267200" y="3706813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13" name="Elipse 312"/>
          <p:cNvSpPr/>
          <p:nvPr/>
        </p:nvSpPr>
        <p:spPr>
          <a:xfrm rot="4596501">
            <a:off x="4044950" y="3392488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0" name="Elipse 329"/>
          <p:cNvSpPr/>
          <p:nvPr/>
        </p:nvSpPr>
        <p:spPr>
          <a:xfrm rot="4596501">
            <a:off x="4606925" y="419735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2" name="Elipse 331"/>
          <p:cNvSpPr/>
          <p:nvPr/>
        </p:nvSpPr>
        <p:spPr>
          <a:xfrm rot="4596501">
            <a:off x="3959225" y="3497263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3" name="Elipse 332"/>
          <p:cNvSpPr/>
          <p:nvPr/>
        </p:nvSpPr>
        <p:spPr>
          <a:xfrm rot="4596501">
            <a:off x="4008438" y="3705225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96" name="Elipse 295"/>
          <p:cNvSpPr/>
          <p:nvPr/>
        </p:nvSpPr>
        <p:spPr bwMode="auto">
          <a:xfrm rot="4596501">
            <a:off x="3735388" y="3676650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09" name="Elipse 308"/>
          <p:cNvSpPr/>
          <p:nvPr/>
        </p:nvSpPr>
        <p:spPr bwMode="auto">
          <a:xfrm rot="4596501">
            <a:off x="4421188" y="409098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44" name="Elipse 343"/>
          <p:cNvSpPr/>
          <p:nvPr/>
        </p:nvSpPr>
        <p:spPr bwMode="auto">
          <a:xfrm rot="4596501">
            <a:off x="4398963" y="4017963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03" name="Elipse 302"/>
          <p:cNvSpPr/>
          <p:nvPr/>
        </p:nvSpPr>
        <p:spPr bwMode="auto">
          <a:xfrm rot="4596501">
            <a:off x="3871913" y="363378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06" name="Elipse 305"/>
          <p:cNvSpPr/>
          <p:nvPr/>
        </p:nvSpPr>
        <p:spPr bwMode="auto">
          <a:xfrm rot="4596501">
            <a:off x="4146550" y="3862388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08" name="Elipse 307"/>
          <p:cNvSpPr/>
          <p:nvPr/>
        </p:nvSpPr>
        <p:spPr bwMode="auto">
          <a:xfrm rot="4596501">
            <a:off x="4249738" y="3984625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11" name="Elipse 310"/>
          <p:cNvSpPr/>
          <p:nvPr/>
        </p:nvSpPr>
        <p:spPr bwMode="auto">
          <a:xfrm rot="4596501">
            <a:off x="4368800" y="4176713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17" name="Elipse 316"/>
          <p:cNvSpPr/>
          <p:nvPr/>
        </p:nvSpPr>
        <p:spPr bwMode="auto">
          <a:xfrm rot="4596501">
            <a:off x="4660900" y="412750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19" name="Elipse 318"/>
          <p:cNvSpPr/>
          <p:nvPr/>
        </p:nvSpPr>
        <p:spPr bwMode="auto">
          <a:xfrm rot="4596501">
            <a:off x="4710113" y="4337050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0" name="Elipse 319"/>
          <p:cNvSpPr/>
          <p:nvPr/>
        </p:nvSpPr>
        <p:spPr bwMode="auto">
          <a:xfrm rot="4596501">
            <a:off x="4694238" y="4037013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1" name="Elipse 320"/>
          <p:cNvSpPr/>
          <p:nvPr/>
        </p:nvSpPr>
        <p:spPr bwMode="auto">
          <a:xfrm rot="4596501">
            <a:off x="4421188" y="3886200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2" name="Elipse 321"/>
          <p:cNvSpPr/>
          <p:nvPr/>
        </p:nvSpPr>
        <p:spPr bwMode="auto">
          <a:xfrm rot="4596501">
            <a:off x="4314825" y="3900488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4" name="Elipse 323"/>
          <p:cNvSpPr/>
          <p:nvPr/>
        </p:nvSpPr>
        <p:spPr bwMode="auto">
          <a:xfrm rot="4596501">
            <a:off x="4454525" y="4179888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5" name="Elipse 324"/>
          <p:cNvSpPr/>
          <p:nvPr/>
        </p:nvSpPr>
        <p:spPr bwMode="auto">
          <a:xfrm rot="4596501">
            <a:off x="4622800" y="426720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7" name="Elipse 326"/>
          <p:cNvSpPr/>
          <p:nvPr/>
        </p:nvSpPr>
        <p:spPr bwMode="auto">
          <a:xfrm rot="4596501">
            <a:off x="4479925" y="4281488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9" name="Elipse 328"/>
          <p:cNvSpPr/>
          <p:nvPr/>
        </p:nvSpPr>
        <p:spPr bwMode="auto">
          <a:xfrm rot="4596501">
            <a:off x="4645025" y="4398963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1" name="Elipse 330"/>
          <p:cNvSpPr/>
          <p:nvPr/>
        </p:nvSpPr>
        <p:spPr bwMode="auto">
          <a:xfrm rot="4596501">
            <a:off x="4729163" y="438308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4" name="Elipse 333"/>
          <p:cNvSpPr/>
          <p:nvPr/>
        </p:nvSpPr>
        <p:spPr bwMode="auto">
          <a:xfrm rot="4596501">
            <a:off x="4405313" y="383063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9" name="Elipse 338"/>
          <p:cNvSpPr/>
          <p:nvPr/>
        </p:nvSpPr>
        <p:spPr bwMode="auto">
          <a:xfrm rot="4596501">
            <a:off x="4106863" y="3949700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41" name="Elipse 340"/>
          <p:cNvSpPr/>
          <p:nvPr/>
        </p:nvSpPr>
        <p:spPr bwMode="auto">
          <a:xfrm rot="4596501">
            <a:off x="4364038" y="4108450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43" name="Elipse 342"/>
          <p:cNvSpPr/>
          <p:nvPr/>
        </p:nvSpPr>
        <p:spPr bwMode="auto">
          <a:xfrm rot="4596501">
            <a:off x="4414838" y="4316413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45" name="Elipse 344"/>
          <p:cNvSpPr/>
          <p:nvPr/>
        </p:nvSpPr>
        <p:spPr bwMode="auto">
          <a:xfrm rot="4596501">
            <a:off x="4124325" y="386715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66" name="Elipse 265"/>
          <p:cNvSpPr/>
          <p:nvPr/>
        </p:nvSpPr>
        <p:spPr bwMode="auto">
          <a:xfrm rot="4596501">
            <a:off x="3770313" y="3511550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04" name="Elipse 303"/>
          <p:cNvSpPr/>
          <p:nvPr/>
        </p:nvSpPr>
        <p:spPr bwMode="auto">
          <a:xfrm rot="4596501">
            <a:off x="3835400" y="3789363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05" name="Elipse 304"/>
          <p:cNvSpPr/>
          <p:nvPr/>
        </p:nvSpPr>
        <p:spPr bwMode="auto">
          <a:xfrm rot="4596501">
            <a:off x="4060825" y="381000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07" name="Elipse 306"/>
          <p:cNvSpPr/>
          <p:nvPr/>
        </p:nvSpPr>
        <p:spPr bwMode="auto">
          <a:xfrm rot="4596501">
            <a:off x="4110038" y="4017963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15" name="Elipse 314"/>
          <p:cNvSpPr/>
          <p:nvPr/>
        </p:nvSpPr>
        <p:spPr bwMode="auto">
          <a:xfrm rot="4596501">
            <a:off x="4402138" y="3968750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16" name="Elipse 315"/>
          <p:cNvSpPr/>
          <p:nvPr/>
        </p:nvSpPr>
        <p:spPr bwMode="auto">
          <a:xfrm rot="4596501">
            <a:off x="4508500" y="379730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18" name="Elipse 317"/>
          <p:cNvSpPr/>
          <p:nvPr/>
        </p:nvSpPr>
        <p:spPr bwMode="auto">
          <a:xfrm rot="4596501">
            <a:off x="4557713" y="4005263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3" name="Elipse 322"/>
          <p:cNvSpPr/>
          <p:nvPr/>
        </p:nvSpPr>
        <p:spPr bwMode="auto">
          <a:xfrm rot="4596501">
            <a:off x="4202113" y="4083050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6" name="Elipse 325"/>
          <p:cNvSpPr/>
          <p:nvPr/>
        </p:nvSpPr>
        <p:spPr bwMode="auto">
          <a:xfrm rot="4596501">
            <a:off x="4286250" y="4067175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8" name="Elipse 327"/>
          <p:cNvSpPr/>
          <p:nvPr/>
        </p:nvSpPr>
        <p:spPr bwMode="auto">
          <a:xfrm rot="4596501">
            <a:off x="4757738" y="4216400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5" name="Elipse 334"/>
          <p:cNvSpPr/>
          <p:nvPr/>
        </p:nvSpPr>
        <p:spPr bwMode="auto">
          <a:xfrm rot="4596501">
            <a:off x="4184650" y="3516313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8" name="Elipse 337"/>
          <p:cNvSpPr/>
          <p:nvPr/>
        </p:nvSpPr>
        <p:spPr bwMode="auto">
          <a:xfrm rot="4596501">
            <a:off x="4559300" y="4010025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40" name="Elipse 339"/>
          <p:cNvSpPr/>
          <p:nvPr/>
        </p:nvSpPr>
        <p:spPr bwMode="auto">
          <a:xfrm rot="4596501">
            <a:off x="4213225" y="377825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42" name="Elipse 341"/>
          <p:cNvSpPr/>
          <p:nvPr/>
        </p:nvSpPr>
        <p:spPr bwMode="auto">
          <a:xfrm rot="4596501">
            <a:off x="4262438" y="3986213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48" name="Elipse 347"/>
          <p:cNvSpPr/>
          <p:nvPr/>
        </p:nvSpPr>
        <p:spPr bwMode="auto">
          <a:xfrm rot="4596501">
            <a:off x="4262438" y="3990975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55" name="Elipse 154"/>
          <p:cNvSpPr/>
          <p:nvPr/>
        </p:nvSpPr>
        <p:spPr>
          <a:xfrm rot="4596501">
            <a:off x="3800475" y="395605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56" name="Elipse 155"/>
          <p:cNvSpPr/>
          <p:nvPr/>
        </p:nvSpPr>
        <p:spPr>
          <a:xfrm rot="4596501">
            <a:off x="4197350" y="4081463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58" name="Elipse 157"/>
          <p:cNvSpPr/>
          <p:nvPr/>
        </p:nvSpPr>
        <p:spPr>
          <a:xfrm rot="4596501">
            <a:off x="3938588" y="4079875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59" name="Elipse 158"/>
          <p:cNvSpPr/>
          <p:nvPr/>
        </p:nvSpPr>
        <p:spPr bwMode="auto">
          <a:xfrm rot="4596501">
            <a:off x="3956050" y="3992563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0" name="Elipse 159"/>
          <p:cNvSpPr/>
          <p:nvPr/>
        </p:nvSpPr>
        <p:spPr bwMode="auto">
          <a:xfrm rot="4596501">
            <a:off x="4349750" y="426085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1" name="Elipse 160"/>
          <p:cNvSpPr/>
          <p:nvPr/>
        </p:nvSpPr>
        <p:spPr bwMode="auto">
          <a:xfrm rot="4596501">
            <a:off x="4335463" y="420528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2" name="Elipse 161"/>
          <p:cNvSpPr/>
          <p:nvPr/>
        </p:nvSpPr>
        <p:spPr bwMode="auto">
          <a:xfrm rot="4596501">
            <a:off x="4332288" y="4343400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3" name="Elipse 162"/>
          <p:cNvSpPr/>
          <p:nvPr/>
        </p:nvSpPr>
        <p:spPr bwMode="auto">
          <a:xfrm rot="4596501">
            <a:off x="4438650" y="4170363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4" name="Elipse 163"/>
          <p:cNvSpPr/>
          <p:nvPr/>
        </p:nvSpPr>
        <p:spPr bwMode="auto">
          <a:xfrm rot="4596501">
            <a:off x="4487863" y="4379913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5" name="Elipse 164"/>
          <p:cNvSpPr/>
          <p:nvPr/>
        </p:nvSpPr>
        <p:spPr bwMode="auto">
          <a:xfrm rot="4596501">
            <a:off x="4113213" y="3890963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6" name="Elipse 165"/>
          <p:cNvSpPr/>
          <p:nvPr/>
        </p:nvSpPr>
        <p:spPr bwMode="auto">
          <a:xfrm rot="4596501">
            <a:off x="4094163" y="411638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7" name="Elipse 166"/>
          <p:cNvSpPr/>
          <p:nvPr/>
        </p:nvSpPr>
        <p:spPr bwMode="auto">
          <a:xfrm rot="4596501">
            <a:off x="4471988" y="4467225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8" name="Elipse 167"/>
          <p:cNvSpPr/>
          <p:nvPr/>
        </p:nvSpPr>
        <p:spPr bwMode="auto">
          <a:xfrm rot="4596501">
            <a:off x="4489450" y="4384675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9" name="Elipse 168"/>
          <p:cNvSpPr/>
          <p:nvPr/>
        </p:nvSpPr>
        <p:spPr>
          <a:xfrm rot="4596501">
            <a:off x="4064000" y="3525838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70" name="Elipse 169"/>
          <p:cNvSpPr/>
          <p:nvPr/>
        </p:nvSpPr>
        <p:spPr>
          <a:xfrm rot="4596501">
            <a:off x="4460875" y="365125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71" name="Elipse 170"/>
          <p:cNvSpPr/>
          <p:nvPr/>
        </p:nvSpPr>
        <p:spPr>
          <a:xfrm rot="4596501">
            <a:off x="4152900" y="3440113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72" name="Elipse 171"/>
          <p:cNvSpPr/>
          <p:nvPr/>
        </p:nvSpPr>
        <p:spPr>
          <a:xfrm rot="4596501">
            <a:off x="4203700" y="3649663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78" name="Elipse 177"/>
          <p:cNvSpPr/>
          <p:nvPr/>
        </p:nvSpPr>
        <p:spPr bwMode="auto">
          <a:xfrm rot="4596501">
            <a:off x="4703763" y="3740150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79" name="Elipse 178"/>
          <p:cNvSpPr/>
          <p:nvPr/>
        </p:nvSpPr>
        <p:spPr bwMode="auto">
          <a:xfrm rot="4596501">
            <a:off x="4079875" y="3579813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80" name="Elipse 179"/>
          <p:cNvSpPr/>
          <p:nvPr/>
        </p:nvSpPr>
        <p:spPr bwMode="auto">
          <a:xfrm rot="4596501">
            <a:off x="4378325" y="346075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81" name="Elipse 180"/>
          <p:cNvSpPr/>
          <p:nvPr/>
        </p:nvSpPr>
        <p:spPr bwMode="auto">
          <a:xfrm rot="4596501">
            <a:off x="4359275" y="3686175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83" name="Elipse 182"/>
          <p:cNvSpPr/>
          <p:nvPr/>
        </p:nvSpPr>
        <p:spPr bwMode="auto">
          <a:xfrm rot="4596501">
            <a:off x="4079875" y="3584575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84" name="Elipse 183"/>
          <p:cNvSpPr/>
          <p:nvPr/>
        </p:nvSpPr>
        <p:spPr>
          <a:xfrm rot="4596501">
            <a:off x="3816350" y="3814763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85" name="Elipse 184"/>
          <p:cNvSpPr/>
          <p:nvPr/>
        </p:nvSpPr>
        <p:spPr>
          <a:xfrm rot="4596501">
            <a:off x="4195763" y="421798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86" name="Elipse 185"/>
          <p:cNvSpPr/>
          <p:nvPr/>
        </p:nvSpPr>
        <p:spPr bwMode="auto">
          <a:xfrm rot="4596501">
            <a:off x="3970338" y="3994150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87" name="Elipse 186"/>
          <p:cNvSpPr/>
          <p:nvPr/>
        </p:nvSpPr>
        <p:spPr bwMode="auto">
          <a:xfrm rot="4596501">
            <a:off x="3954463" y="393858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88" name="Elipse 187"/>
          <p:cNvSpPr/>
          <p:nvPr/>
        </p:nvSpPr>
        <p:spPr bwMode="auto">
          <a:xfrm rot="4596501">
            <a:off x="3951288" y="4076700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89" name="Elipse 188"/>
          <p:cNvSpPr/>
          <p:nvPr/>
        </p:nvSpPr>
        <p:spPr bwMode="auto">
          <a:xfrm rot="4596501">
            <a:off x="4057650" y="3903663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90" name="Elipse 189"/>
          <p:cNvSpPr/>
          <p:nvPr/>
        </p:nvSpPr>
        <p:spPr bwMode="auto">
          <a:xfrm rot="4596501">
            <a:off x="4106863" y="4113213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91" name="Elipse 190"/>
          <p:cNvSpPr/>
          <p:nvPr/>
        </p:nvSpPr>
        <p:spPr bwMode="auto">
          <a:xfrm rot="4596501">
            <a:off x="4335463" y="4341813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92" name="Elipse 191"/>
          <p:cNvSpPr/>
          <p:nvPr/>
        </p:nvSpPr>
        <p:spPr bwMode="auto">
          <a:xfrm rot="4596501">
            <a:off x="3713163" y="384968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93" name="Elipse 192"/>
          <p:cNvSpPr/>
          <p:nvPr/>
        </p:nvSpPr>
        <p:spPr bwMode="auto">
          <a:xfrm rot="4596501">
            <a:off x="4090988" y="4200525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94" name="Elipse 193"/>
          <p:cNvSpPr/>
          <p:nvPr/>
        </p:nvSpPr>
        <p:spPr bwMode="auto">
          <a:xfrm rot="4596501">
            <a:off x="4108450" y="4117975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95" name="Elipse 194"/>
          <p:cNvSpPr/>
          <p:nvPr/>
        </p:nvSpPr>
        <p:spPr>
          <a:xfrm rot="4596501">
            <a:off x="3746500" y="4189413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96" name="Elipse 195"/>
          <p:cNvSpPr/>
          <p:nvPr/>
        </p:nvSpPr>
        <p:spPr bwMode="auto">
          <a:xfrm rot="4596501">
            <a:off x="3662363" y="3998913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97" name="Elipse 196"/>
          <p:cNvSpPr/>
          <p:nvPr/>
        </p:nvSpPr>
        <p:spPr>
          <a:xfrm rot="4596501">
            <a:off x="4214813" y="4349750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98" name="Elipse 197"/>
          <p:cNvSpPr/>
          <p:nvPr/>
        </p:nvSpPr>
        <p:spPr>
          <a:xfrm rot="4596501">
            <a:off x="4010025" y="375920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99" name="Elipse 198"/>
          <p:cNvSpPr/>
          <p:nvPr/>
        </p:nvSpPr>
        <p:spPr>
          <a:xfrm rot="4596501">
            <a:off x="4303713" y="4265613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02" name="Elipse 201"/>
          <p:cNvSpPr/>
          <p:nvPr/>
        </p:nvSpPr>
        <p:spPr bwMode="auto">
          <a:xfrm rot="4596501">
            <a:off x="3927475" y="356870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04" name="Elipse 203"/>
          <p:cNvSpPr/>
          <p:nvPr/>
        </p:nvSpPr>
        <p:spPr>
          <a:xfrm rot="4596501">
            <a:off x="4675188" y="383063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05" name="Elipse 204"/>
          <p:cNvSpPr/>
          <p:nvPr/>
        </p:nvSpPr>
        <p:spPr>
          <a:xfrm rot="4596501">
            <a:off x="4140200" y="3584575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06" name="Elipse 205"/>
          <p:cNvSpPr/>
          <p:nvPr/>
        </p:nvSpPr>
        <p:spPr bwMode="auto">
          <a:xfrm rot="4596501">
            <a:off x="4830763" y="3867150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07" name="Elipse 206"/>
          <p:cNvSpPr/>
          <p:nvPr/>
        </p:nvSpPr>
        <p:spPr bwMode="auto">
          <a:xfrm rot="4596501">
            <a:off x="4295775" y="3621088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08" name="Elipse 207"/>
          <p:cNvSpPr/>
          <p:nvPr/>
        </p:nvSpPr>
        <p:spPr bwMode="auto">
          <a:xfrm rot="4596501">
            <a:off x="4845050" y="3868738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09" name="Elipse 208"/>
          <p:cNvSpPr/>
          <p:nvPr/>
        </p:nvSpPr>
        <p:spPr bwMode="auto">
          <a:xfrm rot="4596501">
            <a:off x="4829175" y="3813175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11" name="Elipse 210"/>
          <p:cNvSpPr/>
          <p:nvPr/>
        </p:nvSpPr>
        <p:spPr bwMode="auto">
          <a:xfrm rot="4596501">
            <a:off x="4932363" y="377983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12" name="Elipse 211"/>
          <p:cNvSpPr/>
          <p:nvPr/>
        </p:nvSpPr>
        <p:spPr bwMode="auto">
          <a:xfrm rot="4596501">
            <a:off x="4308475" y="3617913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13" name="Elipse 212"/>
          <p:cNvSpPr/>
          <p:nvPr/>
        </p:nvSpPr>
        <p:spPr bwMode="auto">
          <a:xfrm rot="4596501">
            <a:off x="4292600" y="3705225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14" name="Elipse 213"/>
          <p:cNvSpPr/>
          <p:nvPr/>
        </p:nvSpPr>
        <p:spPr bwMode="auto">
          <a:xfrm rot="4596501">
            <a:off x="4310063" y="3622675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16" name="Elipse 215"/>
          <p:cNvSpPr/>
          <p:nvPr/>
        </p:nvSpPr>
        <p:spPr bwMode="auto">
          <a:xfrm rot="4596501">
            <a:off x="4537075" y="387350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cxnSp>
        <p:nvCxnSpPr>
          <p:cNvPr id="201" name="Conector reto 200"/>
          <p:cNvCxnSpPr/>
          <p:nvPr/>
        </p:nvCxnSpPr>
        <p:spPr>
          <a:xfrm rot="5400000">
            <a:off x="2463006" y="4321969"/>
            <a:ext cx="2359025" cy="1588"/>
          </a:xfrm>
          <a:prstGeom prst="line">
            <a:avLst/>
          </a:prstGeom>
          <a:ln w="19050" cmpd="sng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Conector reto 202"/>
          <p:cNvCxnSpPr/>
          <p:nvPr/>
        </p:nvCxnSpPr>
        <p:spPr>
          <a:xfrm rot="5400000">
            <a:off x="3822700" y="4321175"/>
            <a:ext cx="2357438" cy="1588"/>
          </a:xfrm>
          <a:prstGeom prst="line">
            <a:avLst/>
          </a:prstGeom>
          <a:ln w="19050" cmpd="sng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00100" y="0"/>
            <a:ext cx="7137083" cy="71435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DIAGRAMA DE DISPERSÃO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3357554" y="785794"/>
            <a:ext cx="237937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INTERPRETAÇAO</a:t>
            </a:r>
            <a:endParaRPr lang="pt-B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222" name="Conector reto 221"/>
          <p:cNvCxnSpPr/>
          <p:nvPr/>
        </p:nvCxnSpPr>
        <p:spPr bwMode="auto">
          <a:xfrm rot="10800000">
            <a:off x="720725" y="5345113"/>
            <a:ext cx="714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de seta reta 4"/>
          <p:cNvCxnSpPr/>
          <p:nvPr/>
        </p:nvCxnSpPr>
        <p:spPr bwMode="auto">
          <a:xfrm rot="5400000" flipH="1" flipV="1">
            <a:off x="-1530349" y="3140075"/>
            <a:ext cx="4691062" cy="15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/>
          <p:cNvCxnSpPr/>
          <p:nvPr/>
        </p:nvCxnSpPr>
        <p:spPr bwMode="auto">
          <a:xfrm>
            <a:off x="785813" y="5500688"/>
            <a:ext cx="8358187" cy="15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023" name="CaixaDeTexto 8"/>
          <p:cNvSpPr txBox="1">
            <a:spLocks noChangeArrowheads="1"/>
          </p:cNvSpPr>
          <p:nvPr/>
        </p:nvSpPr>
        <p:spPr bwMode="auto">
          <a:xfrm>
            <a:off x="0" y="714375"/>
            <a:ext cx="774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Efeito</a:t>
            </a:r>
          </a:p>
        </p:txBody>
      </p:sp>
      <p:sp>
        <p:nvSpPr>
          <p:cNvPr id="86024" name="CaixaDeTexto 9"/>
          <p:cNvSpPr txBox="1">
            <a:spLocks noChangeArrowheads="1"/>
          </p:cNvSpPr>
          <p:nvPr/>
        </p:nvSpPr>
        <p:spPr bwMode="auto">
          <a:xfrm>
            <a:off x="8143875" y="5643563"/>
            <a:ext cx="850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Causa</a:t>
            </a:r>
          </a:p>
        </p:txBody>
      </p:sp>
      <p:cxnSp>
        <p:nvCxnSpPr>
          <p:cNvPr id="13" name="Conector reto 12"/>
          <p:cNvCxnSpPr/>
          <p:nvPr/>
        </p:nvCxnSpPr>
        <p:spPr bwMode="auto">
          <a:xfrm rot="5400000">
            <a:off x="750888" y="55514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 bwMode="auto">
          <a:xfrm rot="5400000">
            <a:off x="1393825" y="5551488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 bwMode="auto">
          <a:xfrm rot="5400000">
            <a:off x="1393825" y="5551488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/>
          <p:cNvCxnSpPr/>
          <p:nvPr/>
        </p:nvCxnSpPr>
        <p:spPr bwMode="auto">
          <a:xfrm rot="5400000">
            <a:off x="2036763" y="55514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 bwMode="auto">
          <a:xfrm rot="5400000">
            <a:off x="2036763" y="55514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 bwMode="auto">
          <a:xfrm rot="5400000">
            <a:off x="2679700" y="5551488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 bwMode="auto">
          <a:xfrm rot="5400000">
            <a:off x="2681288" y="55514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/>
          <p:cNvCxnSpPr/>
          <p:nvPr/>
        </p:nvCxnSpPr>
        <p:spPr bwMode="auto">
          <a:xfrm rot="5400000">
            <a:off x="3322638" y="55514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/>
          <p:cNvCxnSpPr/>
          <p:nvPr/>
        </p:nvCxnSpPr>
        <p:spPr bwMode="auto">
          <a:xfrm rot="5400000">
            <a:off x="3324225" y="5551488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/>
          <p:cNvCxnSpPr/>
          <p:nvPr/>
        </p:nvCxnSpPr>
        <p:spPr bwMode="auto">
          <a:xfrm rot="5400000">
            <a:off x="3965575" y="5551488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/>
          <p:cNvCxnSpPr/>
          <p:nvPr/>
        </p:nvCxnSpPr>
        <p:spPr bwMode="auto">
          <a:xfrm rot="5400000">
            <a:off x="3967163" y="55514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to 45"/>
          <p:cNvCxnSpPr/>
          <p:nvPr/>
        </p:nvCxnSpPr>
        <p:spPr bwMode="auto">
          <a:xfrm rot="5400000">
            <a:off x="2036763" y="55514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to 46"/>
          <p:cNvCxnSpPr/>
          <p:nvPr/>
        </p:nvCxnSpPr>
        <p:spPr bwMode="auto">
          <a:xfrm rot="5400000">
            <a:off x="2036763" y="55514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to 51"/>
          <p:cNvCxnSpPr/>
          <p:nvPr/>
        </p:nvCxnSpPr>
        <p:spPr bwMode="auto">
          <a:xfrm rot="5400000">
            <a:off x="2679700" y="5551488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/>
          <p:cNvCxnSpPr/>
          <p:nvPr/>
        </p:nvCxnSpPr>
        <p:spPr bwMode="auto">
          <a:xfrm rot="5400000">
            <a:off x="2681288" y="55514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to 57"/>
          <p:cNvCxnSpPr/>
          <p:nvPr/>
        </p:nvCxnSpPr>
        <p:spPr bwMode="auto">
          <a:xfrm rot="5400000">
            <a:off x="3322638" y="55514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to 58"/>
          <p:cNvCxnSpPr/>
          <p:nvPr/>
        </p:nvCxnSpPr>
        <p:spPr bwMode="auto">
          <a:xfrm rot="5400000">
            <a:off x="3324225" y="5551488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to 63"/>
          <p:cNvCxnSpPr/>
          <p:nvPr/>
        </p:nvCxnSpPr>
        <p:spPr bwMode="auto">
          <a:xfrm rot="5400000">
            <a:off x="3965575" y="5551488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to 64"/>
          <p:cNvCxnSpPr/>
          <p:nvPr/>
        </p:nvCxnSpPr>
        <p:spPr bwMode="auto">
          <a:xfrm rot="5400000">
            <a:off x="3967163" y="55514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Conector reto 226"/>
          <p:cNvCxnSpPr/>
          <p:nvPr/>
        </p:nvCxnSpPr>
        <p:spPr bwMode="auto">
          <a:xfrm rot="10800000">
            <a:off x="720725" y="4916488"/>
            <a:ext cx="714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Conector reto 232"/>
          <p:cNvCxnSpPr/>
          <p:nvPr/>
        </p:nvCxnSpPr>
        <p:spPr bwMode="auto">
          <a:xfrm rot="10800000">
            <a:off x="720725" y="4486275"/>
            <a:ext cx="7143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Conector reto 233"/>
          <p:cNvCxnSpPr/>
          <p:nvPr/>
        </p:nvCxnSpPr>
        <p:spPr bwMode="auto">
          <a:xfrm rot="10800000">
            <a:off x="720725" y="4489450"/>
            <a:ext cx="7143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Conector reto 238"/>
          <p:cNvCxnSpPr/>
          <p:nvPr/>
        </p:nvCxnSpPr>
        <p:spPr bwMode="auto">
          <a:xfrm rot="10800000">
            <a:off x="714375" y="4060825"/>
            <a:ext cx="7143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Conector reto 239"/>
          <p:cNvCxnSpPr/>
          <p:nvPr/>
        </p:nvCxnSpPr>
        <p:spPr bwMode="auto">
          <a:xfrm rot="10800000">
            <a:off x="714375" y="4059238"/>
            <a:ext cx="714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Conector reto 244"/>
          <p:cNvCxnSpPr/>
          <p:nvPr/>
        </p:nvCxnSpPr>
        <p:spPr bwMode="auto">
          <a:xfrm rot="10800000">
            <a:off x="714375" y="3630613"/>
            <a:ext cx="714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Conector reto 245"/>
          <p:cNvCxnSpPr/>
          <p:nvPr/>
        </p:nvCxnSpPr>
        <p:spPr bwMode="auto">
          <a:xfrm rot="10800000">
            <a:off x="720725" y="3632200"/>
            <a:ext cx="7143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Conector reto 250"/>
          <p:cNvCxnSpPr/>
          <p:nvPr/>
        </p:nvCxnSpPr>
        <p:spPr bwMode="auto">
          <a:xfrm rot="10800000">
            <a:off x="720725" y="3203575"/>
            <a:ext cx="7143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Conector reto 251"/>
          <p:cNvCxnSpPr/>
          <p:nvPr/>
        </p:nvCxnSpPr>
        <p:spPr bwMode="auto">
          <a:xfrm rot="10800000">
            <a:off x="720725" y="3201988"/>
            <a:ext cx="714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Conector reto 256"/>
          <p:cNvCxnSpPr/>
          <p:nvPr/>
        </p:nvCxnSpPr>
        <p:spPr bwMode="auto">
          <a:xfrm rot="10800000">
            <a:off x="720725" y="2773363"/>
            <a:ext cx="714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Retângulo 173"/>
          <p:cNvSpPr/>
          <p:nvPr/>
        </p:nvSpPr>
        <p:spPr>
          <a:xfrm>
            <a:off x="5000628" y="1571612"/>
            <a:ext cx="3801041" cy="13849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Ao ampliar o campo</a:t>
            </a:r>
          </a:p>
          <a:p>
            <a:pPr algn="ctr">
              <a:defRPr/>
            </a:pPr>
            <a:r>
              <a:rPr lang="pt-BR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uma correlação pode</a:t>
            </a:r>
          </a:p>
          <a:p>
            <a:pPr algn="ctr">
              <a:defRPr/>
            </a:pPr>
            <a:r>
              <a:rPr lang="pt-BR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se apresentar</a:t>
            </a:r>
          </a:p>
        </p:txBody>
      </p:sp>
      <p:sp>
        <p:nvSpPr>
          <p:cNvPr id="312" name="Elipse 311"/>
          <p:cNvSpPr/>
          <p:nvPr/>
        </p:nvSpPr>
        <p:spPr>
          <a:xfrm rot="4596501">
            <a:off x="4267200" y="2459038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13" name="Elipse 312"/>
          <p:cNvSpPr/>
          <p:nvPr/>
        </p:nvSpPr>
        <p:spPr>
          <a:xfrm rot="4596501">
            <a:off x="3425825" y="3151188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0" name="Elipse 329"/>
          <p:cNvSpPr/>
          <p:nvPr/>
        </p:nvSpPr>
        <p:spPr>
          <a:xfrm rot="4596501">
            <a:off x="4041775" y="300990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2" name="Elipse 331"/>
          <p:cNvSpPr/>
          <p:nvPr/>
        </p:nvSpPr>
        <p:spPr>
          <a:xfrm rot="4596501">
            <a:off x="3340100" y="3254375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3" name="Elipse 332"/>
          <p:cNvSpPr/>
          <p:nvPr/>
        </p:nvSpPr>
        <p:spPr>
          <a:xfrm rot="4596501">
            <a:off x="2852738" y="3705225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96" name="Elipse 295"/>
          <p:cNvSpPr/>
          <p:nvPr/>
        </p:nvSpPr>
        <p:spPr bwMode="auto">
          <a:xfrm rot="4596501">
            <a:off x="2579688" y="3676650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09" name="Elipse 308"/>
          <p:cNvSpPr/>
          <p:nvPr/>
        </p:nvSpPr>
        <p:spPr bwMode="auto">
          <a:xfrm rot="4596501">
            <a:off x="3071813" y="3317875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44" name="Elipse 343"/>
          <p:cNvSpPr/>
          <p:nvPr/>
        </p:nvSpPr>
        <p:spPr bwMode="auto">
          <a:xfrm rot="4596501">
            <a:off x="3876675" y="2903538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03" name="Elipse 302"/>
          <p:cNvSpPr/>
          <p:nvPr/>
        </p:nvSpPr>
        <p:spPr bwMode="auto">
          <a:xfrm rot="4596501">
            <a:off x="2717800" y="3633788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06" name="Elipse 305"/>
          <p:cNvSpPr/>
          <p:nvPr/>
        </p:nvSpPr>
        <p:spPr bwMode="auto">
          <a:xfrm rot="4596501">
            <a:off x="3070225" y="3648075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08" name="Elipse 307"/>
          <p:cNvSpPr/>
          <p:nvPr/>
        </p:nvSpPr>
        <p:spPr bwMode="auto">
          <a:xfrm rot="4596501">
            <a:off x="2519363" y="3984625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11" name="Elipse 310"/>
          <p:cNvSpPr/>
          <p:nvPr/>
        </p:nvSpPr>
        <p:spPr bwMode="auto">
          <a:xfrm rot="4596501">
            <a:off x="3805238" y="2989263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17" name="Elipse 316"/>
          <p:cNvSpPr/>
          <p:nvPr/>
        </p:nvSpPr>
        <p:spPr bwMode="auto">
          <a:xfrm rot="4596501">
            <a:off x="3311525" y="3354388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19" name="Elipse 318"/>
          <p:cNvSpPr/>
          <p:nvPr/>
        </p:nvSpPr>
        <p:spPr bwMode="auto">
          <a:xfrm rot="4596501">
            <a:off x="3360738" y="3562350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0" name="Elipse 319"/>
          <p:cNvSpPr/>
          <p:nvPr/>
        </p:nvSpPr>
        <p:spPr bwMode="auto">
          <a:xfrm rot="4596501">
            <a:off x="4173538" y="2921000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1" name="Elipse 320"/>
          <p:cNvSpPr/>
          <p:nvPr/>
        </p:nvSpPr>
        <p:spPr bwMode="auto">
          <a:xfrm rot="4596501">
            <a:off x="3898900" y="2771775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2" name="Elipse 321"/>
          <p:cNvSpPr/>
          <p:nvPr/>
        </p:nvSpPr>
        <p:spPr bwMode="auto">
          <a:xfrm rot="4596501">
            <a:off x="3794125" y="2784475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4" name="Elipse 323"/>
          <p:cNvSpPr/>
          <p:nvPr/>
        </p:nvSpPr>
        <p:spPr bwMode="auto">
          <a:xfrm rot="4596501">
            <a:off x="3890963" y="299243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5" name="Elipse 324"/>
          <p:cNvSpPr/>
          <p:nvPr/>
        </p:nvSpPr>
        <p:spPr bwMode="auto">
          <a:xfrm rot="4596501">
            <a:off x="3273425" y="3494088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7" name="Elipse 326"/>
          <p:cNvSpPr/>
          <p:nvPr/>
        </p:nvSpPr>
        <p:spPr bwMode="auto">
          <a:xfrm rot="4596501">
            <a:off x="3914775" y="3094038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9" name="Elipse 328"/>
          <p:cNvSpPr/>
          <p:nvPr/>
        </p:nvSpPr>
        <p:spPr bwMode="auto">
          <a:xfrm rot="4596501">
            <a:off x="4294188" y="2595563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1" name="Elipse 330"/>
          <p:cNvSpPr/>
          <p:nvPr/>
        </p:nvSpPr>
        <p:spPr bwMode="auto">
          <a:xfrm rot="4596501">
            <a:off x="4378325" y="2579688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4" name="Elipse 333"/>
          <p:cNvSpPr/>
          <p:nvPr/>
        </p:nvSpPr>
        <p:spPr bwMode="auto">
          <a:xfrm rot="4596501">
            <a:off x="3884613" y="2716213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9" name="Elipse 338"/>
          <p:cNvSpPr/>
          <p:nvPr/>
        </p:nvSpPr>
        <p:spPr bwMode="auto">
          <a:xfrm rot="4596501">
            <a:off x="2305050" y="415290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41" name="Elipse 340"/>
          <p:cNvSpPr/>
          <p:nvPr/>
        </p:nvSpPr>
        <p:spPr bwMode="auto">
          <a:xfrm rot="4596501">
            <a:off x="3014663" y="333533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43" name="Elipse 342"/>
          <p:cNvSpPr/>
          <p:nvPr/>
        </p:nvSpPr>
        <p:spPr bwMode="auto">
          <a:xfrm rot="4596501">
            <a:off x="3849688" y="3128963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45" name="Elipse 344"/>
          <p:cNvSpPr/>
          <p:nvPr/>
        </p:nvSpPr>
        <p:spPr bwMode="auto">
          <a:xfrm rot="4596501">
            <a:off x="3048000" y="3652838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66" name="Elipse 265"/>
          <p:cNvSpPr/>
          <p:nvPr/>
        </p:nvSpPr>
        <p:spPr bwMode="auto">
          <a:xfrm rot="4596501">
            <a:off x="3149600" y="3268663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04" name="Elipse 303"/>
          <p:cNvSpPr/>
          <p:nvPr/>
        </p:nvSpPr>
        <p:spPr bwMode="auto">
          <a:xfrm rot="4596501">
            <a:off x="2681288" y="3789363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05" name="Elipse 304"/>
          <p:cNvSpPr/>
          <p:nvPr/>
        </p:nvSpPr>
        <p:spPr bwMode="auto">
          <a:xfrm rot="4596501">
            <a:off x="2984500" y="3595688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07" name="Elipse 306"/>
          <p:cNvSpPr/>
          <p:nvPr/>
        </p:nvSpPr>
        <p:spPr bwMode="auto">
          <a:xfrm rot="4596501">
            <a:off x="2309813" y="4221163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15" name="Elipse 314"/>
          <p:cNvSpPr/>
          <p:nvPr/>
        </p:nvSpPr>
        <p:spPr bwMode="auto">
          <a:xfrm rot="4596501">
            <a:off x="3881438" y="2854325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16" name="Elipse 315"/>
          <p:cNvSpPr/>
          <p:nvPr/>
        </p:nvSpPr>
        <p:spPr bwMode="auto">
          <a:xfrm rot="4596501">
            <a:off x="4508500" y="2547938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18" name="Elipse 317"/>
          <p:cNvSpPr/>
          <p:nvPr/>
        </p:nvSpPr>
        <p:spPr bwMode="auto">
          <a:xfrm rot="4596501">
            <a:off x="4037013" y="289083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3" name="Elipse 322"/>
          <p:cNvSpPr/>
          <p:nvPr/>
        </p:nvSpPr>
        <p:spPr bwMode="auto">
          <a:xfrm rot="4596501">
            <a:off x="2471738" y="4083050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6" name="Elipse 325"/>
          <p:cNvSpPr/>
          <p:nvPr/>
        </p:nvSpPr>
        <p:spPr bwMode="auto">
          <a:xfrm rot="4596501">
            <a:off x="2936875" y="3294063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8" name="Elipse 327"/>
          <p:cNvSpPr/>
          <p:nvPr/>
        </p:nvSpPr>
        <p:spPr bwMode="auto">
          <a:xfrm rot="4596501">
            <a:off x="3406775" y="344170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5" name="Elipse 334"/>
          <p:cNvSpPr/>
          <p:nvPr/>
        </p:nvSpPr>
        <p:spPr bwMode="auto">
          <a:xfrm rot="4596501">
            <a:off x="3563938" y="3273425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38" name="Elipse 337"/>
          <p:cNvSpPr/>
          <p:nvPr/>
        </p:nvSpPr>
        <p:spPr bwMode="auto">
          <a:xfrm rot="4596501">
            <a:off x="4038600" y="289560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40" name="Elipse 339"/>
          <p:cNvSpPr/>
          <p:nvPr/>
        </p:nvSpPr>
        <p:spPr bwMode="auto">
          <a:xfrm rot="4596501">
            <a:off x="3135313" y="356393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42" name="Elipse 341"/>
          <p:cNvSpPr/>
          <p:nvPr/>
        </p:nvSpPr>
        <p:spPr bwMode="auto">
          <a:xfrm rot="4596501">
            <a:off x="2532063" y="3986213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48" name="Elipse 347"/>
          <p:cNvSpPr/>
          <p:nvPr/>
        </p:nvSpPr>
        <p:spPr bwMode="auto">
          <a:xfrm rot="4596501">
            <a:off x="2533650" y="3990975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55" name="Elipse 154"/>
          <p:cNvSpPr/>
          <p:nvPr/>
        </p:nvSpPr>
        <p:spPr>
          <a:xfrm rot="4596501">
            <a:off x="2644775" y="395605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56" name="Elipse 155"/>
          <p:cNvSpPr/>
          <p:nvPr/>
        </p:nvSpPr>
        <p:spPr>
          <a:xfrm rot="4596501">
            <a:off x="2466975" y="4081463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58" name="Elipse 157"/>
          <p:cNvSpPr/>
          <p:nvPr/>
        </p:nvSpPr>
        <p:spPr>
          <a:xfrm rot="4596501">
            <a:off x="2782888" y="4079875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59" name="Elipse 158"/>
          <p:cNvSpPr/>
          <p:nvPr/>
        </p:nvSpPr>
        <p:spPr bwMode="auto">
          <a:xfrm rot="4596501">
            <a:off x="2154238" y="4194175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0" name="Elipse 159"/>
          <p:cNvSpPr/>
          <p:nvPr/>
        </p:nvSpPr>
        <p:spPr bwMode="auto">
          <a:xfrm rot="4596501">
            <a:off x="3786188" y="3073400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1" name="Elipse 160"/>
          <p:cNvSpPr/>
          <p:nvPr/>
        </p:nvSpPr>
        <p:spPr bwMode="auto">
          <a:xfrm rot="4596501">
            <a:off x="3771900" y="3017838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2" name="Elipse 161"/>
          <p:cNvSpPr/>
          <p:nvPr/>
        </p:nvSpPr>
        <p:spPr bwMode="auto">
          <a:xfrm rot="4596501">
            <a:off x="3768725" y="315595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3" name="Elipse 162"/>
          <p:cNvSpPr/>
          <p:nvPr/>
        </p:nvSpPr>
        <p:spPr bwMode="auto">
          <a:xfrm rot="4596501">
            <a:off x="3873500" y="2982913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4" name="Elipse 163"/>
          <p:cNvSpPr/>
          <p:nvPr/>
        </p:nvSpPr>
        <p:spPr bwMode="auto">
          <a:xfrm rot="4596501">
            <a:off x="3924300" y="3190875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5" name="Elipse 164"/>
          <p:cNvSpPr/>
          <p:nvPr/>
        </p:nvSpPr>
        <p:spPr bwMode="auto">
          <a:xfrm rot="4596501">
            <a:off x="2384425" y="3890963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6" name="Elipse 165"/>
          <p:cNvSpPr/>
          <p:nvPr/>
        </p:nvSpPr>
        <p:spPr bwMode="auto">
          <a:xfrm rot="4596501">
            <a:off x="2363788" y="411638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7" name="Elipse 166"/>
          <p:cNvSpPr/>
          <p:nvPr/>
        </p:nvSpPr>
        <p:spPr bwMode="auto">
          <a:xfrm rot="4596501">
            <a:off x="3906838" y="327818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8" name="Elipse 167"/>
          <p:cNvSpPr/>
          <p:nvPr/>
        </p:nvSpPr>
        <p:spPr bwMode="auto">
          <a:xfrm rot="4596501">
            <a:off x="3924300" y="3195638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9" name="Elipse 168"/>
          <p:cNvSpPr/>
          <p:nvPr/>
        </p:nvSpPr>
        <p:spPr>
          <a:xfrm rot="4596501">
            <a:off x="3444875" y="328295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70" name="Elipse 169"/>
          <p:cNvSpPr/>
          <p:nvPr/>
        </p:nvSpPr>
        <p:spPr>
          <a:xfrm rot="4596501">
            <a:off x="4460875" y="2401888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71" name="Elipse 170"/>
          <p:cNvSpPr/>
          <p:nvPr/>
        </p:nvSpPr>
        <p:spPr>
          <a:xfrm rot="4596501">
            <a:off x="3533775" y="3198813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72" name="Elipse 171"/>
          <p:cNvSpPr/>
          <p:nvPr/>
        </p:nvSpPr>
        <p:spPr>
          <a:xfrm rot="4596501">
            <a:off x="3127375" y="343535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78" name="Elipse 177"/>
          <p:cNvSpPr/>
          <p:nvPr/>
        </p:nvSpPr>
        <p:spPr bwMode="auto">
          <a:xfrm rot="4596501">
            <a:off x="4703763" y="2492375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79" name="Elipse 178"/>
          <p:cNvSpPr/>
          <p:nvPr/>
        </p:nvSpPr>
        <p:spPr bwMode="auto">
          <a:xfrm rot="4596501">
            <a:off x="3001963" y="3365500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80" name="Elipse 179"/>
          <p:cNvSpPr/>
          <p:nvPr/>
        </p:nvSpPr>
        <p:spPr bwMode="auto">
          <a:xfrm rot="4596501">
            <a:off x="3590925" y="346075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81" name="Elipse 180"/>
          <p:cNvSpPr/>
          <p:nvPr/>
        </p:nvSpPr>
        <p:spPr bwMode="auto">
          <a:xfrm rot="4596501">
            <a:off x="4359275" y="2436813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83" name="Elipse 182"/>
          <p:cNvSpPr/>
          <p:nvPr/>
        </p:nvSpPr>
        <p:spPr bwMode="auto">
          <a:xfrm rot="4596501">
            <a:off x="3003550" y="3370263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84" name="Elipse 183"/>
          <p:cNvSpPr/>
          <p:nvPr/>
        </p:nvSpPr>
        <p:spPr>
          <a:xfrm rot="4596501">
            <a:off x="2660650" y="3814763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85" name="Elipse 184"/>
          <p:cNvSpPr/>
          <p:nvPr/>
        </p:nvSpPr>
        <p:spPr>
          <a:xfrm rot="4596501">
            <a:off x="2465388" y="421798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86" name="Elipse 185"/>
          <p:cNvSpPr/>
          <p:nvPr/>
        </p:nvSpPr>
        <p:spPr bwMode="auto">
          <a:xfrm rot="4596501">
            <a:off x="2168525" y="4195763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87" name="Elipse 186"/>
          <p:cNvSpPr/>
          <p:nvPr/>
        </p:nvSpPr>
        <p:spPr bwMode="auto">
          <a:xfrm rot="4596501">
            <a:off x="2154238" y="414178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88" name="Elipse 187"/>
          <p:cNvSpPr/>
          <p:nvPr/>
        </p:nvSpPr>
        <p:spPr bwMode="auto">
          <a:xfrm rot="4596501">
            <a:off x="2151063" y="4278313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89" name="Elipse 188"/>
          <p:cNvSpPr/>
          <p:nvPr/>
        </p:nvSpPr>
        <p:spPr bwMode="auto">
          <a:xfrm rot="4596501">
            <a:off x="2255838" y="4106863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90" name="Elipse 189"/>
          <p:cNvSpPr/>
          <p:nvPr/>
        </p:nvSpPr>
        <p:spPr bwMode="auto">
          <a:xfrm rot="4596501">
            <a:off x="2378075" y="4113213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91" name="Elipse 190"/>
          <p:cNvSpPr/>
          <p:nvPr/>
        </p:nvSpPr>
        <p:spPr bwMode="auto">
          <a:xfrm rot="4596501">
            <a:off x="3770313" y="3152775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92" name="Elipse 191"/>
          <p:cNvSpPr/>
          <p:nvPr/>
        </p:nvSpPr>
        <p:spPr bwMode="auto">
          <a:xfrm rot="4596501">
            <a:off x="2557463" y="384968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93" name="Elipse 192"/>
          <p:cNvSpPr/>
          <p:nvPr/>
        </p:nvSpPr>
        <p:spPr bwMode="auto">
          <a:xfrm rot="4596501">
            <a:off x="2360613" y="4200525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94" name="Elipse 193"/>
          <p:cNvSpPr/>
          <p:nvPr/>
        </p:nvSpPr>
        <p:spPr bwMode="auto">
          <a:xfrm rot="4596501">
            <a:off x="2378075" y="4117975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95" name="Elipse 194"/>
          <p:cNvSpPr/>
          <p:nvPr/>
        </p:nvSpPr>
        <p:spPr>
          <a:xfrm rot="4596501">
            <a:off x="2590800" y="4189413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96" name="Elipse 195"/>
          <p:cNvSpPr/>
          <p:nvPr/>
        </p:nvSpPr>
        <p:spPr bwMode="auto">
          <a:xfrm rot="4596501">
            <a:off x="2508250" y="3998913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97" name="Elipse 196"/>
          <p:cNvSpPr/>
          <p:nvPr/>
        </p:nvSpPr>
        <p:spPr>
          <a:xfrm rot="4596501">
            <a:off x="3651250" y="316230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98" name="Elipse 197"/>
          <p:cNvSpPr/>
          <p:nvPr/>
        </p:nvSpPr>
        <p:spPr>
          <a:xfrm rot="4596501">
            <a:off x="2855913" y="3759200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99" name="Elipse 198"/>
          <p:cNvSpPr/>
          <p:nvPr/>
        </p:nvSpPr>
        <p:spPr>
          <a:xfrm rot="4596501">
            <a:off x="3740150" y="3078163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02" name="Elipse 201"/>
          <p:cNvSpPr/>
          <p:nvPr/>
        </p:nvSpPr>
        <p:spPr bwMode="auto">
          <a:xfrm rot="4596501">
            <a:off x="3308350" y="3325813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04" name="Elipse 203"/>
          <p:cNvSpPr/>
          <p:nvPr/>
        </p:nvSpPr>
        <p:spPr>
          <a:xfrm rot="4596501">
            <a:off x="4152900" y="2716213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05" name="Elipse 204"/>
          <p:cNvSpPr/>
          <p:nvPr/>
        </p:nvSpPr>
        <p:spPr>
          <a:xfrm rot="4596501">
            <a:off x="3063875" y="3370263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06" name="Elipse 205"/>
          <p:cNvSpPr/>
          <p:nvPr/>
        </p:nvSpPr>
        <p:spPr bwMode="auto">
          <a:xfrm rot="4596501">
            <a:off x="4308475" y="2752725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07" name="Elipse 206"/>
          <p:cNvSpPr/>
          <p:nvPr/>
        </p:nvSpPr>
        <p:spPr bwMode="auto">
          <a:xfrm rot="4596501">
            <a:off x="3508375" y="3621088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08" name="Elipse 207"/>
          <p:cNvSpPr/>
          <p:nvPr/>
        </p:nvSpPr>
        <p:spPr bwMode="auto">
          <a:xfrm rot="4596501">
            <a:off x="4322763" y="2754313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09" name="Elipse 208"/>
          <p:cNvSpPr/>
          <p:nvPr/>
        </p:nvSpPr>
        <p:spPr bwMode="auto">
          <a:xfrm rot="4596501">
            <a:off x="4829175" y="2563813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11" name="Elipse 210"/>
          <p:cNvSpPr/>
          <p:nvPr/>
        </p:nvSpPr>
        <p:spPr bwMode="auto">
          <a:xfrm rot="4596501">
            <a:off x="3722688" y="3278188"/>
            <a:ext cx="71437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12" name="Elipse 211"/>
          <p:cNvSpPr/>
          <p:nvPr/>
        </p:nvSpPr>
        <p:spPr bwMode="auto">
          <a:xfrm rot="4596501">
            <a:off x="3521075" y="3617913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13" name="Elipse 212"/>
          <p:cNvSpPr/>
          <p:nvPr/>
        </p:nvSpPr>
        <p:spPr bwMode="auto">
          <a:xfrm rot="4596501">
            <a:off x="4292600" y="2455863"/>
            <a:ext cx="71437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14" name="Elipse 213"/>
          <p:cNvSpPr/>
          <p:nvPr/>
        </p:nvSpPr>
        <p:spPr bwMode="auto">
          <a:xfrm rot="4596501">
            <a:off x="3522663" y="3622675"/>
            <a:ext cx="71438" cy="7143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16" name="Elipse 215"/>
          <p:cNvSpPr/>
          <p:nvPr/>
        </p:nvSpPr>
        <p:spPr bwMode="auto">
          <a:xfrm rot="4596501">
            <a:off x="4016375" y="2759075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cxnSp>
        <p:nvCxnSpPr>
          <p:cNvPr id="201" name="Conector reto 200"/>
          <p:cNvCxnSpPr/>
          <p:nvPr/>
        </p:nvCxnSpPr>
        <p:spPr>
          <a:xfrm rot="5400000">
            <a:off x="-608806" y="3464719"/>
            <a:ext cx="4073525" cy="1587"/>
          </a:xfrm>
          <a:prstGeom prst="line">
            <a:avLst/>
          </a:prstGeom>
          <a:ln w="19050" cmpd="sng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Conector reto 202"/>
          <p:cNvCxnSpPr/>
          <p:nvPr/>
        </p:nvCxnSpPr>
        <p:spPr>
          <a:xfrm rot="5400000">
            <a:off x="5178425" y="3463925"/>
            <a:ext cx="4071938" cy="1588"/>
          </a:xfrm>
          <a:prstGeom prst="line">
            <a:avLst/>
          </a:prstGeom>
          <a:ln w="19050" cmpd="sng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Conector reto 216"/>
          <p:cNvCxnSpPr/>
          <p:nvPr/>
        </p:nvCxnSpPr>
        <p:spPr bwMode="auto">
          <a:xfrm rot="10800000">
            <a:off x="735013" y="36433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Conector reto 217"/>
          <p:cNvCxnSpPr/>
          <p:nvPr/>
        </p:nvCxnSpPr>
        <p:spPr bwMode="auto">
          <a:xfrm rot="10800000">
            <a:off x="735013" y="32146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Conector reto 218"/>
          <p:cNvCxnSpPr/>
          <p:nvPr/>
        </p:nvCxnSpPr>
        <p:spPr bwMode="auto">
          <a:xfrm rot="10800000">
            <a:off x="735013" y="27844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Conector reto 219"/>
          <p:cNvCxnSpPr/>
          <p:nvPr/>
        </p:nvCxnSpPr>
        <p:spPr bwMode="auto">
          <a:xfrm rot="10800000">
            <a:off x="735013" y="27876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Conector reto 220"/>
          <p:cNvCxnSpPr/>
          <p:nvPr/>
        </p:nvCxnSpPr>
        <p:spPr bwMode="auto">
          <a:xfrm rot="10800000">
            <a:off x="728663" y="23590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Conector reto 257"/>
          <p:cNvCxnSpPr/>
          <p:nvPr/>
        </p:nvCxnSpPr>
        <p:spPr bwMode="auto">
          <a:xfrm rot="10800000">
            <a:off x="728663" y="23574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Conector reto 258"/>
          <p:cNvCxnSpPr/>
          <p:nvPr/>
        </p:nvCxnSpPr>
        <p:spPr bwMode="auto">
          <a:xfrm rot="10800000">
            <a:off x="728663" y="19288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Conector reto 259"/>
          <p:cNvCxnSpPr/>
          <p:nvPr/>
        </p:nvCxnSpPr>
        <p:spPr bwMode="auto">
          <a:xfrm rot="10800000">
            <a:off x="735013" y="19304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Conector reto 260"/>
          <p:cNvCxnSpPr/>
          <p:nvPr/>
        </p:nvCxnSpPr>
        <p:spPr bwMode="auto">
          <a:xfrm rot="10800000">
            <a:off x="735013" y="15017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Conector reto 261"/>
          <p:cNvCxnSpPr/>
          <p:nvPr/>
        </p:nvCxnSpPr>
        <p:spPr bwMode="auto">
          <a:xfrm rot="10800000">
            <a:off x="735013" y="15001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Conector reto 262"/>
          <p:cNvCxnSpPr/>
          <p:nvPr/>
        </p:nvCxnSpPr>
        <p:spPr bwMode="auto">
          <a:xfrm rot="10800000">
            <a:off x="735013" y="10715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Conector reto 267"/>
          <p:cNvCxnSpPr/>
          <p:nvPr/>
        </p:nvCxnSpPr>
        <p:spPr bwMode="auto">
          <a:xfrm rot="5400000">
            <a:off x="3962400" y="5535613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Conector reto 268"/>
          <p:cNvCxnSpPr/>
          <p:nvPr/>
        </p:nvCxnSpPr>
        <p:spPr bwMode="auto">
          <a:xfrm rot="5400000">
            <a:off x="4605338" y="55356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Conector reto 269"/>
          <p:cNvCxnSpPr/>
          <p:nvPr/>
        </p:nvCxnSpPr>
        <p:spPr bwMode="auto">
          <a:xfrm rot="5400000">
            <a:off x="4605338" y="55356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Conector reto 270"/>
          <p:cNvCxnSpPr/>
          <p:nvPr/>
        </p:nvCxnSpPr>
        <p:spPr bwMode="auto">
          <a:xfrm rot="5400000">
            <a:off x="5248275" y="5535613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Conector reto 271"/>
          <p:cNvCxnSpPr/>
          <p:nvPr/>
        </p:nvCxnSpPr>
        <p:spPr bwMode="auto">
          <a:xfrm rot="5400000">
            <a:off x="5248275" y="5535613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Conector reto 272"/>
          <p:cNvCxnSpPr/>
          <p:nvPr/>
        </p:nvCxnSpPr>
        <p:spPr bwMode="auto">
          <a:xfrm rot="5400000">
            <a:off x="5891213" y="55356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Conector reto 273"/>
          <p:cNvCxnSpPr/>
          <p:nvPr/>
        </p:nvCxnSpPr>
        <p:spPr bwMode="auto">
          <a:xfrm rot="5400000">
            <a:off x="5892800" y="5535613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Conector reto 274"/>
          <p:cNvCxnSpPr/>
          <p:nvPr/>
        </p:nvCxnSpPr>
        <p:spPr bwMode="auto">
          <a:xfrm rot="5400000">
            <a:off x="6534150" y="5535613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Conector reto 275"/>
          <p:cNvCxnSpPr/>
          <p:nvPr/>
        </p:nvCxnSpPr>
        <p:spPr bwMode="auto">
          <a:xfrm rot="5400000">
            <a:off x="6535738" y="55356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Conector reto 276"/>
          <p:cNvCxnSpPr/>
          <p:nvPr/>
        </p:nvCxnSpPr>
        <p:spPr bwMode="auto">
          <a:xfrm rot="5400000">
            <a:off x="7177088" y="55356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Conector reto 277"/>
          <p:cNvCxnSpPr/>
          <p:nvPr/>
        </p:nvCxnSpPr>
        <p:spPr bwMode="auto">
          <a:xfrm rot="5400000">
            <a:off x="7178675" y="5535613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Conector reto 278"/>
          <p:cNvCxnSpPr/>
          <p:nvPr/>
        </p:nvCxnSpPr>
        <p:spPr bwMode="auto">
          <a:xfrm rot="5400000">
            <a:off x="5248275" y="5535613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Conector reto 279"/>
          <p:cNvCxnSpPr/>
          <p:nvPr/>
        </p:nvCxnSpPr>
        <p:spPr bwMode="auto">
          <a:xfrm rot="5400000">
            <a:off x="5248275" y="5535613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Conector reto 280"/>
          <p:cNvCxnSpPr/>
          <p:nvPr/>
        </p:nvCxnSpPr>
        <p:spPr bwMode="auto">
          <a:xfrm rot="5400000">
            <a:off x="5891213" y="55356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Conector reto 281"/>
          <p:cNvCxnSpPr/>
          <p:nvPr/>
        </p:nvCxnSpPr>
        <p:spPr bwMode="auto">
          <a:xfrm rot="5400000">
            <a:off x="5892800" y="5535613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Conector reto 282"/>
          <p:cNvCxnSpPr/>
          <p:nvPr/>
        </p:nvCxnSpPr>
        <p:spPr bwMode="auto">
          <a:xfrm rot="5400000">
            <a:off x="6534150" y="5535613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Conector reto 283"/>
          <p:cNvCxnSpPr/>
          <p:nvPr/>
        </p:nvCxnSpPr>
        <p:spPr bwMode="auto">
          <a:xfrm rot="5400000">
            <a:off x="6535738" y="55356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Conector reto 284"/>
          <p:cNvCxnSpPr/>
          <p:nvPr/>
        </p:nvCxnSpPr>
        <p:spPr bwMode="auto">
          <a:xfrm rot="5400000">
            <a:off x="7177088" y="55356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Conector reto 285"/>
          <p:cNvCxnSpPr/>
          <p:nvPr/>
        </p:nvCxnSpPr>
        <p:spPr bwMode="auto">
          <a:xfrm rot="5400000">
            <a:off x="7178675" y="5535613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Conector reto 286"/>
          <p:cNvCxnSpPr/>
          <p:nvPr/>
        </p:nvCxnSpPr>
        <p:spPr bwMode="auto">
          <a:xfrm rot="5400000">
            <a:off x="5251450" y="5535613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Conector reto 287"/>
          <p:cNvCxnSpPr/>
          <p:nvPr/>
        </p:nvCxnSpPr>
        <p:spPr bwMode="auto">
          <a:xfrm rot="5400000">
            <a:off x="5894388" y="55356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Conector reto 288"/>
          <p:cNvCxnSpPr/>
          <p:nvPr/>
        </p:nvCxnSpPr>
        <p:spPr bwMode="auto">
          <a:xfrm rot="5400000">
            <a:off x="5894388" y="55356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Conector reto 289"/>
          <p:cNvCxnSpPr/>
          <p:nvPr/>
        </p:nvCxnSpPr>
        <p:spPr bwMode="auto">
          <a:xfrm rot="5400000">
            <a:off x="6537325" y="5535613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Conector reto 290"/>
          <p:cNvCxnSpPr/>
          <p:nvPr/>
        </p:nvCxnSpPr>
        <p:spPr bwMode="auto">
          <a:xfrm rot="5400000">
            <a:off x="6537325" y="5535613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Conector reto 291"/>
          <p:cNvCxnSpPr/>
          <p:nvPr/>
        </p:nvCxnSpPr>
        <p:spPr bwMode="auto">
          <a:xfrm rot="5400000">
            <a:off x="7180263" y="55356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Conector reto 292"/>
          <p:cNvCxnSpPr/>
          <p:nvPr/>
        </p:nvCxnSpPr>
        <p:spPr bwMode="auto">
          <a:xfrm rot="5400000">
            <a:off x="7181850" y="5535613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Conector reto 293"/>
          <p:cNvCxnSpPr/>
          <p:nvPr/>
        </p:nvCxnSpPr>
        <p:spPr bwMode="auto">
          <a:xfrm rot="5400000">
            <a:off x="7823200" y="5535613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Conector reto 294"/>
          <p:cNvCxnSpPr/>
          <p:nvPr/>
        </p:nvCxnSpPr>
        <p:spPr bwMode="auto">
          <a:xfrm rot="5400000">
            <a:off x="7824788" y="55356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Conector reto 296"/>
          <p:cNvCxnSpPr/>
          <p:nvPr/>
        </p:nvCxnSpPr>
        <p:spPr bwMode="auto">
          <a:xfrm rot="5400000">
            <a:off x="8466138" y="55356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Conector reto 297"/>
          <p:cNvCxnSpPr/>
          <p:nvPr/>
        </p:nvCxnSpPr>
        <p:spPr bwMode="auto">
          <a:xfrm rot="5400000">
            <a:off x="8467725" y="5535613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Conector reto 298"/>
          <p:cNvCxnSpPr/>
          <p:nvPr/>
        </p:nvCxnSpPr>
        <p:spPr bwMode="auto">
          <a:xfrm rot="5400000">
            <a:off x="6537325" y="5535613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Conector reto 299"/>
          <p:cNvCxnSpPr/>
          <p:nvPr/>
        </p:nvCxnSpPr>
        <p:spPr bwMode="auto">
          <a:xfrm rot="5400000">
            <a:off x="6537325" y="5535613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Conector reto 300"/>
          <p:cNvCxnSpPr/>
          <p:nvPr/>
        </p:nvCxnSpPr>
        <p:spPr bwMode="auto">
          <a:xfrm rot="5400000">
            <a:off x="7180263" y="55356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Conector reto 301"/>
          <p:cNvCxnSpPr/>
          <p:nvPr/>
        </p:nvCxnSpPr>
        <p:spPr bwMode="auto">
          <a:xfrm rot="5400000">
            <a:off x="7181850" y="5535613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Conector reto 309"/>
          <p:cNvCxnSpPr/>
          <p:nvPr/>
        </p:nvCxnSpPr>
        <p:spPr bwMode="auto">
          <a:xfrm rot="5400000">
            <a:off x="7823200" y="5535613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Conector reto 313"/>
          <p:cNvCxnSpPr/>
          <p:nvPr/>
        </p:nvCxnSpPr>
        <p:spPr bwMode="auto">
          <a:xfrm rot="5400000">
            <a:off x="7824788" y="55356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Conector reto 335"/>
          <p:cNvCxnSpPr/>
          <p:nvPr/>
        </p:nvCxnSpPr>
        <p:spPr bwMode="auto">
          <a:xfrm rot="5400000">
            <a:off x="8466138" y="55356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Conector reto 336"/>
          <p:cNvCxnSpPr/>
          <p:nvPr/>
        </p:nvCxnSpPr>
        <p:spPr bwMode="auto">
          <a:xfrm rot="5400000">
            <a:off x="8467725" y="5535613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 rot="16200000">
            <a:off x="-671868" y="3243581"/>
            <a:ext cx="3728424" cy="357190"/>
          </a:xfrm>
          <a:prstGeom prst="rect">
            <a:avLst/>
          </a:prstGeom>
          <a:solidFill>
            <a:srgbClr val="893BC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Implementação da Ação Corretiva</a:t>
            </a:r>
            <a:endParaRPr lang="en-US" dirty="0" smtClean="0"/>
          </a:p>
        </p:txBody>
      </p:sp>
      <p:graphicFrame>
        <p:nvGraphicFramePr>
          <p:cNvPr id="2" name="Diagrama 1"/>
          <p:cNvGraphicFramePr/>
          <p:nvPr/>
        </p:nvGraphicFramePr>
        <p:xfrm>
          <a:off x="188119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tângulo 3"/>
          <p:cNvSpPr/>
          <p:nvPr/>
        </p:nvSpPr>
        <p:spPr>
          <a:xfrm>
            <a:off x="1928794" y="5385122"/>
            <a:ext cx="2786082" cy="357190"/>
          </a:xfrm>
          <a:prstGeom prst="rect">
            <a:avLst/>
          </a:prstGeom>
          <a:solidFill>
            <a:srgbClr val="B686D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Fácil</a:t>
            </a:r>
            <a:endParaRPr lang="en-US" b="1" dirty="0" smtClean="0"/>
          </a:p>
        </p:txBody>
      </p:sp>
      <p:sp>
        <p:nvSpPr>
          <p:cNvPr id="5" name="Retângulo 4"/>
          <p:cNvSpPr/>
          <p:nvPr/>
        </p:nvSpPr>
        <p:spPr>
          <a:xfrm>
            <a:off x="5085714" y="5388320"/>
            <a:ext cx="2857520" cy="357190"/>
          </a:xfrm>
          <a:prstGeom prst="rect">
            <a:avLst/>
          </a:prstGeom>
          <a:solidFill>
            <a:srgbClr val="5A278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Difícil</a:t>
            </a:r>
            <a:endParaRPr lang="en-US" b="1" dirty="0" smtClean="0"/>
          </a:p>
        </p:txBody>
      </p:sp>
      <p:sp>
        <p:nvSpPr>
          <p:cNvPr id="6" name="Retângulo 5"/>
          <p:cNvSpPr/>
          <p:nvPr/>
        </p:nvSpPr>
        <p:spPr>
          <a:xfrm rot="16200000">
            <a:off x="763715" y="4267383"/>
            <a:ext cx="1714512" cy="357190"/>
          </a:xfrm>
          <a:prstGeom prst="rect">
            <a:avLst/>
          </a:prstGeom>
          <a:solidFill>
            <a:srgbClr val="B686D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Fácil</a:t>
            </a:r>
            <a:endParaRPr lang="en-US" b="1" dirty="0"/>
          </a:p>
        </p:txBody>
      </p:sp>
      <p:sp>
        <p:nvSpPr>
          <p:cNvPr id="7" name="Retângulo 6"/>
          <p:cNvSpPr/>
          <p:nvPr/>
        </p:nvSpPr>
        <p:spPr>
          <a:xfrm rot="16200000">
            <a:off x="778962" y="2221378"/>
            <a:ext cx="1656722" cy="357190"/>
          </a:xfrm>
          <a:prstGeom prst="rect">
            <a:avLst/>
          </a:prstGeom>
          <a:solidFill>
            <a:srgbClr val="5A278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Difícil</a:t>
            </a:r>
            <a:endParaRPr lang="en-US" b="1" dirty="0"/>
          </a:p>
        </p:txBody>
      </p:sp>
      <p:sp>
        <p:nvSpPr>
          <p:cNvPr id="10" name="Elipse 9"/>
          <p:cNvSpPr/>
          <p:nvPr/>
        </p:nvSpPr>
        <p:spPr>
          <a:xfrm>
            <a:off x="7715272" y="928670"/>
            <a:ext cx="1071570" cy="928694"/>
          </a:xfrm>
          <a:prstGeom prst="ellipse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  <a:ln>
            <a:noFill/>
          </a:ln>
          <a:scene3d>
            <a:camera prst="orthographicFront"/>
            <a:lightRig rig="flood" dir="t"/>
          </a:scene3d>
          <a:sp3d prstMaterial="powder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pt-BR" sz="3600" dirty="0" smtClean="0">
                <a:latin typeface="Bodoni MT" pitchFamily="18" charset="0"/>
                <a:cs typeface="Arial" pitchFamily="34" charset="0"/>
              </a:rPr>
              <a:t>6</a:t>
            </a:r>
            <a:r>
              <a:rPr lang="el-GR" sz="4400" dirty="0" smtClean="0">
                <a:latin typeface="Calibri"/>
                <a:cs typeface="Arial" pitchFamily="34" charset="0"/>
              </a:rPr>
              <a:t>σ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1451370" y="414690"/>
            <a:ext cx="6192464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SELEÇÃO E PRIORIZAÇÃO DE AÇÕES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1871004" y="5803300"/>
            <a:ext cx="6072230" cy="357190"/>
          </a:xfrm>
          <a:prstGeom prst="rect">
            <a:avLst/>
          </a:prstGeom>
          <a:solidFill>
            <a:srgbClr val="893BC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Identificação da causa do Problema</a:t>
            </a:r>
            <a:endParaRPr lang="en-US" dirty="0" smtClean="0"/>
          </a:p>
        </p:txBody>
      </p:sp>
      <p:sp>
        <p:nvSpPr>
          <p:cNvPr id="8" name="Elipse 7"/>
          <p:cNvSpPr/>
          <p:nvPr/>
        </p:nvSpPr>
        <p:spPr>
          <a:xfrm>
            <a:off x="1000100" y="5214950"/>
            <a:ext cx="1071570" cy="928694"/>
          </a:xfrm>
          <a:prstGeom prst="ellipse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1000100" y="5500702"/>
            <a:ext cx="1083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/>
              <a:t>Correção</a:t>
            </a:r>
            <a:endParaRPr lang="en-US" sz="16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00100" y="0"/>
            <a:ext cx="7137083" cy="71435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DIAGRAMA DE DISPERSÃO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3357554" y="785794"/>
            <a:ext cx="237937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INTERPRETAÇAO</a:t>
            </a:r>
            <a:endParaRPr lang="pt-B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74" name="Retângulo 173"/>
          <p:cNvSpPr/>
          <p:nvPr/>
        </p:nvSpPr>
        <p:spPr>
          <a:xfrm>
            <a:off x="5000628" y="1571612"/>
            <a:ext cx="2702983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Configurações</a:t>
            </a:r>
          </a:p>
          <a:p>
            <a:pPr algn="ctr">
              <a:defRPr/>
            </a:pPr>
            <a:r>
              <a:rPr lang="pt-BR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especiais</a:t>
            </a:r>
          </a:p>
        </p:txBody>
      </p:sp>
      <p:pic>
        <p:nvPicPr>
          <p:cNvPr id="8704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3000375"/>
            <a:ext cx="32131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7263" y="2995613"/>
            <a:ext cx="3162300" cy="239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285984" y="0"/>
            <a:ext cx="4572033" cy="71435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HISTOGRAMA</a:t>
            </a:r>
          </a:p>
        </p:txBody>
      </p:sp>
      <p:sp>
        <p:nvSpPr>
          <p:cNvPr id="3" name="Retângulo 2"/>
          <p:cNvSpPr/>
          <p:nvPr/>
        </p:nvSpPr>
        <p:spPr>
          <a:xfrm>
            <a:off x="3786182" y="642918"/>
            <a:ext cx="159691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DEFINIÇÃO</a:t>
            </a:r>
            <a:endParaRPr lang="pt-B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1214438" y="1000125"/>
            <a:ext cx="6545262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/>
              <a:t>Forma de representação gráfica da distribuição de freqüência,</a:t>
            </a:r>
          </a:p>
          <a:p>
            <a:pPr algn="ctr"/>
            <a:r>
              <a:rPr lang="pt-BR"/>
              <a:t>através de colunas ou barras</a:t>
            </a:r>
          </a:p>
        </p:txBody>
      </p:sp>
      <p:grpSp>
        <p:nvGrpSpPr>
          <p:cNvPr id="5" name="Grupo 288"/>
          <p:cNvGrpSpPr>
            <a:grpSpLocks/>
          </p:cNvGrpSpPr>
          <p:nvPr/>
        </p:nvGrpSpPr>
        <p:grpSpPr bwMode="auto">
          <a:xfrm rot="-2587806">
            <a:off x="6148388" y="1577975"/>
            <a:ext cx="2786062" cy="1714500"/>
            <a:chOff x="5929322" y="3357562"/>
            <a:chExt cx="2721243" cy="1714512"/>
          </a:xfrm>
        </p:grpSpPr>
        <p:sp>
          <p:nvSpPr>
            <p:cNvPr id="88426" name="CaixaDeTexto 273"/>
            <p:cNvSpPr txBox="1">
              <a:spLocks noChangeArrowheads="1"/>
            </p:cNvSpPr>
            <p:nvPr/>
          </p:nvSpPr>
          <p:spPr bwMode="auto">
            <a:xfrm>
              <a:off x="6357950" y="3786190"/>
              <a:ext cx="2292615" cy="830997"/>
            </a:xfrm>
            <a:prstGeom prst="rect">
              <a:avLst/>
            </a:prstGeom>
            <a:solidFill>
              <a:srgbClr val="FFFF00">
                <a:alpha val="67058"/>
              </a:srgbClr>
            </a:solidFill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600" i="1"/>
                <a:t>Resultados possíveis a</a:t>
              </a:r>
            </a:p>
            <a:p>
              <a:r>
                <a:rPr lang="pt-BR" sz="1600" i="1"/>
                <a:t>partir do lançamento</a:t>
              </a:r>
            </a:p>
            <a:p>
              <a:r>
                <a:rPr lang="pt-BR" sz="1600" i="1"/>
                <a:t>de dois dados</a:t>
              </a:r>
            </a:p>
          </p:txBody>
        </p:sp>
        <p:sp>
          <p:nvSpPr>
            <p:cNvPr id="288" name="Seta para a esquerda 287"/>
            <p:cNvSpPr/>
            <p:nvPr/>
          </p:nvSpPr>
          <p:spPr>
            <a:xfrm>
              <a:off x="5929003" y="3356028"/>
              <a:ext cx="427956" cy="1714512"/>
            </a:xfrm>
            <a:prstGeom prst="leftArrow">
              <a:avLst/>
            </a:prstGeom>
            <a:solidFill>
              <a:srgbClr val="FFFF00">
                <a:alpha val="67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</p:grpSp>
      <p:grpSp>
        <p:nvGrpSpPr>
          <p:cNvPr id="6" name="Grupo 439"/>
          <p:cNvGrpSpPr>
            <a:grpSpLocks/>
          </p:cNvGrpSpPr>
          <p:nvPr/>
        </p:nvGrpSpPr>
        <p:grpSpPr bwMode="auto">
          <a:xfrm>
            <a:off x="1428750" y="5857875"/>
            <a:ext cx="357188" cy="285750"/>
            <a:chOff x="1428728" y="5857892"/>
            <a:chExt cx="357190" cy="285752"/>
          </a:xfrm>
        </p:grpSpPr>
        <p:sp>
          <p:nvSpPr>
            <p:cNvPr id="47" name="Cubo 46"/>
            <p:cNvSpPr/>
            <p:nvPr/>
          </p:nvSpPr>
          <p:spPr>
            <a:xfrm>
              <a:off x="1428728" y="5857892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9" name="Elipse 48"/>
            <p:cNvSpPr/>
            <p:nvPr/>
          </p:nvSpPr>
          <p:spPr>
            <a:xfrm>
              <a:off x="1539854" y="6016643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7" name="Grupo 440"/>
          <p:cNvGrpSpPr>
            <a:grpSpLocks/>
          </p:cNvGrpSpPr>
          <p:nvPr/>
        </p:nvGrpSpPr>
        <p:grpSpPr bwMode="auto">
          <a:xfrm>
            <a:off x="1428750" y="5572125"/>
            <a:ext cx="357188" cy="285750"/>
            <a:chOff x="1428728" y="5572140"/>
            <a:chExt cx="357190" cy="285752"/>
          </a:xfrm>
        </p:grpSpPr>
        <p:sp>
          <p:nvSpPr>
            <p:cNvPr id="50" name="Cubo 49"/>
            <p:cNvSpPr/>
            <p:nvPr/>
          </p:nvSpPr>
          <p:spPr>
            <a:xfrm>
              <a:off x="1428728" y="5572140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rgbClr val="FFC000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51" name="Elipse 50"/>
            <p:cNvSpPr/>
            <p:nvPr/>
          </p:nvSpPr>
          <p:spPr>
            <a:xfrm>
              <a:off x="1539854" y="5730891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8" name="Grupo 441"/>
          <p:cNvGrpSpPr>
            <a:grpSpLocks/>
          </p:cNvGrpSpPr>
          <p:nvPr/>
        </p:nvGrpSpPr>
        <p:grpSpPr bwMode="auto">
          <a:xfrm>
            <a:off x="2000250" y="5857875"/>
            <a:ext cx="357188" cy="285750"/>
            <a:chOff x="2000232" y="5857892"/>
            <a:chExt cx="357190" cy="285752"/>
          </a:xfrm>
        </p:grpSpPr>
        <p:sp>
          <p:nvSpPr>
            <p:cNvPr id="52" name="Cubo 51"/>
            <p:cNvSpPr/>
            <p:nvPr/>
          </p:nvSpPr>
          <p:spPr>
            <a:xfrm>
              <a:off x="2000232" y="5857892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53" name="Elipse 52"/>
            <p:cNvSpPr/>
            <p:nvPr/>
          </p:nvSpPr>
          <p:spPr>
            <a:xfrm>
              <a:off x="2111358" y="6016643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9" name="Grupo 444"/>
          <p:cNvGrpSpPr>
            <a:grpSpLocks/>
          </p:cNvGrpSpPr>
          <p:nvPr/>
        </p:nvGrpSpPr>
        <p:grpSpPr bwMode="auto">
          <a:xfrm>
            <a:off x="2000250" y="4786313"/>
            <a:ext cx="357188" cy="285750"/>
            <a:chOff x="2000232" y="4786322"/>
            <a:chExt cx="357190" cy="285752"/>
          </a:xfrm>
        </p:grpSpPr>
        <p:sp>
          <p:nvSpPr>
            <p:cNvPr id="58" name="Cubo 57"/>
            <p:cNvSpPr/>
            <p:nvPr/>
          </p:nvSpPr>
          <p:spPr>
            <a:xfrm>
              <a:off x="2000232" y="4786322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rgbClr val="FFC000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59" name="Elipse 58"/>
            <p:cNvSpPr/>
            <p:nvPr/>
          </p:nvSpPr>
          <p:spPr>
            <a:xfrm>
              <a:off x="2111358" y="4945073"/>
              <a:ext cx="46038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10" name="Grupo 442"/>
          <p:cNvGrpSpPr>
            <a:grpSpLocks/>
          </p:cNvGrpSpPr>
          <p:nvPr/>
        </p:nvGrpSpPr>
        <p:grpSpPr bwMode="auto">
          <a:xfrm>
            <a:off x="2000250" y="5572125"/>
            <a:ext cx="357188" cy="285750"/>
            <a:chOff x="2000232" y="5572140"/>
            <a:chExt cx="357190" cy="285752"/>
          </a:xfrm>
        </p:grpSpPr>
        <p:sp>
          <p:nvSpPr>
            <p:cNvPr id="54" name="Cubo 53"/>
            <p:cNvSpPr/>
            <p:nvPr/>
          </p:nvSpPr>
          <p:spPr>
            <a:xfrm>
              <a:off x="2000232" y="5572140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rgbClr val="FFC000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55" name="Elipse 54"/>
            <p:cNvSpPr/>
            <p:nvPr/>
          </p:nvSpPr>
          <p:spPr>
            <a:xfrm>
              <a:off x="2065320" y="5692791"/>
              <a:ext cx="46037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60" name="Elipse 59"/>
            <p:cNvSpPr/>
            <p:nvPr/>
          </p:nvSpPr>
          <p:spPr>
            <a:xfrm>
              <a:off x="2168508" y="5756291"/>
              <a:ext cx="46038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11" name="Grupo 443"/>
          <p:cNvGrpSpPr>
            <a:grpSpLocks/>
          </p:cNvGrpSpPr>
          <p:nvPr/>
        </p:nvGrpSpPr>
        <p:grpSpPr bwMode="auto">
          <a:xfrm>
            <a:off x="2000250" y="5072063"/>
            <a:ext cx="357188" cy="285750"/>
            <a:chOff x="2000232" y="5072074"/>
            <a:chExt cx="357190" cy="285752"/>
          </a:xfrm>
        </p:grpSpPr>
        <p:sp>
          <p:nvSpPr>
            <p:cNvPr id="56" name="Cubo 55"/>
            <p:cNvSpPr/>
            <p:nvPr/>
          </p:nvSpPr>
          <p:spPr>
            <a:xfrm>
              <a:off x="2000232" y="5072074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57" name="Elipse 56"/>
            <p:cNvSpPr/>
            <p:nvPr/>
          </p:nvSpPr>
          <p:spPr>
            <a:xfrm>
              <a:off x="2071670" y="5199075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61" name="Elipse 60"/>
            <p:cNvSpPr/>
            <p:nvPr/>
          </p:nvSpPr>
          <p:spPr>
            <a:xfrm>
              <a:off x="2168508" y="5256225"/>
              <a:ext cx="46038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12" name="Grupo 445"/>
          <p:cNvGrpSpPr>
            <a:grpSpLocks/>
          </p:cNvGrpSpPr>
          <p:nvPr/>
        </p:nvGrpSpPr>
        <p:grpSpPr bwMode="auto">
          <a:xfrm>
            <a:off x="2571750" y="5572125"/>
            <a:ext cx="357188" cy="571500"/>
            <a:chOff x="2571736" y="5572140"/>
            <a:chExt cx="357190" cy="571504"/>
          </a:xfrm>
        </p:grpSpPr>
        <p:sp>
          <p:nvSpPr>
            <p:cNvPr id="62" name="Cubo 61"/>
            <p:cNvSpPr/>
            <p:nvPr/>
          </p:nvSpPr>
          <p:spPr>
            <a:xfrm>
              <a:off x="2571736" y="5857892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63" name="Elipse 62"/>
            <p:cNvSpPr/>
            <p:nvPr/>
          </p:nvSpPr>
          <p:spPr>
            <a:xfrm>
              <a:off x="2682862" y="6016643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64" name="Cubo 63"/>
            <p:cNvSpPr/>
            <p:nvPr/>
          </p:nvSpPr>
          <p:spPr>
            <a:xfrm>
              <a:off x="2571736" y="5572140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rgbClr val="FFC000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65" name="Elipse 64"/>
            <p:cNvSpPr/>
            <p:nvPr/>
          </p:nvSpPr>
          <p:spPr>
            <a:xfrm>
              <a:off x="2636824" y="5692791"/>
              <a:ext cx="46037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70" name="Elipse 69"/>
            <p:cNvSpPr/>
            <p:nvPr/>
          </p:nvSpPr>
          <p:spPr>
            <a:xfrm>
              <a:off x="2701912" y="5732479"/>
              <a:ext cx="46038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2" name="Elipse 81"/>
            <p:cNvSpPr/>
            <p:nvPr/>
          </p:nvSpPr>
          <p:spPr>
            <a:xfrm>
              <a:off x="2770175" y="5762641"/>
              <a:ext cx="46037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13" name="Grupo 446"/>
          <p:cNvGrpSpPr>
            <a:grpSpLocks/>
          </p:cNvGrpSpPr>
          <p:nvPr/>
        </p:nvGrpSpPr>
        <p:grpSpPr bwMode="auto">
          <a:xfrm>
            <a:off x="2571750" y="4786313"/>
            <a:ext cx="357188" cy="571500"/>
            <a:chOff x="2571736" y="4786322"/>
            <a:chExt cx="357190" cy="571504"/>
          </a:xfrm>
        </p:grpSpPr>
        <p:sp>
          <p:nvSpPr>
            <p:cNvPr id="66" name="Cubo 65"/>
            <p:cNvSpPr/>
            <p:nvPr/>
          </p:nvSpPr>
          <p:spPr>
            <a:xfrm>
              <a:off x="2571736" y="5072074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67" name="Elipse 66"/>
            <p:cNvSpPr/>
            <p:nvPr/>
          </p:nvSpPr>
          <p:spPr>
            <a:xfrm>
              <a:off x="2643174" y="5199075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68" name="Cubo 67"/>
            <p:cNvSpPr/>
            <p:nvPr/>
          </p:nvSpPr>
          <p:spPr>
            <a:xfrm>
              <a:off x="2571736" y="4786322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rgbClr val="FFC000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69" name="Elipse 68"/>
            <p:cNvSpPr/>
            <p:nvPr/>
          </p:nvSpPr>
          <p:spPr>
            <a:xfrm>
              <a:off x="2660636" y="4914910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71" name="Elipse 70"/>
            <p:cNvSpPr/>
            <p:nvPr/>
          </p:nvSpPr>
          <p:spPr>
            <a:xfrm>
              <a:off x="2740012" y="5256225"/>
              <a:ext cx="46038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3" name="Elipse 82"/>
            <p:cNvSpPr/>
            <p:nvPr/>
          </p:nvSpPr>
          <p:spPr>
            <a:xfrm>
              <a:off x="2755887" y="4972060"/>
              <a:ext cx="44450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14" name="Grupo 447"/>
          <p:cNvGrpSpPr>
            <a:grpSpLocks/>
          </p:cNvGrpSpPr>
          <p:nvPr/>
        </p:nvGrpSpPr>
        <p:grpSpPr bwMode="auto">
          <a:xfrm>
            <a:off x="2571750" y="4000500"/>
            <a:ext cx="357188" cy="571500"/>
            <a:chOff x="2571736" y="4000504"/>
            <a:chExt cx="357190" cy="571504"/>
          </a:xfrm>
        </p:grpSpPr>
        <p:sp>
          <p:nvSpPr>
            <p:cNvPr id="72" name="Cubo 71"/>
            <p:cNvSpPr/>
            <p:nvPr/>
          </p:nvSpPr>
          <p:spPr>
            <a:xfrm>
              <a:off x="2571736" y="4286256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73" name="Elipse 72"/>
            <p:cNvSpPr/>
            <p:nvPr/>
          </p:nvSpPr>
          <p:spPr>
            <a:xfrm>
              <a:off x="2682862" y="4445007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74" name="Cubo 73"/>
            <p:cNvSpPr/>
            <p:nvPr/>
          </p:nvSpPr>
          <p:spPr>
            <a:xfrm>
              <a:off x="2571736" y="4000504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rgbClr val="FFC000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75" name="Elipse 74"/>
            <p:cNvSpPr/>
            <p:nvPr/>
          </p:nvSpPr>
          <p:spPr>
            <a:xfrm>
              <a:off x="2682862" y="4159255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0" name="Elipse 79"/>
            <p:cNvSpPr/>
            <p:nvPr/>
          </p:nvSpPr>
          <p:spPr>
            <a:xfrm>
              <a:off x="2747950" y="4487870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4" name="Elipse 83"/>
            <p:cNvSpPr/>
            <p:nvPr/>
          </p:nvSpPr>
          <p:spPr>
            <a:xfrm>
              <a:off x="2619361" y="4395795"/>
              <a:ext cx="46038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15" name="Grupo 448"/>
          <p:cNvGrpSpPr>
            <a:grpSpLocks/>
          </p:cNvGrpSpPr>
          <p:nvPr/>
        </p:nvGrpSpPr>
        <p:grpSpPr bwMode="auto">
          <a:xfrm>
            <a:off x="3143250" y="5572125"/>
            <a:ext cx="357188" cy="571500"/>
            <a:chOff x="3143240" y="5572140"/>
            <a:chExt cx="357190" cy="571504"/>
          </a:xfrm>
        </p:grpSpPr>
        <p:sp>
          <p:nvSpPr>
            <p:cNvPr id="85" name="Cubo 84"/>
            <p:cNvSpPr/>
            <p:nvPr/>
          </p:nvSpPr>
          <p:spPr>
            <a:xfrm>
              <a:off x="3143240" y="5857892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6" name="Elipse 85"/>
            <p:cNvSpPr/>
            <p:nvPr/>
          </p:nvSpPr>
          <p:spPr>
            <a:xfrm>
              <a:off x="3254366" y="6016643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7" name="Cubo 86"/>
            <p:cNvSpPr/>
            <p:nvPr/>
          </p:nvSpPr>
          <p:spPr>
            <a:xfrm>
              <a:off x="3143240" y="5572140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rgbClr val="FFC000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8" name="Elipse 87"/>
            <p:cNvSpPr/>
            <p:nvPr/>
          </p:nvSpPr>
          <p:spPr>
            <a:xfrm>
              <a:off x="3213090" y="5692791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3" name="Elipse 92"/>
            <p:cNvSpPr/>
            <p:nvPr/>
          </p:nvSpPr>
          <p:spPr>
            <a:xfrm>
              <a:off x="3214678" y="5776929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00" name="Elipse 99"/>
            <p:cNvSpPr/>
            <p:nvPr/>
          </p:nvSpPr>
          <p:spPr>
            <a:xfrm>
              <a:off x="3314691" y="5776929"/>
              <a:ext cx="46038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04" name="Elipse 103"/>
            <p:cNvSpPr/>
            <p:nvPr/>
          </p:nvSpPr>
          <p:spPr>
            <a:xfrm>
              <a:off x="3317866" y="5695966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16" name="Grupo 449"/>
          <p:cNvGrpSpPr>
            <a:grpSpLocks/>
          </p:cNvGrpSpPr>
          <p:nvPr/>
        </p:nvGrpSpPr>
        <p:grpSpPr bwMode="auto">
          <a:xfrm>
            <a:off x="3143250" y="4786313"/>
            <a:ext cx="357188" cy="571500"/>
            <a:chOff x="3143240" y="4786322"/>
            <a:chExt cx="357190" cy="571504"/>
          </a:xfrm>
        </p:grpSpPr>
        <p:sp>
          <p:nvSpPr>
            <p:cNvPr id="89" name="Cubo 88"/>
            <p:cNvSpPr/>
            <p:nvPr/>
          </p:nvSpPr>
          <p:spPr>
            <a:xfrm>
              <a:off x="3143240" y="5072074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0" name="Elipse 89"/>
            <p:cNvSpPr/>
            <p:nvPr/>
          </p:nvSpPr>
          <p:spPr>
            <a:xfrm>
              <a:off x="3214678" y="5199075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1" name="Cubo 90"/>
            <p:cNvSpPr/>
            <p:nvPr/>
          </p:nvSpPr>
          <p:spPr>
            <a:xfrm>
              <a:off x="3143240" y="4786322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rgbClr val="FFC000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4" name="Elipse 93"/>
            <p:cNvSpPr/>
            <p:nvPr/>
          </p:nvSpPr>
          <p:spPr>
            <a:xfrm>
              <a:off x="3311516" y="5256225"/>
              <a:ext cx="46038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05" name="Elipse 104"/>
            <p:cNvSpPr/>
            <p:nvPr/>
          </p:nvSpPr>
          <p:spPr>
            <a:xfrm>
              <a:off x="3198803" y="4910148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06" name="Elipse 105"/>
            <p:cNvSpPr/>
            <p:nvPr/>
          </p:nvSpPr>
          <p:spPr>
            <a:xfrm>
              <a:off x="3263891" y="4951423"/>
              <a:ext cx="46038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07" name="Elipse 106"/>
            <p:cNvSpPr/>
            <p:nvPr/>
          </p:nvSpPr>
          <p:spPr>
            <a:xfrm>
              <a:off x="3333741" y="4986348"/>
              <a:ext cx="44450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17" name="Grupo 450"/>
          <p:cNvGrpSpPr>
            <a:grpSpLocks/>
          </p:cNvGrpSpPr>
          <p:nvPr/>
        </p:nvGrpSpPr>
        <p:grpSpPr bwMode="auto">
          <a:xfrm>
            <a:off x="3143250" y="4000500"/>
            <a:ext cx="357188" cy="571500"/>
            <a:chOff x="3143240" y="4000504"/>
            <a:chExt cx="357190" cy="571504"/>
          </a:xfrm>
        </p:grpSpPr>
        <p:sp>
          <p:nvSpPr>
            <p:cNvPr id="95" name="Cubo 94"/>
            <p:cNvSpPr/>
            <p:nvPr/>
          </p:nvSpPr>
          <p:spPr>
            <a:xfrm>
              <a:off x="3143240" y="4286256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6" name="Elipse 95"/>
            <p:cNvSpPr/>
            <p:nvPr/>
          </p:nvSpPr>
          <p:spPr>
            <a:xfrm>
              <a:off x="3254366" y="4445007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7" name="Cubo 96"/>
            <p:cNvSpPr/>
            <p:nvPr/>
          </p:nvSpPr>
          <p:spPr>
            <a:xfrm>
              <a:off x="3143240" y="4000504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rgbClr val="FFC000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9" name="Elipse 98"/>
            <p:cNvSpPr/>
            <p:nvPr/>
          </p:nvSpPr>
          <p:spPr>
            <a:xfrm>
              <a:off x="3319454" y="4487870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02" name="Elipse 101"/>
            <p:cNvSpPr/>
            <p:nvPr/>
          </p:nvSpPr>
          <p:spPr>
            <a:xfrm>
              <a:off x="3190865" y="4395795"/>
              <a:ext cx="46038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08" name="Elipse 107"/>
            <p:cNvSpPr/>
            <p:nvPr/>
          </p:nvSpPr>
          <p:spPr>
            <a:xfrm>
              <a:off x="3214678" y="4127505"/>
              <a:ext cx="46037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09" name="Elipse 108"/>
            <p:cNvSpPr/>
            <p:nvPr/>
          </p:nvSpPr>
          <p:spPr>
            <a:xfrm>
              <a:off x="3309929" y="4184655"/>
              <a:ext cx="46037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18" name="Grupo 451"/>
          <p:cNvGrpSpPr>
            <a:grpSpLocks/>
          </p:cNvGrpSpPr>
          <p:nvPr/>
        </p:nvGrpSpPr>
        <p:grpSpPr bwMode="auto">
          <a:xfrm>
            <a:off x="3143250" y="3286125"/>
            <a:ext cx="357188" cy="571500"/>
            <a:chOff x="3143240" y="3286124"/>
            <a:chExt cx="357190" cy="571504"/>
          </a:xfrm>
        </p:grpSpPr>
        <p:sp>
          <p:nvSpPr>
            <p:cNvPr id="112" name="Cubo 111"/>
            <p:cNvSpPr/>
            <p:nvPr/>
          </p:nvSpPr>
          <p:spPr>
            <a:xfrm>
              <a:off x="3143240" y="3286124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rgbClr val="FFC000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10" name="Cubo 109"/>
            <p:cNvSpPr/>
            <p:nvPr/>
          </p:nvSpPr>
          <p:spPr>
            <a:xfrm>
              <a:off x="3143240" y="3571876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13" name="Elipse 112"/>
            <p:cNvSpPr/>
            <p:nvPr/>
          </p:nvSpPr>
          <p:spPr>
            <a:xfrm>
              <a:off x="3213090" y="3663952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14" name="Elipse 113"/>
            <p:cNvSpPr/>
            <p:nvPr/>
          </p:nvSpPr>
          <p:spPr>
            <a:xfrm>
              <a:off x="3214678" y="3748090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15" name="Elipse 114"/>
            <p:cNvSpPr/>
            <p:nvPr/>
          </p:nvSpPr>
          <p:spPr>
            <a:xfrm>
              <a:off x="3314691" y="3748090"/>
              <a:ext cx="46038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16" name="Elipse 115"/>
            <p:cNvSpPr/>
            <p:nvPr/>
          </p:nvSpPr>
          <p:spPr>
            <a:xfrm>
              <a:off x="3317866" y="3667127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11" name="Elipse 110"/>
            <p:cNvSpPr/>
            <p:nvPr/>
          </p:nvSpPr>
          <p:spPr>
            <a:xfrm>
              <a:off x="3262304" y="3454400"/>
              <a:ext cx="46037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19" name="Grupo 452"/>
          <p:cNvGrpSpPr>
            <a:grpSpLocks/>
          </p:cNvGrpSpPr>
          <p:nvPr/>
        </p:nvGrpSpPr>
        <p:grpSpPr bwMode="auto">
          <a:xfrm>
            <a:off x="3714750" y="5572125"/>
            <a:ext cx="357188" cy="571500"/>
            <a:chOff x="3714744" y="5572140"/>
            <a:chExt cx="357190" cy="571504"/>
          </a:xfrm>
        </p:grpSpPr>
        <p:sp>
          <p:nvSpPr>
            <p:cNvPr id="118" name="Cubo 117"/>
            <p:cNvSpPr/>
            <p:nvPr/>
          </p:nvSpPr>
          <p:spPr>
            <a:xfrm>
              <a:off x="3714744" y="5857892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19" name="Elipse 118"/>
            <p:cNvSpPr/>
            <p:nvPr/>
          </p:nvSpPr>
          <p:spPr>
            <a:xfrm>
              <a:off x="3825870" y="6016643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20" name="Cubo 119"/>
            <p:cNvSpPr/>
            <p:nvPr/>
          </p:nvSpPr>
          <p:spPr>
            <a:xfrm>
              <a:off x="3714744" y="5572140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rgbClr val="FFC000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21" name="Elipse 120"/>
            <p:cNvSpPr/>
            <p:nvPr/>
          </p:nvSpPr>
          <p:spPr>
            <a:xfrm>
              <a:off x="3786182" y="5692791"/>
              <a:ext cx="46037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25" name="Elipse 124"/>
            <p:cNvSpPr/>
            <p:nvPr/>
          </p:nvSpPr>
          <p:spPr>
            <a:xfrm>
              <a:off x="3787769" y="5776929"/>
              <a:ext cx="46038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31" name="Elipse 130"/>
            <p:cNvSpPr/>
            <p:nvPr/>
          </p:nvSpPr>
          <p:spPr>
            <a:xfrm>
              <a:off x="3887783" y="5776929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33" name="Elipse 132"/>
            <p:cNvSpPr/>
            <p:nvPr/>
          </p:nvSpPr>
          <p:spPr>
            <a:xfrm>
              <a:off x="3890958" y="5695966"/>
              <a:ext cx="46037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45" name="Elipse 144"/>
            <p:cNvSpPr/>
            <p:nvPr/>
          </p:nvSpPr>
          <p:spPr>
            <a:xfrm>
              <a:off x="3833808" y="5732479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20" name="Grupo 453"/>
          <p:cNvGrpSpPr>
            <a:grpSpLocks/>
          </p:cNvGrpSpPr>
          <p:nvPr/>
        </p:nvGrpSpPr>
        <p:grpSpPr bwMode="auto">
          <a:xfrm>
            <a:off x="3714750" y="4786313"/>
            <a:ext cx="357188" cy="571500"/>
            <a:chOff x="3714744" y="4786322"/>
            <a:chExt cx="357190" cy="571504"/>
          </a:xfrm>
        </p:grpSpPr>
        <p:sp>
          <p:nvSpPr>
            <p:cNvPr id="122" name="Cubo 121"/>
            <p:cNvSpPr/>
            <p:nvPr/>
          </p:nvSpPr>
          <p:spPr>
            <a:xfrm>
              <a:off x="3714744" y="5072074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23" name="Elipse 122"/>
            <p:cNvSpPr/>
            <p:nvPr/>
          </p:nvSpPr>
          <p:spPr>
            <a:xfrm>
              <a:off x="3786182" y="5199075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24" name="Cubo 123"/>
            <p:cNvSpPr/>
            <p:nvPr/>
          </p:nvSpPr>
          <p:spPr>
            <a:xfrm>
              <a:off x="3714744" y="4786322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rgbClr val="FFC000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26" name="Elipse 125"/>
            <p:cNvSpPr/>
            <p:nvPr/>
          </p:nvSpPr>
          <p:spPr>
            <a:xfrm>
              <a:off x="3883020" y="5256225"/>
              <a:ext cx="46038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46" name="Elipse 145"/>
            <p:cNvSpPr/>
            <p:nvPr/>
          </p:nvSpPr>
          <p:spPr>
            <a:xfrm>
              <a:off x="3786182" y="4911735"/>
              <a:ext cx="46037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47" name="Elipse 146"/>
            <p:cNvSpPr/>
            <p:nvPr/>
          </p:nvSpPr>
          <p:spPr>
            <a:xfrm>
              <a:off x="3787769" y="4995873"/>
              <a:ext cx="46038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48" name="Elipse 147"/>
            <p:cNvSpPr/>
            <p:nvPr/>
          </p:nvSpPr>
          <p:spPr>
            <a:xfrm>
              <a:off x="3887783" y="4995873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49" name="Elipse 148"/>
            <p:cNvSpPr/>
            <p:nvPr/>
          </p:nvSpPr>
          <p:spPr>
            <a:xfrm>
              <a:off x="3890958" y="4914910"/>
              <a:ext cx="46037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21" name="Grupo 454"/>
          <p:cNvGrpSpPr>
            <a:grpSpLocks/>
          </p:cNvGrpSpPr>
          <p:nvPr/>
        </p:nvGrpSpPr>
        <p:grpSpPr bwMode="auto">
          <a:xfrm>
            <a:off x="3714750" y="4000500"/>
            <a:ext cx="357188" cy="571500"/>
            <a:chOff x="3714744" y="4000504"/>
            <a:chExt cx="357190" cy="571504"/>
          </a:xfrm>
        </p:grpSpPr>
        <p:sp>
          <p:nvSpPr>
            <p:cNvPr id="127" name="Cubo 126"/>
            <p:cNvSpPr/>
            <p:nvPr/>
          </p:nvSpPr>
          <p:spPr>
            <a:xfrm>
              <a:off x="3714744" y="4286256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28" name="Elipse 127"/>
            <p:cNvSpPr/>
            <p:nvPr/>
          </p:nvSpPr>
          <p:spPr>
            <a:xfrm>
              <a:off x="3825870" y="4445007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29" name="Cubo 128"/>
            <p:cNvSpPr/>
            <p:nvPr/>
          </p:nvSpPr>
          <p:spPr>
            <a:xfrm>
              <a:off x="3714744" y="4000504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rgbClr val="FFC000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30" name="Elipse 129"/>
            <p:cNvSpPr/>
            <p:nvPr/>
          </p:nvSpPr>
          <p:spPr>
            <a:xfrm>
              <a:off x="3890958" y="4487870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32" name="Elipse 131"/>
            <p:cNvSpPr/>
            <p:nvPr/>
          </p:nvSpPr>
          <p:spPr>
            <a:xfrm>
              <a:off x="3762369" y="4395795"/>
              <a:ext cx="46038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50" name="Elipse 149"/>
            <p:cNvSpPr/>
            <p:nvPr/>
          </p:nvSpPr>
          <p:spPr>
            <a:xfrm>
              <a:off x="3786182" y="4113218"/>
              <a:ext cx="46037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51" name="Elipse 150"/>
            <p:cNvSpPr/>
            <p:nvPr/>
          </p:nvSpPr>
          <p:spPr>
            <a:xfrm>
              <a:off x="3851270" y="4152905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52" name="Elipse 151"/>
            <p:cNvSpPr/>
            <p:nvPr/>
          </p:nvSpPr>
          <p:spPr>
            <a:xfrm>
              <a:off x="3919533" y="4187830"/>
              <a:ext cx="46037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22" name="Grupo 455"/>
          <p:cNvGrpSpPr>
            <a:grpSpLocks/>
          </p:cNvGrpSpPr>
          <p:nvPr/>
        </p:nvGrpSpPr>
        <p:grpSpPr bwMode="auto">
          <a:xfrm>
            <a:off x="3714750" y="3286125"/>
            <a:ext cx="357188" cy="571500"/>
            <a:chOff x="3714744" y="3286124"/>
            <a:chExt cx="357190" cy="571504"/>
          </a:xfrm>
        </p:grpSpPr>
        <p:sp>
          <p:nvSpPr>
            <p:cNvPr id="117" name="Cubo 116"/>
            <p:cNvSpPr/>
            <p:nvPr/>
          </p:nvSpPr>
          <p:spPr>
            <a:xfrm>
              <a:off x="3714744" y="3286124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rgbClr val="FFC000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39" name="Cubo 138"/>
            <p:cNvSpPr/>
            <p:nvPr/>
          </p:nvSpPr>
          <p:spPr>
            <a:xfrm>
              <a:off x="3714744" y="3571876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40" name="Elipse 139"/>
            <p:cNvSpPr/>
            <p:nvPr/>
          </p:nvSpPr>
          <p:spPr>
            <a:xfrm>
              <a:off x="3784594" y="3663952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41" name="Elipse 140"/>
            <p:cNvSpPr/>
            <p:nvPr/>
          </p:nvSpPr>
          <p:spPr>
            <a:xfrm>
              <a:off x="3786182" y="3748090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42" name="Elipse 141"/>
            <p:cNvSpPr/>
            <p:nvPr/>
          </p:nvSpPr>
          <p:spPr>
            <a:xfrm>
              <a:off x="3886195" y="3748090"/>
              <a:ext cx="46038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43" name="Elipse 142"/>
            <p:cNvSpPr/>
            <p:nvPr/>
          </p:nvSpPr>
          <p:spPr>
            <a:xfrm>
              <a:off x="3889370" y="3667127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53" name="Elipse 152"/>
            <p:cNvSpPr/>
            <p:nvPr/>
          </p:nvSpPr>
          <p:spPr>
            <a:xfrm>
              <a:off x="3794119" y="3411538"/>
              <a:ext cx="46038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54" name="Elipse 153"/>
            <p:cNvSpPr/>
            <p:nvPr/>
          </p:nvSpPr>
          <p:spPr>
            <a:xfrm>
              <a:off x="3889370" y="3470275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23" name="Grupo 456"/>
          <p:cNvGrpSpPr>
            <a:grpSpLocks/>
          </p:cNvGrpSpPr>
          <p:nvPr/>
        </p:nvGrpSpPr>
        <p:grpSpPr bwMode="auto">
          <a:xfrm>
            <a:off x="3714750" y="2571750"/>
            <a:ext cx="357188" cy="571500"/>
            <a:chOff x="3714744" y="2571744"/>
            <a:chExt cx="357190" cy="571504"/>
          </a:xfrm>
        </p:grpSpPr>
        <p:sp>
          <p:nvSpPr>
            <p:cNvPr id="155" name="Cubo 154"/>
            <p:cNvSpPr/>
            <p:nvPr/>
          </p:nvSpPr>
          <p:spPr>
            <a:xfrm>
              <a:off x="3714744" y="2857496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57" name="Cubo 156"/>
            <p:cNvSpPr/>
            <p:nvPr/>
          </p:nvSpPr>
          <p:spPr>
            <a:xfrm>
              <a:off x="3714744" y="2571744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rgbClr val="FFC000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58" name="Elipse 157"/>
            <p:cNvSpPr/>
            <p:nvPr/>
          </p:nvSpPr>
          <p:spPr>
            <a:xfrm>
              <a:off x="3786182" y="2974972"/>
              <a:ext cx="46037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59" name="Elipse 158"/>
            <p:cNvSpPr/>
            <p:nvPr/>
          </p:nvSpPr>
          <p:spPr>
            <a:xfrm>
              <a:off x="3787769" y="3059110"/>
              <a:ext cx="46038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60" name="Elipse 159"/>
            <p:cNvSpPr/>
            <p:nvPr/>
          </p:nvSpPr>
          <p:spPr>
            <a:xfrm>
              <a:off x="3887783" y="3059110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61" name="Elipse 160"/>
            <p:cNvSpPr/>
            <p:nvPr/>
          </p:nvSpPr>
          <p:spPr>
            <a:xfrm>
              <a:off x="3890958" y="2979735"/>
              <a:ext cx="46037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62" name="Elipse 161"/>
            <p:cNvSpPr/>
            <p:nvPr/>
          </p:nvSpPr>
          <p:spPr>
            <a:xfrm>
              <a:off x="3833808" y="3014660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56" name="Elipse 155"/>
            <p:cNvSpPr/>
            <p:nvPr/>
          </p:nvSpPr>
          <p:spPr>
            <a:xfrm>
              <a:off x="3833808" y="2732083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24" name="Grupo 458"/>
          <p:cNvGrpSpPr>
            <a:grpSpLocks/>
          </p:cNvGrpSpPr>
          <p:nvPr/>
        </p:nvGrpSpPr>
        <p:grpSpPr bwMode="auto">
          <a:xfrm>
            <a:off x="4286250" y="4786313"/>
            <a:ext cx="357188" cy="571500"/>
            <a:chOff x="4286248" y="4786322"/>
            <a:chExt cx="357190" cy="571504"/>
          </a:xfrm>
        </p:grpSpPr>
        <p:sp>
          <p:nvSpPr>
            <p:cNvPr id="166" name="Cubo 165"/>
            <p:cNvSpPr/>
            <p:nvPr/>
          </p:nvSpPr>
          <p:spPr>
            <a:xfrm>
              <a:off x="4286248" y="4786322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rgbClr val="FFC000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67" name="Elipse 166"/>
            <p:cNvSpPr/>
            <p:nvPr/>
          </p:nvSpPr>
          <p:spPr>
            <a:xfrm>
              <a:off x="4357686" y="4906973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68" name="Cubo 167"/>
            <p:cNvSpPr/>
            <p:nvPr/>
          </p:nvSpPr>
          <p:spPr>
            <a:xfrm>
              <a:off x="4286248" y="5072074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69" name="Elipse 168"/>
            <p:cNvSpPr/>
            <p:nvPr/>
          </p:nvSpPr>
          <p:spPr>
            <a:xfrm>
              <a:off x="4357686" y="5199075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71" name="Elipse 170"/>
            <p:cNvSpPr/>
            <p:nvPr/>
          </p:nvSpPr>
          <p:spPr>
            <a:xfrm>
              <a:off x="4359273" y="4991110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72" name="Elipse 171"/>
            <p:cNvSpPr/>
            <p:nvPr/>
          </p:nvSpPr>
          <p:spPr>
            <a:xfrm>
              <a:off x="4454524" y="5256225"/>
              <a:ext cx="46038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77" name="Elipse 176"/>
            <p:cNvSpPr/>
            <p:nvPr/>
          </p:nvSpPr>
          <p:spPr>
            <a:xfrm>
              <a:off x="4459287" y="4991110"/>
              <a:ext cx="46037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79" name="Elipse 178"/>
            <p:cNvSpPr/>
            <p:nvPr/>
          </p:nvSpPr>
          <p:spPr>
            <a:xfrm>
              <a:off x="4462462" y="4910148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85" name="Elipse 184"/>
            <p:cNvSpPr/>
            <p:nvPr/>
          </p:nvSpPr>
          <p:spPr>
            <a:xfrm>
              <a:off x="4405312" y="4946660"/>
              <a:ext cx="46037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25" name="Grupo 459"/>
          <p:cNvGrpSpPr>
            <a:grpSpLocks/>
          </p:cNvGrpSpPr>
          <p:nvPr/>
        </p:nvGrpSpPr>
        <p:grpSpPr bwMode="auto">
          <a:xfrm>
            <a:off x="4286250" y="4000500"/>
            <a:ext cx="357188" cy="571500"/>
            <a:chOff x="4286248" y="4000504"/>
            <a:chExt cx="357190" cy="571504"/>
          </a:xfrm>
        </p:grpSpPr>
        <p:sp>
          <p:nvSpPr>
            <p:cNvPr id="170" name="Cubo 169"/>
            <p:cNvSpPr/>
            <p:nvPr/>
          </p:nvSpPr>
          <p:spPr>
            <a:xfrm>
              <a:off x="4286248" y="4000504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rgbClr val="FFC000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73" name="Cubo 172"/>
            <p:cNvSpPr/>
            <p:nvPr/>
          </p:nvSpPr>
          <p:spPr>
            <a:xfrm>
              <a:off x="4286248" y="4286256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74" name="Elipse 173"/>
            <p:cNvSpPr/>
            <p:nvPr/>
          </p:nvSpPr>
          <p:spPr>
            <a:xfrm>
              <a:off x="4397374" y="4445007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76" name="Elipse 175"/>
            <p:cNvSpPr/>
            <p:nvPr/>
          </p:nvSpPr>
          <p:spPr>
            <a:xfrm>
              <a:off x="4462462" y="4487870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78" name="Elipse 177"/>
            <p:cNvSpPr/>
            <p:nvPr/>
          </p:nvSpPr>
          <p:spPr>
            <a:xfrm>
              <a:off x="4333873" y="4395795"/>
              <a:ext cx="46038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86" name="Elipse 185"/>
            <p:cNvSpPr/>
            <p:nvPr/>
          </p:nvSpPr>
          <p:spPr>
            <a:xfrm>
              <a:off x="4357686" y="4125918"/>
              <a:ext cx="46037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87" name="Elipse 186"/>
            <p:cNvSpPr/>
            <p:nvPr/>
          </p:nvSpPr>
          <p:spPr>
            <a:xfrm>
              <a:off x="4359273" y="4210055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88" name="Elipse 187"/>
            <p:cNvSpPr/>
            <p:nvPr/>
          </p:nvSpPr>
          <p:spPr>
            <a:xfrm>
              <a:off x="4459287" y="4210055"/>
              <a:ext cx="46037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89" name="Elipse 188"/>
            <p:cNvSpPr/>
            <p:nvPr/>
          </p:nvSpPr>
          <p:spPr>
            <a:xfrm>
              <a:off x="4462462" y="4129093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26" name="Grupo 460"/>
          <p:cNvGrpSpPr>
            <a:grpSpLocks/>
          </p:cNvGrpSpPr>
          <p:nvPr/>
        </p:nvGrpSpPr>
        <p:grpSpPr bwMode="auto">
          <a:xfrm>
            <a:off x="4286250" y="3286125"/>
            <a:ext cx="357188" cy="571500"/>
            <a:chOff x="4286248" y="3286124"/>
            <a:chExt cx="357190" cy="571504"/>
          </a:xfrm>
        </p:grpSpPr>
        <p:sp>
          <p:nvSpPr>
            <p:cNvPr id="175" name="Cubo 174"/>
            <p:cNvSpPr/>
            <p:nvPr/>
          </p:nvSpPr>
          <p:spPr>
            <a:xfrm>
              <a:off x="4286248" y="3286124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rgbClr val="FFC000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80" name="Cubo 179"/>
            <p:cNvSpPr/>
            <p:nvPr/>
          </p:nvSpPr>
          <p:spPr>
            <a:xfrm>
              <a:off x="4286248" y="3571876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81" name="Elipse 180"/>
            <p:cNvSpPr/>
            <p:nvPr/>
          </p:nvSpPr>
          <p:spPr>
            <a:xfrm>
              <a:off x="4356098" y="3663952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82" name="Elipse 181"/>
            <p:cNvSpPr/>
            <p:nvPr/>
          </p:nvSpPr>
          <p:spPr>
            <a:xfrm>
              <a:off x="4357686" y="3748090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83" name="Elipse 182"/>
            <p:cNvSpPr/>
            <p:nvPr/>
          </p:nvSpPr>
          <p:spPr>
            <a:xfrm>
              <a:off x="4457699" y="3748090"/>
              <a:ext cx="46038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84" name="Elipse 183"/>
            <p:cNvSpPr/>
            <p:nvPr/>
          </p:nvSpPr>
          <p:spPr>
            <a:xfrm>
              <a:off x="4460874" y="3667127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90" name="Elipse 189"/>
            <p:cNvSpPr/>
            <p:nvPr/>
          </p:nvSpPr>
          <p:spPr>
            <a:xfrm>
              <a:off x="4357686" y="3398838"/>
              <a:ext cx="46037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91" name="Elipse 190"/>
            <p:cNvSpPr/>
            <p:nvPr/>
          </p:nvSpPr>
          <p:spPr>
            <a:xfrm>
              <a:off x="4422774" y="3438525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92" name="Elipse 191"/>
            <p:cNvSpPr/>
            <p:nvPr/>
          </p:nvSpPr>
          <p:spPr>
            <a:xfrm>
              <a:off x="4491037" y="3473450"/>
              <a:ext cx="46037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27" name="Grupo 461"/>
          <p:cNvGrpSpPr>
            <a:grpSpLocks/>
          </p:cNvGrpSpPr>
          <p:nvPr/>
        </p:nvGrpSpPr>
        <p:grpSpPr bwMode="auto">
          <a:xfrm>
            <a:off x="4286250" y="2571750"/>
            <a:ext cx="357188" cy="571500"/>
            <a:chOff x="4286248" y="2571744"/>
            <a:chExt cx="357190" cy="571504"/>
          </a:xfrm>
        </p:grpSpPr>
        <p:sp>
          <p:nvSpPr>
            <p:cNvPr id="163" name="Cubo 162"/>
            <p:cNvSpPr/>
            <p:nvPr/>
          </p:nvSpPr>
          <p:spPr>
            <a:xfrm>
              <a:off x="4286248" y="2571744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rgbClr val="FFC000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93" name="Elipse 192"/>
            <p:cNvSpPr/>
            <p:nvPr/>
          </p:nvSpPr>
          <p:spPr>
            <a:xfrm>
              <a:off x="4365623" y="2697158"/>
              <a:ext cx="46038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94" name="Elipse 193"/>
            <p:cNvSpPr/>
            <p:nvPr/>
          </p:nvSpPr>
          <p:spPr>
            <a:xfrm>
              <a:off x="4460874" y="2755895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95" name="Cubo 194"/>
            <p:cNvSpPr/>
            <p:nvPr/>
          </p:nvSpPr>
          <p:spPr>
            <a:xfrm>
              <a:off x="4286248" y="2857496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97" name="Elipse 196"/>
            <p:cNvSpPr/>
            <p:nvPr/>
          </p:nvSpPr>
          <p:spPr>
            <a:xfrm>
              <a:off x="4357686" y="2974972"/>
              <a:ext cx="46037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98" name="Elipse 197"/>
            <p:cNvSpPr/>
            <p:nvPr/>
          </p:nvSpPr>
          <p:spPr>
            <a:xfrm>
              <a:off x="4359273" y="3059110"/>
              <a:ext cx="46038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99" name="Elipse 198"/>
            <p:cNvSpPr/>
            <p:nvPr/>
          </p:nvSpPr>
          <p:spPr>
            <a:xfrm>
              <a:off x="4459287" y="3059110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00" name="Elipse 199"/>
            <p:cNvSpPr/>
            <p:nvPr/>
          </p:nvSpPr>
          <p:spPr>
            <a:xfrm>
              <a:off x="4462462" y="2979735"/>
              <a:ext cx="46037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01" name="Elipse 200"/>
            <p:cNvSpPr/>
            <p:nvPr/>
          </p:nvSpPr>
          <p:spPr>
            <a:xfrm>
              <a:off x="4405312" y="3014660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28" name="Grupo 457"/>
          <p:cNvGrpSpPr>
            <a:grpSpLocks/>
          </p:cNvGrpSpPr>
          <p:nvPr/>
        </p:nvGrpSpPr>
        <p:grpSpPr bwMode="auto">
          <a:xfrm>
            <a:off x="4286250" y="5572125"/>
            <a:ext cx="357188" cy="571500"/>
            <a:chOff x="4286248" y="5572140"/>
            <a:chExt cx="357190" cy="571504"/>
          </a:xfrm>
        </p:grpSpPr>
        <p:sp>
          <p:nvSpPr>
            <p:cNvPr id="164" name="Cubo 163"/>
            <p:cNvSpPr/>
            <p:nvPr/>
          </p:nvSpPr>
          <p:spPr>
            <a:xfrm>
              <a:off x="4286248" y="5857892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65" name="Elipse 164"/>
            <p:cNvSpPr/>
            <p:nvPr/>
          </p:nvSpPr>
          <p:spPr>
            <a:xfrm>
              <a:off x="4397374" y="6016643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03" name="Cubo 202"/>
            <p:cNvSpPr/>
            <p:nvPr/>
          </p:nvSpPr>
          <p:spPr>
            <a:xfrm>
              <a:off x="4286248" y="5572140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rgbClr val="FFC000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04" name="Elipse 203"/>
            <p:cNvSpPr/>
            <p:nvPr/>
          </p:nvSpPr>
          <p:spPr>
            <a:xfrm>
              <a:off x="4343398" y="5688029"/>
              <a:ext cx="44450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05" name="Elipse 204"/>
            <p:cNvSpPr/>
            <p:nvPr/>
          </p:nvSpPr>
          <p:spPr>
            <a:xfrm>
              <a:off x="4344986" y="5772166"/>
              <a:ext cx="44450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06" name="Elipse 205"/>
            <p:cNvSpPr/>
            <p:nvPr/>
          </p:nvSpPr>
          <p:spPr>
            <a:xfrm>
              <a:off x="4406899" y="5772166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07" name="Elipse 206"/>
            <p:cNvSpPr/>
            <p:nvPr/>
          </p:nvSpPr>
          <p:spPr>
            <a:xfrm>
              <a:off x="4410074" y="5692791"/>
              <a:ext cx="46038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08" name="Elipse 207"/>
            <p:cNvSpPr/>
            <p:nvPr/>
          </p:nvSpPr>
          <p:spPr>
            <a:xfrm>
              <a:off x="4479924" y="5772166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09" name="Elipse 208"/>
            <p:cNvSpPr/>
            <p:nvPr/>
          </p:nvSpPr>
          <p:spPr>
            <a:xfrm>
              <a:off x="4483099" y="5692791"/>
              <a:ext cx="46038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29" name="Grupo 462"/>
          <p:cNvGrpSpPr>
            <a:grpSpLocks/>
          </p:cNvGrpSpPr>
          <p:nvPr/>
        </p:nvGrpSpPr>
        <p:grpSpPr bwMode="auto">
          <a:xfrm>
            <a:off x="4286250" y="1857375"/>
            <a:ext cx="357188" cy="571500"/>
            <a:chOff x="4286248" y="1857364"/>
            <a:chExt cx="357190" cy="571504"/>
          </a:xfrm>
        </p:grpSpPr>
        <p:sp>
          <p:nvSpPr>
            <p:cNvPr id="196" name="Cubo 195"/>
            <p:cNvSpPr/>
            <p:nvPr/>
          </p:nvSpPr>
          <p:spPr>
            <a:xfrm>
              <a:off x="4286248" y="1857364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rgbClr val="FFC000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02" name="Elipse 201"/>
            <p:cNvSpPr/>
            <p:nvPr/>
          </p:nvSpPr>
          <p:spPr>
            <a:xfrm>
              <a:off x="4405312" y="2017703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10" name="Cubo 209"/>
            <p:cNvSpPr/>
            <p:nvPr/>
          </p:nvSpPr>
          <p:spPr>
            <a:xfrm>
              <a:off x="4286248" y="2143116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11" name="Elipse 210"/>
            <p:cNvSpPr/>
            <p:nvPr/>
          </p:nvSpPr>
          <p:spPr>
            <a:xfrm>
              <a:off x="4343398" y="2259005"/>
              <a:ext cx="44450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12" name="Elipse 211"/>
            <p:cNvSpPr/>
            <p:nvPr/>
          </p:nvSpPr>
          <p:spPr>
            <a:xfrm>
              <a:off x="4344986" y="2343142"/>
              <a:ext cx="44450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13" name="Elipse 212"/>
            <p:cNvSpPr/>
            <p:nvPr/>
          </p:nvSpPr>
          <p:spPr>
            <a:xfrm>
              <a:off x="4406899" y="2343142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14" name="Elipse 213"/>
            <p:cNvSpPr/>
            <p:nvPr/>
          </p:nvSpPr>
          <p:spPr>
            <a:xfrm>
              <a:off x="4410074" y="2263767"/>
              <a:ext cx="46038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15" name="Elipse 214"/>
            <p:cNvSpPr/>
            <p:nvPr/>
          </p:nvSpPr>
          <p:spPr>
            <a:xfrm>
              <a:off x="4479924" y="2343142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16" name="Elipse 215"/>
            <p:cNvSpPr/>
            <p:nvPr/>
          </p:nvSpPr>
          <p:spPr>
            <a:xfrm>
              <a:off x="4483099" y="2263767"/>
              <a:ext cx="46038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30" name="Grupo 463"/>
          <p:cNvGrpSpPr>
            <a:grpSpLocks/>
          </p:cNvGrpSpPr>
          <p:nvPr/>
        </p:nvGrpSpPr>
        <p:grpSpPr bwMode="auto">
          <a:xfrm>
            <a:off x="4857750" y="2571750"/>
            <a:ext cx="357188" cy="3571875"/>
            <a:chOff x="4857752" y="2571744"/>
            <a:chExt cx="357190" cy="3571900"/>
          </a:xfrm>
        </p:grpSpPr>
        <p:sp>
          <p:nvSpPr>
            <p:cNvPr id="217" name="Cubo 216"/>
            <p:cNvSpPr/>
            <p:nvPr/>
          </p:nvSpPr>
          <p:spPr>
            <a:xfrm>
              <a:off x="4857752" y="5857892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18" name="Elipse 217"/>
            <p:cNvSpPr/>
            <p:nvPr/>
          </p:nvSpPr>
          <p:spPr>
            <a:xfrm>
              <a:off x="4929190" y="5984893"/>
              <a:ext cx="46037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19" name="Elipse 218"/>
            <p:cNvSpPr/>
            <p:nvPr/>
          </p:nvSpPr>
          <p:spPr>
            <a:xfrm>
              <a:off x="5026028" y="6042043"/>
              <a:ext cx="46038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25" name="Cubo 224"/>
            <p:cNvSpPr/>
            <p:nvPr/>
          </p:nvSpPr>
          <p:spPr>
            <a:xfrm>
              <a:off x="4857752" y="5572140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rgbClr val="FFC000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26" name="Elipse 225"/>
            <p:cNvSpPr/>
            <p:nvPr/>
          </p:nvSpPr>
          <p:spPr>
            <a:xfrm>
              <a:off x="4914902" y="5688029"/>
              <a:ext cx="44450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27" name="Elipse 226"/>
            <p:cNvSpPr/>
            <p:nvPr/>
          </p:nvSpPr>
          <p:spPr>
            <a:xfrm>
              <a:off x="4916490" y="5772166"/>
              <a:ext cx="44450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28" name="Elipse 227"/>
            <p:cNvSpPr/>
            <p:nvPr/>
          </p:nvSpPr>
          <p:spPr>
            <a:xfrm>
              <a:off x="4978403" y="5772166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29" name="Elipse 228"/>
            <p:cNvSpPr/>
            <p:nvPr/>
          </p:nvSpPr>
          <p:spPr>
            <a:xfrm>
              <a:off x="4981578" y="5692791"/>
              <a:ext cx="46038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30" name="Elipse 229"/>
            <p:cNvSpPr/>
            <p:nvPr/>
          </p:nvSpPr>
          <p:spPr>
            <a:xfrm>
              <a:off x="5051428" y="5772166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31" name="Elipse 230"/>
            <p:cNvSpPr/>
            <p:nvPr/>
          </p:nvSpPr>
          <p:spPr>
            <a:xfrm>
              <a:off x="5054603" y="5692791"/>
              <a:ext cx="46038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32" name="Cubo 231"/>
            <p:cNvSpPr/>
            <p:nvPr/>
          </p:nvSpPr>
          <p:spPr>
            <a:xfrm>
              <a:off x="4857752" y="5072075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33" name="Elipse 232"/>
            <p:cNvSpPr/>
            <p:nvPr/>
          </p:nvSpPr>
          <p:spPr>
            <a:xfrm>
              <a:off x="4968878" y="5230826"/>
              <a:ext cx="46038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34" name="Elipse 233"/>
            <p:cNvSpPr/>
            <p:nvPr/>
          </p:nvSpPr>
          <p:spPr>
            <a:xfrm>
              <a:off x="5033966" y="5273688"/>
              <a:ext cx="46037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35" name="Elipse 234"/>
            <p:cNvSpPr/>
            <p:nvPr/>
          </p:nvSpPr>
          <p:spPr>
            <a:xfrm>
              <a:off x="4905377" y="5181612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36" name="Cubo 235"/>
            <p:cNvSpPr/>
            <p:nvPr/>
          </p:nvSpPr>
          <p:spPr>
            <a:xfrm>
              <a:off x="4857752" y="4286256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37" name="Elipse 236"/>
            <p:cNvSpPr/>
            <p:nvPr/>
          </p:nvSpPr>
          <p:spPr>
            <a:xfrm>
              <a:off x="4927602" y="4378332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38" name="Elipse 237"/>
            <p:cNvSpPr/>
            <p:nvPr/>
          </p:nvSpPr>
          <p:spPr>
            <a:xfrm>
              <a:off x="4929190" y="4462470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39" name="Elipse 238"/>
            <p:cNvSpPr/>
            <p:nvPr/>
          </p:nvSpPr>
          <p:spPr>
            <a:xfrm>
              <a:off x="5029203" y="4462470"/>
              <a:ext cx="46038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40" name="Elipse 239"/>
            <p:cNvSpPr/>
            <p:nvPr/>
          </p:nvSpPr>
          <p:spPr>
            <a:xfrm>
              <a:off x="5032378" y="4381507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41" name="Cubo 240"/>
            <p:cNvSpPr/>
            <p:nvPr/>
          </p:nvSpPr>
          <p:spPr>
            <a:xfrm>
              <a:off x="4857752" y="3571876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42" name="Elipse 241"/>
            <p:cNvSpPr/>
            <p:nvPr/>
          </p:nvSpPr>
          <p:spPr>
            <a:xfrm>
              <a:off x="4929190" y="3689352"/>
              <a:ext cx="46037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43" name="Elipse 242"/>
            <p:cNvSpPr/>
            <p:nvPr/>
          </p:nvSpPr>
          <p:spPr>
            <a:xfrm>
              <a:off x="4930777" y="3773490"/>
              <a:ext cx="46038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44" name="Elipse 243"/>
            <p:cNvSpPr/>
            <p:nvPr/>
          </p:nvSpPr>
          <p:spPr>
            <a:xfrm>
              <a:off x="5030791" y="3773490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45" name="Elipse 244"/>
            <p:cNvSpPr/>
            <p:nvPr/>
          </p:nvSpPr>
          <p:spPr>
            <a:xfrm>
              <a:off x="5033966" y="3694115"/>
              <a:ext cx="46037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46" name="Elipse 245"/>
            <p:cNvSpPr/>
            <p:nvPr/>
          </p:nvSpPr>
          <p:spPr>
            <a:xfrm>
              <a:off x="4976816" y="3729040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47" name="Cubo 246"/>
            <p:cNvSpPr/>
            <p:nvPr/>
          </p:nvSpPr>
          <p:spPr>
            <a:xfrm>
              <a:off x="4857752" y="2857496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48" name="Elipse 247"/>
            <p:cNvSpPr/>
            <p:nvPr/>
          </p:nvSpPr>
          <p:spPr>
            <a:xfrm>
              <a:off x="4914902" y="2973385"/>
              <a:ext cx="44450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49" name="Elipse 248"/>
            <p:cNvSpPr/>
            <p:nvPr/>
          </p:nvSpPr>
          <p:spPr>
            <a:xfrm>
              <a:off x="4916490" y="3057522"/>
              <a:ext cx="44450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74" name="Elipse 273"/>
            <p:cNvSpPr/>
            <p:nvPr/>
          </p:nvSpPr>
          <p:spPr>
            <a:xfrm>
              <a:off x="4978403" y="3057522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75" name="Elipse 274"/>
            <p:cNvSpPr/>
            <p:nvPr/>
          </p:nvSpPr>
          <p:spPr>
            <a:xfrm>
              <a:off x="4981578" y="2978147"/>
              <a:ext cx="46038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89" name="Elipse 288"/>
            <p:cNvSpPr/>
            <p:nvPr/>
          </p:nvSpPr>
          <p:spPr>
            <a:xfrm>
              <a:off x="5051428" y="3057522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91" name="Elipse 290"/>
            <p:cNvSpPr/>
            <p:nvPr/>
          </p:nvSpPr>
          <p:spPr>
            <a:xfrm>
              <a:off x="5054603" y="2978147"/>
              <a:ext cx="46038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92" name="Cubo 291"/>
            <p:cNvSpPr/>
            <p:nvPr/>
          </p:nvSpPr>
          <p:spPr>
            <a:xfrm>
              <a:off x="4857752" y="4786323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rgbClr val="FFC000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93" name="Elipse 292"/>
            <p:cNvSpPr/>
            <p:nvPr/>
          </p:nvSpPr>
          <p:spPr>
            <a:xfrm>
              <a:off x="4929190" y="4906973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94" name="Elipse 293"/>
            <p:cNvSpPr/>
            <p:nvPr/>
          </p:nvSpPr>
          <p:spPr>
            <a:xfrm>
              <a:off x="4930777" y="4991111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95" name="Elipse 294"/>
            <p:cNvSpPr/>
            <p:nvPr/>
          </p:nvSpPr>
          <p:spPr>
            <a:xfrm>
              <a:off x="5030791" y="4991111"/>
              <a:ext cx="46037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96" name="Elipse 295"/>
            <p:cNvSpPr/>
            <p:nvPr/>
          </p:nvSpPr>
          <p:spPr>
            <a:xfrm>
              <a:off x="5033966" y="4910148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97" name="Elipse 296"/>
            <p:cNvSpPr/>
            <p:nvPr/>
          </p:nvSpPr>
          <p:spPr>
            <a:xfrm>
              <a:off x="4976816" y="4946661"/>
              <a:ext cx="46037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98" name="Cubo 297"/>
            <p:cNvSpPr/>
            <p:nvPr/>
          </p:nvSpPr>
          <p:spPr>
            <a:xfrm>
              <a:off x="4857752" y="4000504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rgbClr val="FFC000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99" name="Elipse 298"/>
            <p:cNvSpPr/>
            <p:nvPr/>
          </p:nvSpPr>
          <p:spPr>
            <a:xfrm>
              <a:off x="4929190" y="4125918"/>
              <a:ext cx="46037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00" name="Elipse 299"/>
            <p:cNvSpPr/>
            <p:nvPr/>
          </p:nvSpPr>
          <p:spPr>
            <a:xfrm>
              <a:off x="4930777" y="4210055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01" name="Elipse 300"/>
            <p:cNvSpPr/>
            <p:nvPr/>
          </p:nvSpPr>
          <p:spPr>
            <a:xfrm>
              <a:off x="5030791" y="4210055"/>
              <a:ext cx="46037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02" name="Elipse 301"/>
            <p:cNvSpPr/>
            <p:nvPr/>
          </p:nvSpPr>
          <p:spPr>
            <a:xfrm>
              <a:off x="5033966" y="4129093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07" name="Cubo 306"/>
            <p:cNvSpPr/>
            <p:nvPr/>
          </p:nvSpPr>
          <p:spPr>
            <a:xfrm>
              <a:off x="4857752" y="3286124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rgbClr val="FFC000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08" name="Elipse 307"/>
            <p:cNvSpPr/>
            <p:nvPr/>
          </p:nvSpPr>
          <p:spPr>
            <a:xfrm>
              <a:off x="4929190" y="3398838"/>
              <a:ext cx="46037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09" name="Elipse 308"/>
            <p:cNvSpPr/>
            <p:nvPr/>
          </p:nvSpPr>
          <p:spPr>
            <a:xfrm>
              <a:off x="4994278" y="3438525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10" name="Elipse 309"/>
            <p:cNvSpPr/>
            <p:nvPr/>
          </p:nvSpPr>
          <p:spPr>
            <a:xfrm>
              <a:off x="5062541" y="3473450"/>
              <a:ext cx="46037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11" name="Cubo 310"/>
            <p:cNvSpPr/>
            <p:nvPr/>
          </p:nvSpPr>
          <p:spPr>
            <a:xfrm>
              <a:off x="4857752" y="2571744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rgbClr val="FFC000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12" name="Elipse 311"/>
            <p:cNvSpPr/>
            <p:nvPr/>
          </p:nvSpPr>
          <p:spPr>
            <a:xfrm>
              <a:off x="4937127" y="2697158"/>
              <a:ext cx="46038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13" name="Elipse 312"/>
            <p:cNvSpPr/>
            <p:nvPr/>
          </p:nvSpPr>
          <p:spPr>
            <a:xfrm>
              <a:off x="5032378" y="2755895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31" name="Grupo 464"/>
          <p:cNvGrpSpPr>
            <a:grpSpLocks/>
          </p:cNvGrpSpPr>
          <p:nvPr/>
        </p:nvGrpSpPr>
        <p:grpSpPr bwMode="auto">
          <a:xfrm>
            <a:off x="5429250" y="3286125"/>
            <a:ext cx="357188" cy="2857500"/>
            <a:chOff x="5429256" y="3286124"/>
            <a:chExt cx="357190" cy="2857520"/>
          </a:xfrm>
        </p:grpSpPr>
        <p:sp>
          <p:nvSpPr>
            <p:cNvPr id="220" name="Cubo 219"/>
            <p:cNvSpPr/>
            <p:nvPr/>
          </p:nvSpPr>
          <p:spPr>
            <a:xfrm>
              <a:off x="5429256" y="4000504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rgbClr val="FFC000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21" name="Elipse 220"/>
            <p:cNvSpPr/>
            <p:nvPr/>
          </p:nvSpPr>
          <p:spPr>
            <a:xfrm>
              <a:off x="5500694" y="4125918"/>
              <a:ext cx="46037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22" name="Elipse 221"/>
            <p:cNvSpPr/>
            <p:nvPr/>
          </p:nvSpPr>
          <p:spPr>
            <a:xfrm>
              <a:off x="5502281" y="4210055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23" name="Elipse 222"/>
            <p:cNvSpPr/>
            <p:nvPr/>
          </p:nvSpPr>
          <p:spPr>
            <a:xfrm>
              <a:off x="5602295" y="4210055"/>
              <a:ext cx="46037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24" name="Elipse 223"/>
            <p:cNvSpPr/>
            <p:nvPr/>
          </p:nvSpPr>
          <p:spPr>
            <a:xfrm>
              <a:off x="5605470" y="4129093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14" name="Cubo 313"/>
            <p:cNvSpPr/>
            <p:nvPr/>
          </p:nvSpPr>
          <p:spPr>
            <a:xfrm>
              <a:off x="5429256" y="5857892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15" name="Elipse 314"/>
            <p:cNvSpPr/>
            <p:nvPr/>
          </p:nvSpPr>
          <p:spPr>
            <a:xfrm>
              <a:off x="5540382" y="6016643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16" name="Elipse 315"/>
            <p:cNvSpPr/>
            <p:nvPr/>
          </p:nvSpPr>
          <p:spPr>
            <a:xfrm>
              <a:off x="5605470" y="6059506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17" name="Elipse 316"/>
            <p:cNvSpPr/>
            <p:nvPr/>
          </p:nvSpPr>
          <p:spPr>
            <a:xfrm>
              <a:off x="5476881" y="5967431"/>
              <a:ext cx="46038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18" name="Cubo 317"/>
            <p:cNvSpPr/>
            <p:nvPr/>
          </p:nvSpPr>
          <p:spPr>
            <a:xfrm>
              <a:off x="5429256" y="5572140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rgbClr val="FFC000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19" name="Elipse 318"/>
            <p:cNvSpPr/>
            <p:nvPr/>
          </p:nvSpPr>
          <p:spPr>
            <a:xfrm>
              <a:off x="5486406" y="5688029"/>
              <a:ext cx="44450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20" name="Elipse 319"/>
            <p:cNvSpPr/>
            <p:nvPr/>
          </p:nvSpPr>
          <p:spPr>
            <a:xfrm>
              <a:off x="5487994" y="5772166"/>
              <a:ext cx="44450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21" name="Elipse 320"/>
            <p:cNvSpPr/>
            <p:nvPr/>
          </p:nvSpPr>
          <p:spPr>
            <a:xfrm>
              <a:off x="5549907" y="5772166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22" name="Elipse 321"/>
            <p:cNvSpPr/>
            <p:nvPr/>
          </p:nvSpPr>
          <p:spPr>
            <a:xfrm>
              <a:off x="5553082" y="5692791"/>
              <a:ext cx="46038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23" name="Elipse 322"/>
            <p:cNvSpPr/>
            <p:nvPr/>
          </p:nvSpPr>
          <p:spPr>
            <a:xfrm>
              <a:off x="5622932" y="5772166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24" name="Elipse 323"/>
            <p:cNvSpPr/>
            <p:nvPr/>
          </p:nvSpPr>
          <p:spPr>
            <a:xfrm>
              <a:off x="5626107" y="5692791"/>
              <a:ext cx="46038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25" name="Cubo 324"/>
            <p:cNvSpPr/>
            <p:nvPr/>
          </p:nvSpPr>
          <p:spPr>
            <a:xfrm>
              <a:off x="5429256" y="5072075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26" name="Elipse 325"/>
            <p:cNvSpPr/>
            <p:nvPr/>
          </p:nvSpPr>
          <p:spPr>
            <a:xfrm>
              <a:off x="5499106" y="5164150"/>
              <a:ext cx="46038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27" name="Elipse 326"/>
            <p:cNvSpPr/>
            <p:nvPr/>
          </p:nvSpPr>
          <p:spPr>
            <a:xfrm>
              <a:off x="5500694" y="5248288"/>
              <a:ext cx="46037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28" name="Elipse 327"/>
            <p:cNvSpPr/>
            <p:nvPr/>
          </p:nvSpPr>
          <p:spPr>
            <a:xfrm>
              <a:off x="5600707" y="5248288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29" name="Elipse 328"/>
            <p:cNvSpPr/>
            <p:nvPr/>
          </p:nvSpPr>
          <p:spPr>
            <a:xfrm>
              <a:off x="5603882" y="5167325"/>
              <a:ext cx="46038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30" name="Cubo 329"/>
            <p:cNvSpPr/>
            <p:nvPr/>
          </p:nvSpPr>
          <p:spPr>
            <a:xfrm>
              <a:off x="5429256" y="4786323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rgbClr val="FFC000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31" name="Elipse 330"/>
            <p:cNvSpPr/>
            <p:nvPr/>
          </p:nvSpPr>
          <p:spPr>
            <a:xfrm>
              <a:off x="5500694" y="4906973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32" name="Elipse 331"/>
            <p:cNvSpPr/>
            <p:nvPr/>
          </p:nvSpPr>
          <p:spPr>
            <a:xfrm>
              <a:off x="5502281" y="4991111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33" name="Elipse 332"/>
            <p:cNvSpPr/>
            <p:nvPr/>
          </p:nvSpPr>
          <p:spPr>
            <a:xfrm>
              <a:off x="5602295" y="4991111"/>
              <a:ext cx="46037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34" name="Elipse 333"/>
            <p:cNvSpPr/>
            <p:nvPr/>
          </p:nvSpPr>
          <p:spPr>
            <a:xfrm>
              <a:off x="5605470" y="4910148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35" name="Elipse 334"/>
            <p:cNvSpPr/>
            <p:nvPr/>
          </p:nvSpPr>
          <p:spPr>
            <a:xfrm>
              <a:off x="5548320" y="4946661"/>
              <a:ext cx="46037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36" name="Cubo 335"/>
            <p:cNvSpPr/>
            <p:nvPr/>
          </p:nvSpPr>
          <p:spPr>
            <a:xfrm>
              <a:off x="5429256" y="4286256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37" name="Elipse 336"/>
            <p:cNvSpPr/>
            <p:nvPr/>
          </p:nvSpPr>
          <p:spPr>
            <a:xfrm>
              <a:off x="5500694" y="4403732"/>
              <a:ext cx="46037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38" name="Elipse 337"/>
            <p:cNvSpPr/>
            <p:nvPr/>
          </p:nvSpPr>
          <p:spPr>
            <a:xfrm>
              <a:off x="5502281" y="4487870"/>
              <a:ext cx="46038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39" name="Elipse 338"/>
            <p:cNvSpPr/>
            <p:nvPr/>
          </p:nvSpPr>
          <p:spPr>
            <a:xfrm>
              <a:off x="5602295" y="4487870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40" name="Elipse 339"/>
            <p:cNvSpPr/>
            <p:nvPr/>
          </p:nvSpPr>
          <p:spPr>
            <a:xfrm>
              <a:off x="5605470" y="4408495"/>
              <a:ext cx="46037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41" name="Elipse 340"/>
            <p:cNvSpPr/>
            <p:nvPr/>
          </p:nvSpPr>
          <p:spPr>
            <a:xfrm>
              <a:off x="5548320" y="4443420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42" name="Cubo 341"/>
            <p:cNvSpPr/>
            <p:nvPr/>
          </p:nvSpPr>
          <p:spPr>
            <a:xfrm>
              <a:off x="5429256" y="3571876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43" name="Elipse 342"/>
            <p:cNvSpPr/>
            <p:nvPr/>
          </p:nvSpPr>
          <p:spPr>
            <a:xfrm>
              <a:off x="5486406" y="3687765"/>
              <a:ext cx="44450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44" name="Elipse 343"/>
            <p:cNvSpPr/>
            <p:nvPr/>
          </p:nvSpPr>
          <p:spPr>
            <a:xfrm>
              <a:off x="5487994" y="3771902"/>
              <a:ext cx="44450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45" name="Elipse 344"/>
            <p:cNvSpPr/>
            <p:nvPr/>
          </p:nvSpPr>
          <p:spPr>
            <a:xfrm>
              <a:off x="5549907" y="3771902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46" name="Elipse 345"/>
            <p:cNvSpPr/>
            <p:nvPr/>
          </p:nvSpPr>
          <p:spPr>
            <a:xfrm>
              <a:off x="5553082" y="3692527"/>
              <a:ext cx="46038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47" name="Elipse 346"/>
            <p:cNvSpPr/>
            <p:nvPr/>
          </p:nvSpPr>
          <p:spPr>
            <a:xfrm>
              <a:off x="5622932" y="3771902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48" name="Elipse 347"/>
            <p:cNvSpPr/>
            <p:nvPr/>
          </p:nvSpPr>
          <p:spPr>
            <a:xfrm>
              <a:off x="5626107" y="3692527"/>
              <a:ext cx="46038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49" name="Cubo 348"/>
            <p:cNvSpPr/>
            <p:nvPr/>
          </p:nvSpPr>
          <p:spPr>
            <a:xfrm>
              <a:off x="5429256" y="3286124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rgbClr val="FFC000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50" name="Elipse 349"/>
            <p:cNvSpPr/>
            <p:nvPr/>
          </p:nvSpPr>
          <p:spPr>
            <a:xfrm>
              <a:off x="5500694" y="3398838"/>
              <a:ext cx="46037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51" name="Elipse 350"/>
            <p:cNvSpPr/>
            <p:nvPr/>
          </p:nvSpPr>
          <p:spPr>
            <a:xfrm>
              <a:off x="5565782" y="3438525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52" name="Elipse 351"/>
            <p:cNvSpPr/>
            <p:nvPr/>
          </p:nvSpPr>
          <p:spPr>
            <a:xfrm>
              <a:off x="5634045" y="3473450"/>
              <a:ext cx="46037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32" name="Grupo 465"/>
          <p:cNvGrpSpPr>
            <a:grpSpLocks/>
          </p:cNvGrpSpPr>
          <p:nvPr/>
        </p:nvGrpSpPr>
        <p:grpSpPr bwMode="auto">
          <a:xfrm>
            <a:off x="6000750" y="4000500"/>
            <a:ext cx="357188" cy="2143125"/>
            <a:chOff x="6000760" y="4000504"/>
            <a:chExt cx="357190" cy="2143140"/>
          </a:xfrm>
        </p:grpSpPr>
        <p:sp>
          <p:nvSpPr>
            <p:cNvPr id="353" name="Cubo 352"/>
            <p:cNvSpPr/>
            <p:nvPr/>
          </p:nvSpPr>
          <p:spPr>
            <a:xfrm>
              <a:off x="6000760" y="5857892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54" name="Elipse 353"/>
            <p:cNvSpPr/>
            <p:nvPr/>
          </p:nvSpPr>
          <p:spPr>
            <a:xfrm>
              <a:off x="6070610" y="5949968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55" name="Elipse 354"/>
            <p:cNvSpPr/>
            <p:nvPr/>
          </p:nvSpPr>
          <p:spPr>
            <a:xfrm>
              <a:off x="6072198" y="6034106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56" name="Elipse 355"/>
            <p:cNvSpPr/>
            <p:nvPr/>
          </p:nvSpPr>
          <p:spPr>
            <a:xfrm>
              <a:off x="6172211" y="6034106"/>
              <a:ext cx="46038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57" name="Elipse 356"/>
            <p:cNvSpPr/>
            <p:nvPr/>
          </p:nvSpPr>
          <p:spPr>
            <a:xfrm>
              <a:off x="6175386" y="5953143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58" name="Cubo 357"/>
            <p:cNvSpPr/>
            <p:nvPr/>
          </p:nvSpPr>
          <p:spPr>
            <a:xfrm>
              <a:off x="6000760" y="5572140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rgbClr val="FFC000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59" name="Elipse 358"/>
            <p:cNvSpPr/>
            <p:nvPr/>
          </p:nvSpPr>
          <p:spPr>
            <a:xfrm>
              <a:off x="6057910" y="5688029"/>
              <a:ext cx="44450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60" name="Elipse 359"/>
            <p:cNvSpPr/>
            <p:nvPr/>
          </p:nvSpPr>
          <p:spPr>
            <a:xfrm>
              <a:off x="6059498" y="5772166"/>
              <a:ext cx="44450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61" name="Elipse 360"/>
            <p:cNvSpPr/>
            <p:nvPr/>
          </p:nvSpPr>
          <p:spPr>
            <a:xfrm>
              <a:off x="6121411" y="5772166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62" name="Elipse 361"/>
            <p:cNvSpPr/>
            <p:nvPr/>
          </p:nvSpPr>
          <p:spPr>
            <a:xfrm>
              <a:off x="6124586" y="5692791"/>
              <a:ext cx="46038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63" name="Elipse 362"/>
            <p:cNvSpPr/>
            <p:nvPr/>
          </p:nvSpPr>
          <p:spPr>
            <a:xfrm>
              <a:off x="6194436" y="5772166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64" name="Elipse 363"/>
            <p:cNvSpPr/>
            <p:nvPr/>
          </p:nvSpPr>
          <p:spPr>
            <a:xfrm>
              <a:off x="6197611" y="5692791"/>
              <a:ext cx="46038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65" name="Cubo 364"/>
            <p:cNvSpPr/>
            <p:nvPr/>
          </p:nvSpPr>
          <p:spPr>
            <a:xfrm>
              <a:off x="6000760" y="5072075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66" name="Elipse 365"/>
            <p:cNvSpPr/>
            <p:nvPr/>
          </p:nvSpPr>
          <p:spPr>
            <a:xfrm>
              <a:off x="6072198" y="5189550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67" name="Elipse 366"/>
            <p:cNvSpPr/>
            <p:nvPr/>
          </p:nvSpPr>
          <p:spPr>
            <a:xfrm>
              <a:off x="6073785" y="5273688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68" name="Elipse 367"/>
            <p:cNvSpPr/>
            <p:nvPr/>
          </p:nvSpPr>
          <p:spPr>
            <a:xfrm>
              <a:off x="6173799" y="5273688"/>
              <a:ext cx="46037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69" name="Elipse 368"/>
            <p:cNvSpPr/>
            <p:nvPr/>
          </p:nvSpPr>
          <p:spPr>
            <a:xfrm>
              <a:off x="6176974" y="5194312"/>
              <a:ext cx="46037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70" name="Elipse 369"/>
            <p:cNvSpPr/>
            <p:nvPr/>
          </p:nvSpPr>
          <p:spPr>
            <a:xfrm>
              <a:off x="6119824" y="5229238"/>
              <a:ext cx="46037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71" name="Cubo 370"/>
            <p:cNvSpPr/>
            <p:nvPr/>
          </p:nvSpPr>
          <p:spPr>
            <a:xfrm>
              <a:off x="6000760" y="4786323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rgbClr val="FFC000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72" name="Elipse 371"/>
            <p:cNvSpPr/>
            <p:nvPr/>
          </p:nvSpPr>
          <p:spPr>
            <a:xfrm>
              <a:off x="6072198" y="4906973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73" name="Elipse 372"/>
            <p:cNvSpPr/>
            <p:nvPr/>
          </p:nvSpPr>
          <p:spPr>
            <a:xfrm>
              <a:off x="6073785" y="4991111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74" name="Elipse 373"/>
            <p:cNvSpPr/>
            <p:nvPr/>
          </p:nvSpPr>
          <p:spPr>
            <a:xfrm>
              <a:off x="6173799" y="4991111"/>
              <a:ext cx="46037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75" name="Elipse 374"/>
            <p:cNvSpPr/>
            <p:nvPr/>
          </p:nvSpPr>
          <p:spPr>
            <a:xfrm>
              <a:off x="6176974" y="4910148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76" name="Elipse 375"/>
            <p:cNvSpPr/>
            <p:nvPr/>
          </p:nvSpPr>
          <p:spPr>
            <a:xfrm>
              <a:off x="6119824" y="4946661"/>
              <a:ext cx="46037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77" name="Cubo 376"/>
            <p:cNvSpPr/>
            <p:nvPr/>
          </p:nvSpPr>
          <p:spPr>
            <a:xfrm>
              <a:off x="6000760" y="4286256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78" name="Elipse 377"/>
            <p:cNvSpPr/>
            <p:nvPr/>
          </p:nvSpPr>
          <p:spPr>
            <a:xfrm>
              <a:off x="6057910" y="4402145"/>
              <a:ext cx="44450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79" name="Elipse 378"/>
            <p:cNvSpPr/>
            <p:nvPr/>
          </p:nvSpPr>
          <p:spPr>
            <a:xfrm>
              <a:off x="6059498" y="4486282"/>
              <a:ext cx="44450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80" name="Elipse 379"/>
            <p:cNvSpPr/>
            <p:nvPr/>
          </p:nvSpPr>
          <p:spPr>
            <a:xfrm>
              <a:off x="6121411" y="4486282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81" name="Elipse 380"/>
            <p:cNvSpPr/>
            <p:nvPr/>
          </p:nvSpPr>
          <p:spPr>
            <a:xfrm>
              <a:off x="6124586" y="4406907"/>
              <a:ext cx="46038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82" name="Elipse 381"/>
            <p:cNvSpPr/>
            <p:nvPr/>
          </p:nvSpPr>
          <p:spPr>
            <a:xfrm>
              <a:off x="6194436" y="4486282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83" name="Elipse 382"/>
            <p:cNvSpPr/>
            <p:nvPr/>
          </p:nvSpPr>
          <p:spPr>
            <a:xfrm>
              <a:off x="6197611" y="4406907"/>
              <a:ext cx="46038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84" name="Cubo 383"/>
            <p:cNvSpPr/>
            <p:nvPr/>
          </p:nvSpPr>
          <p:spPr>
            <a:xfrm>
              <a:off x="6000760" y="4000504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rgbClr val="FFC000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85" name="Elipse 384"/>
            <p:cNvSpPr/>
            <p:nvPr/>
          </p:nvSpPr>
          <p:spPr>
            <a:xfrm>
              <a:off x="6072198" y="4125918"/>
              <a:ext cx="46037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86" name="Elipse 385"/>
            <p:cNvSpPr/>
            <p:nvPr/>
          </p:nvSpPr>
          <p:spPr>
            <a:xfrm>
              <a:off x="6073785" y="4210055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87" name="Elipse 386"/>
            <p:cNvSpPr/>
            <p:nvPr/>
          </p:nvSpPr>
          <p:spPr>
            <a:xfrm>
              <a:off x="6173799" y="4210055"/>
              <a:ext cx="46037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88" name="Elipse 387"/>
            <p:cNvSpPr/>
            <p:nvPr/>
          </p:nvSpPr>
          <p:spPr>
            <a:xfrm>
              <a:off x="6176974" y="4129093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33" name="Grupo 466"/>
          <p:cNvGrpSpPr>
            <a:grpSpLocks/>
          </p:cNvGrpSpPr>
          <p:nvPr/>
        </p:nvGrpSpPr>
        <p:grpSpPr bwMode="auto">
          <a:xfrm>
            <a:off x="6572250" y="4786313"/>
            <a:ext cx="357188" cy="1357312"/>
            <a:chOff x="6572264" y="4786322"/>
            <a:chExt cx="357190" cy="1357322"/>
          </a:xfrm>
        </p:grpSpPr>
        <p:sp>
          <p:nvSpPr>
            <p:cNvPr id="389" name="Cubo 388"/>
            <p:cNvSpPr/>
            <p:nvPr/>
          </p:nvSpPr>
          <p:spPr>
            <a:xfrm>
              <a:off x="6572264" y="5857892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90" name="Elipse 389"/>
            <p:cNvSpPr/>
            <p:nvPr/>
          </p:nvSpPr>
          <p:spPr>
            <a:xfrm>
              <a:off x="6643702" y="5975368"/>
              <a:ext cx="46037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91" name="Elipse 390"/>
            <p:cNvSpPr/>
            <p:nvPr/>
          </p:nvSpPr>
          <p:spPr>
            <a:xfrm>
              <a:off x="6645289" y="6059506"/>
              <a:ext cx="46038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92" name="Elipse 391"/>
            <p:cNvSpPr/>
            <p:nvPr/>
          </p:nvSpPr>
          <p:spPr>
            <a:xfrm>
              <a:off x="6745303" y="6059506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93" name="Elipse 392"/>
            <p:cNvSpPr/>
            <p:nvPr/>
          </p:nvSpPr>
          <p:spPr>
            <a:xfrm>
              <a:off x="6748478" y="5980131"/>
              <a:ext cx="46037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94" name="Elipse 393"/>
            <p:cNvSpPr/>
            <p:nvPr/>
          </p:nvSpPr>
          <p:spPr>
            <a:xfrm>
              <a:off x="6691328" y="6015056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95" name="Cubo 394"/>
            <p:cNvSpPr/>
            <p:nvPr/>
          </p:nvSpPr>
          <p:spPr>
            <a:xfrm>
              <a:off x="6572264" y="5572140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rgbClr val="FFC000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96" name="Elipse 395"/>
            <p:cNvSpPr/>
            <p:nvPr/>
          </p:nvSpPr>
          <p:spPr>
            <a:xfrm>
              <a:off x="6629414" y="5688029"/>
              <a:ext cx="44450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97" name="Elipse 396"/>
            <p:cNvSpPr/>
            <p:nvPr/>
          </p:nvSpPr>
          <p:spPr>
            <a:xfrm>
              <a:off x="6631002" y="5772166"/>
              <a:ext cx="44450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98" name="Elipse 397"/>
            <p:cNvSpPr/>
            <p:nvPr/>
          </p:nvSpPr>
          <p:spPr>
            <a:xfrm>
              <a:off x="6692915" y="5772166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99" name="Elipse 398"/>
            <p:cNvSpPr/>
            <p:nvPr/>
          </p:nvSpPr>
          <p:spPr>
            <a:xfrm>
              <a:off x="6696090" y="5692791"/>
              <a:ext cx="46038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00" name="Elipse 399"/>
            <p:cNvSpPr/>
            <p:nvPr/>
          </p:nvSpPr>
          <p:spPr>
            <a:xfrm>
              <a:off x="6765940" y="5772166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01" name="Elipse 400"/>
            <p:cNvSpPr/>
            <p:nvPr/>
          </p:nvSpPr>
          <p:spPr>
            <a:xfrm>
              <a:off x="6769115" y="5692791"/>
              <a:ext cx="46038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02" name="Cubo 401"/>
            <p:cNvSpPr/>
            <p:nvPr/>
          </p:nvSpPr>
          <p:spPr>
            <a:xfrm>
              <a:off x="6572264" y="5072074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03" name="Elipse 402"/>
            <p:cNvSpPr/>
            <p:nvPr/>
          </p:nvSpPr>
          <p:spPr>
            <a:xfrm>
              <a:off x="6629414" y="5187962"/>
              <a:ext cx="44450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04" name="Elipse 403"/>
            <p:cNvSpPr/>
            <p:nvPr/>
          </p:nvSpPr>
          <p:spPr>
            <a:xfrm>
              <a:off x="6631002" y="5272101"/>
              <a:ext cx="44450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05" name="Elipse 404"/>
            <p:cNvSpPr/>
            <p:nvPr/>
          </p:nvSpPr>
          <p:spPr>
            <a:xfrm>
              <a:off x="6692915" y="5272101"/>
              <a:ext cx="46038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06" name="Elipse 405"/>
            <p:cNvSpPr/>
            <p:nvPr/>
          </p:nvSpPr>
          <p:spPr>
            <a:xfrm>
              <a:off x="6696090" y="5192725"/>
              <a:ext cx="46038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07" name="Elipse 406"/>
            <p:cNvSpPr/>
            <p:nvPr/>
          </p:nvSpPr>
          <p:spPr>
            <a:xfrm>
              <a:off x="6765940" y="5272101"/>
              <a:ext cx="46038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08" name="Elipse 407"/>
            <p:cNvSpPr/>
            <p:nvPr/>
          </p:nvSpPr>
          <p:spPr>
            <a:xfrm>
              <a:off x="6769115" y="5192725"/>
              <a:ext cx="46038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15" name="Cubo 414"/>
            <p:cNvSpPr/>
            <p:nvPr/>
          </p:nvSpPr>
          <p:spPr>
            <a:xfrm>
              <a:off x="6572264" y="4786322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rgbClr val="FFC000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16" name="Elipse 415"/>
            <p:cNvSpPr/>
            <p:nvPr/>
          </p:nvSpPr>
          <p:spPr>
            <a:xfrm>
              <a:off x="6643702" y="4906973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17" name="Elipse 416"/>
            <p:cNvSpPr/>
            <p:nvPr/>
          </p:nvSpPr>
          <p:spPr>
            <a:xfrm>
              <a:off x="6645289" y="4991111"/>
              <a:ext cx="46038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18" name="Elipse 417"/>
            <p:cNvSpPr/>
            <p:nvPr/>
          </p:nvSpPr>
          <p:spPr>
            <a:xfrm>
              <a:off x="6745303" y="4991111"/>
              <a:ext cx="46037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19" name="Elipse 418"/>
            <p:cNvSpPr/>
            <p:nvPr/>
          </p:nvSpPr>
          <p:spPr>
            <a:xfrm>
              <a:off x="6748478" y="4910148"/>
              <a:ext cx="46037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20" name="Elipse 419"/>
            <p:cNvSpPr/>
            <p:nvPr/>
          </p:nvSpPr>
          <p:spPr>
            <a:xfrm>
              <a:off x="6691328" y="4946660"/>
              <a:ext cx="46037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34" name="Grupo 467"/>
          <p:cNvGrpSpPr>
            <a:grpSpLocks/>
          </p:cNvGrpSpPr>
          <p:nvPr/>
        </p:nvGrpSpPr>
        <p:grpSpPr bwMode="auto">
          <a:xfrm>
            <a:off x="7072313" y="5572125"/>
            <a:ext cx="357187" cy="571500"/>
            <a:chOff x="7072330" y="5572140"/>
            <a:chExt cx="357190" cy="571504"/>
          </a:xfrm>
        </p:grpSpPr>
        <p:sp>
          <p:nvSpPr>
            <p:cNvPr id="421" name="Cubo 420"/>
            <p:cNvSpPr/>
            <p:nvPr/>
          </p:nvSpPr>
          <p:spPr>
            <a:xfrm>
              <a:off x="7072330" y="5857892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22" name="Elipse 421"/>
            <p:cNvSpPr/>
            <p:nvPr/>
          </p:nvSpPr>
          <p:spPr>
            <a:xfrm>
              <a:off x="7129480" y="5973781"/>
              <a:ext cx="44450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23" name="Elipse 422"/>
            <p:cNvSpPr/>
            <p:nvPr/>
          </p:nvSpPr>
          <p:spPr>
            <a:xfrm>
              <a:off x="7131067" y="6057918"/>
              <a:ext cx="44450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24" name="Elipse 423"/>
            <p:cNvSpPr/>
            <p:nvPr/>
          </p:nvSpPr>
          <p:spPr>
            <a:xfrm>
              <a:off x="7192981" y="6057918"/>
              <a:ext cx="46037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25" name="Elipse 424"/>
            <p:cNvSpPr/>
            <p:nvPr/>
          </p:nvSpPr>
          <p:spPr>
            <a:xfrm>
              <a:off x="7196156" y="5978543"/>
              <a:ext cx="46037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26" name="Elipse 425"/>
            <p:cNvSpPr/>
            <p:nvPr/>
          </p:nvSpPr>
          <p:spPr>
            <a:xfrm>
              <a:off x="7266007" y="6057918"/>
              <a:ext cx="46037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27" name="Elipse 426"/>
            <p:cNvSpPr/>
            <p:nvPr/>
          </p:nvSpPr>
          <p:spPr>
            <a:xfrm>
              <a:off x="7269182" y="5978543"/>
              <a:ext cx="46037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28" name="Cubo 427"/>
            <p:cNvSpPr/>
            <p:nvPr/>
          </p:nvSpPr>
          <p:spPr>
            <a:xfrm>
              <a:off x="7072330" y="5572140"/>
              <a:ext cx="357190" cy="285752"/>
            </a:xfrm>
            <a:prstGeom prst="cube">
              <a:avLst>
                <a:gd name="adj" fmla="val 27246"/>
              </a:avLst>
            </a:prstGeom>
            <a:solidFill>
              <a:srgbClr val="FFC000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29" name="Elipse 428"/>
            <p:cNvSpPr/>
            <p:nvPr/>
          </p:nvSpPr>
          <p:spPr>
            <a:xfrm>
              <a:off x="7129480" y="5688029"/>
              <a:ext cx="44450" cy="460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30" name="Elipse 429"/>
            <p:cNvSpPr/>
            <p:nvPr/>
          </p:nvSpPr>
          <p:spPr>
            <a:xfrm>
              <a:off x="7131067" y="5772166"/>
              <a:ext cx="44450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31" name="Elipse 430"/>
            <p:cNvSpPr/>
            <p:nvPr/>
          </p:nvSpPr>
          <p:spPr>
            <a:xfrm>
              <a:off x="7192981" y="5772166"/>
              <a:ext cx="46037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32" name="Elipse 431"/>
            <p:cNvSpPr/>
            <p:nvPr/>
          </p:nvSpPr>
          <p:spPr>
            <a:xfrm>
              <a:off x="7196156" y="5692791"/>
              <a:ext cx="46037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33" name="Elipse 432"/>
            <p:cNvSpPr/>
            <p:nvPr/>
          </p:nvSpPr>
          <p:spPr>
            <a:xfrm>
              <a:off x="7266007" y="5772166"/>
              <a:ext cx="46037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34" name="Elipse 433"/>
            <p:cNvSpPr/>
            <p:nvPr/>
          </p:nvSpPr>
          <p:spPr>
            <a:xfrm>
              <a:off x="7269182" y="5692791"/>
              <a:ext cx="46037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439" name="Forma livre 438"/>
          <p:cNvSpPr/>
          <p:nvPr/>
        </p:nvSpPr>
        <p:spPr>
          <a:xfrm>
            <a:off x="1438275" y="1770063"/>
            <a:ext cx="5981700" cy="3884612"/>
          </a:xfrm>
          <a:custGeom>
            <a:avLst/>
            <a:gdLst>
              <a:gd name="connsiteX0" fmla="*/ 0 w 5981991"/>
              <a:gd name="connsiteY0" fmla="*/ 3883292 h 3883292"/>
              <a:gd name="connsiteX1" fmla="*/ 579353 w 5981991"/>
              <a:gd name="connsiteY1" fmla="*/ 3101515 h 3883292"/>
              <a:gd name="connsiteX2" fmla="*/ 1144745 w 5981991"/>
              <a:gd name="connsiteY2" fmla="*/ 2305777 h 3883292"/>
              <a:gd name="connsiteX3" fmla="*/ 1717118 w 5981991"/>
              <a:gd name="connsiteY3" fmla="*/ 1586821 h 3883292"/>
              <a:gd name="connsiteX4" fmla="*/ 2282510 w 5981991"/>
              <a:gd name="connsiteY4" fmla="*/ 874846 h 3883292"/>
              <a:gd name="connsiteX5" fmla="*/ 2875823 w 5981991"/>
              <a:gd name="connsiteY5" fmla="*/ 169850 h 3883292"/>
              <a:gd name="connsiteX6" fmla="*/ 3203891 w 5981991"/>
              <a:gd name="connsiteY6" fmla="*/ 107029 h 3883292"/>
              <a:gd name="connsiteX7" fmla="*/ 3769283 w 5981991"/>
              <a:gd name="connsiteY7" fmla="*/ 812024 h 3883292"/>
              <a:gd name="connsiteX8" fmla="*/ 4334675 w 5981991"/>
              <a:gd name="connsiteY8" fmla="*/ 1537960 h 3883292"/>
              <a:gd name="connsiteX9" fmla="*/ 4907048 w 5981991"/>
              <a:gd name="connsiteY9" fmla="*/ 2249936 h 3883292"/>
              <a:gd name="connsiteX10" fmla="*/ 5486400 w 5981991"/>
              <a:gd name="connsiteY10" fmla="*/ 3045673 h 3883292"/>
              <a:gd name="connsiteX11" fmla="*/ 5981991 w 5981991"/>
              <a:gd name="connsiteY11" fmla="*/ 3827450 h 3883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981991" h="3883292">
                <a:moveTo>
                  <a:pt x="0" y="3883292"/>
                </a:moveTo>
                <a:cubicBezTo>
                  <a:pt x="194281" y="3623863"/>
                  <a:pt x="388562" y="3364434"/>
                  <a:pt x="579353" y="3101515"/>
                </a:cubicBezTo>
                <a:cubicBezTo>
                  <a:pt x="770144" y="2838596"/>
                  <a:pt x="955118" y="2558226"/>
                  <a:pt x="1144745" y="2305777"/>
                </a:cubicBezTo>
                <a:cubicBezTo>
                  <a:pt x="1334372" y="2053328"/>
                  <a:pt x="1717118" y="1586821"/>
                  <a:pt x="1717118" y="1586821"/>
                </a:cubicBezTo>
                <a:cubicBezTo>
                  <a:pt x="1906745" y="1348333"/>
                  <a:pt x="2089393" y="1111008"/>
                  <a:pt x="2282510" y="874846"/>
                </a:cubicBezTo>
                <a:cubicBezTo>
                  <a:pt x="2475628" y="638684"/>
                  <a:pt x="2722260" y="297819"/>
                  <a:pt x="2875823" y="169850"/>
                </a:cubicBezTo>
                <a:cubicBezTo>
                  <a:pt x="3029386" y="41881"/>
                  <a:pt x="3054981" y="0"/>
                  <a:pt x="3203891" y="107029"/>
                </a:cubicBezTo>
                <a:cubicBezTo>
                  <a:pt x="3352801" y="214058"/>
                  <a:pt x="3580819" y="573536"/>
                  <a:pt x="3769283" y="812024"/>
                </a:cubicBezTo>
                <a:cubicBezTo>
                  <a:pt x="3957747" y="1050513"/>
                  <a:pt x="4145048" y="1298308"/>
                  <a:pt x="4334675" y="1537960"/>
                </a:cubicBezTo>
                <a:cubicBezTo>
                  <a:pt x="4524302" y="1777612"/>
                  <a:pt x="4715094" y="1998651"/>
                  <a:pt x="4907048" y="2249936"/>
                </a:cubicBezTo>
                <a:cubicBezTo>
                  <a:pt x="5099002" y="2501221"/>
                  <a:pt x="5307243" y="2782754"/>
                  <a:pt x="5486400" y="3045673"/>
                </a:cubicBezTo>
                <a:cubicBezTo>
                  <a:pt x="5665557" y="3308592"/>
                  <a:pt x="5823774" y="3568021"/>
                  <a:pt x="5981991" y="3827450"/>
                </a:cubicBezTo>
              </a:path>
            </a:pathLst>
          </a:custGeom>
          <a:ln w="38100">
            <a:solidFill>
              <a:srgbClr val="FF0000"/>
            </a:solidFill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500"/>
                            </p:stCondLst>
                            <p:childTnLst>
                              <p:par>
                                <p:cTn id="1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7" dur="2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285984" y="0"/>
            <a:ext cx="4572033" cy="71435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HISTOGRAMA</a:t>
            </a:r>
          </a:p>
        </p:txBody>
      </p:sp>
      <p:sp>
        <p:nvSpPr>
          <p:cNvPr id="3" name="Retângulo 2"/>
          <p:cNvSpPr/>
          <p:nvPr/>
        </p:nvSpPr>
        <p:spPr>
          <a:xfrm>
            <a:off x="3286116" y="785794"/>
            <a:ext cx="247907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CURVA DE GAUSS</a:t>
            </a:r>
            <a:endParaRPr lang="pt-B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4" name="Conector reto 3"/>
          <p:cNvCxnSpPr/>
          <p:nvPr/>
        </p:nvCxnSpPr>
        <p:spPr bwMode="auto">
          <a:xfrm rot="10800000">
            <a:off x="2487613" y="53451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/>
          <p:cNvCxnSpPr/>
          <p:nvPr/>
        </p:nvCxnSpPr>
        <p:spPr bwMode="auto">
          <a:xfrm rot="10800000">
            <a:off x="2487613" y="52006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 bwMode="auto">
          <a:xfrm rot="10800000">
            <a:off x="2487613" y="50593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 bwMode="auto">
          <a:xfrm rot="10800000">
            <a:off x="2487613" y="52022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 bwMode="auto">
          <a:xfrm rot="10800000">
            <a:off x="2487613" y="50577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 bwMode="auto">
          <a:xfrm rot="5400000" flipH="1" flipV="1">
            <a:off x="1005682" y="3909219"/>
            <a:ext cx="3132137" cy="31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 bwMode="auto">
          <a:xfrm>
            <a:off x="2571750" y="5484813"/>
            <a:ext cx="4071938" cy="31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099" name="CaixaDeTexto 8"/>
          <p:cNvSpPr txBox="1">
            <a:spLocks noChangeArrowheads="1"/>
          </p:cNvSpPr>
          <p:nvPr/>
        </p:nvSpPr>
        <p:spPr bwMode="auto">
          <a:xfrm rot="-5400000">
            <a:off x="1085850" y="3629025"/>
            <a:ext cx="2198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F R E Q ÜÊ N C I A</a:t>
            </a:r>
          </a:p>
        </p:txBody>
      </p:sp>
      <p:cxnSp>
        <p:nvCxnSpPr>
          <p:cNvPr id="13" name="Conector reto 12"/>
          <p:cNvCxnSpPr/>
          <p:nvPr/>
        </p:nvCxnSpPr>
        <p:spPr bwMode="auto">
          <a:xfrm rot="5400000">
            <a:off x="6178550" y="5522913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 bwMode="auto">
          <a:xfrm rot="5400000">
            <a:off x="2962275" y="5522913"/>
            <a:ext cx="73025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 bwMode="auto">
          <a:xfrm rot="5400000">
            <a:off x="2962275" y="5522913"/>
            <a:ext cx="73025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/>
          <p:nvPr/>
        </p:nvCxnSpPr>
        <p:spPr bwMode="auto">
          <a:xfrm rot="5400000">
            <a:off x="4034631" y="5523707"/>
            <a:ext cx="730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 bwMode="auto">
          <a:xfrm rot="5400000">
            <a:off x="4034631" y="5523707"/>
            <a:ext cx="730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/>
          <p:cNvCxnSpPr/>
          <p:nvPr/>
        </p:nvCxnSpPr>
        <p:spPr bwMode="auto">
          <a:xfrm rot="5400000">
            <a:off x="5106194" y="5523707"/>
            <a:ext cx="73025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/>
          <p:cNvCxnSpPr/>
          <p:nvPr/>
        </p:nvCxnSpPr>
        <p:spPr bwMode="auto">
          <a:xfrm rot="5400000">
            <a:off x="5107781" y="5523707"/>
            <a:ext cx="730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to 46"/>
          <p:cNvCxnSpPr/>
          <p:nvPr/>
        </p:nvCxnSpPr>
        <p:spPr bwMode="auto">
          <a:xfrm rot="5400000">
            <a:off x="4034631" y="5523707"/>
            <a:ext cx="730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to 47"/>
          <p:cNvCxnSpPr/>
          <p:nvPr/>
        </p:nvCxnSpPr>
        <p:spPr bwMode="auto">
          <a:xfrm rot="5400000">
            <a:off x="4034631" y="5523707"/>
            <a:ext cx="730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to 56"/>
          <p:cNvCxnSpPr/>
          <p:nvPr/>
        </p:nvCxnSpPr>
        <p:spPr bwMode="auto">
          <a:xfrm rot="5400000">
            <a:off x="5106194" y="5523707"/>
            <a:ext cx="73025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to 57"/>
          <p:cNvCxnSpPr/>
          <p:nvPr/>
        </p:nvCxnSpPr>
        <p:spPr bwMode="auto">
          <a:xfrm rot="5400000">
            <a:off x="5107781" y="5523707"/>
            <a:ext cx="730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to 66"/>
          <p:cNvCxnSpPr/>
          <p:nvPr/>
        </p:nvCxnSpPr>
        <p:spPr bwMode="auto">
          <a:xfrm rot="5400000">
            <a:off x="6178550" y="5522913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to 67"/>
          <p:cNvCxnSpPr/>
          <p:nvPr/>
        </p:nvCxnSpPr>
        <p:spPr bwMode="auto">
          <a:xfrm rot="5400000">
            <a:off x="6179344" y="5522119"/>
            <a:ext cx="71437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to 74"/>
          <p:cNvCxnSpPr/>
          <p:nvPr/>
        </p:nvCxnSpPr>
        <p:spPr bwMode="auto">
          <a:xfrm rot="10800000">
            <a:off x="2487613" y="49164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to 75"/>
          <p:cNvCxnSpPr/>
          <p:nvPr/>
        </p:nvCxnSpPr>
        <p:spPr bwMode="auto">
          <a:xfrm rot="10800000">
            <a:off x="2487613" y="49149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to 76"/>
          <p:cNvCxnSpPr/>
          <p:nvPr/>
        </p:nvCxnSpPr>
        <p:spPr bwMode="auto">
          <a:xfrm rot="10800000">
            <a:off x="2487613" y="47704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reto 77"/>
          <p:cNvCxnSpPr/>
          <p:nvPr/>
        </p:nvCxnSpPr>
        <p:spPr bwMode="auto">
          <a:xfrm rot="10800000">
            <a:off x="2487613" y="46291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 reto 78"/>
          <p:cNvCxnSpPr/>
          <p:nvPr/>
        </p:nvCxnSpPr>
        <p:spPr bwMode="auto">
          <a:xfrm rot="10800000">
            <a:off x="2487613" y="47720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to 79"/>
          <p:cNvCxnSpPr/>
          <p:nvPr/>
        </p:nvCxnSpPr>
        <p:spPr bwMode="auto">
          <a:xfrm rot="10800000">
            <a:off x="2487613" y="46275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to 80"/>
          <p:cNvCxnSpPr/>
          <p:nvPr/>
        </p:nvCxnSpPr>
        <p:spPr bwMode="auto">
          <a:xfrm rot="10800000">
            <a:off x="2487613" y="44862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to 81"/>
          <p:cNvCxnSpPr/>
          <p:nvPr/>
        </p:nvCxnSpPr>
        <p:spPr bwMode="auto">
          <a:xfrm rot="10800000">
            <a:off x="2487613" y="44894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 reto 82"/>
          <p:cNvCxnSpPr/>
          <p:nvPr/>
        </p:nvCxnSpPr>
        <p:spPr bwMode="auto">
          <a:xfrm rot="10800000">
            <a:off x="2487613" y="43449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reto 83"/>
          <p:cNvCxnSpPr/>
          <p:nvPr/>
        </p:nvCxnSpPr>
        <p:spPr bwMode="auto">
          <a:xfrm rot="10800000">
            <a:off x="2481263" y="42037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ctor reto 84"/>
          <p:cNvCxnSpPr/>
          <p:nvPr/>
        </p:nvCxnSpPr>
        <p:spPr bwMode="auto">
          <a:xfrm rot="10800000">
            <a:off x="2487613" y="43465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 reto 85"/>
          <p:cNvCxnSpPr/>
          <p:nvPr/>
        </p:nvCxnSpPr>
        <p:spPr bwMode="auto">
          <a:xfrm rot="10800000">
            <a:off x="2481263" y="42021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to 86"/>
          <p:cNvCxnSpPr/>
          <p:nvPr/>
        </p:nvCxnSpPr>
        <p:spPr bwMode="auto">
          <a:xfrm rot="10800000">
            <a:off x="2481263" y="40608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reto 87"/>
          <p:cNvCxnSpPr/>
          <p:nvPr/>
        </p:nvCxnSpPr>
        <p:spPr bwMode="auto">
          <a:xfrm rot="10800000">
            <a:off x="2481263" y="40592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ector reto 88"/>
          <p:cNvCxnSpPr/>
          <p:nvPr/>
        </p:nvCxnSpPr>
        <p:spPr bwMode="auto">
          <a:xfrm rot="10800000">
            <a:off x="2481263" y="39147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ector reto 89"/>
          <p:cNvCxnSpPr/>
          <p:nvPr/>
        </p:nvCxnSpPr>
        <p:spPr bwMode="auto">
          <a:xfrm rot="10800000">
            <a:off x="2481263" y="37734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ctor reto 90"/>
          <p:cNvCxnSpPr/>
          <p:nvPr/>
        </p:nvCxnSpPr>
        <p:spPr bwMode="auto">
          <a:xfrm rot="10800000">
            <a:off x="2481263" y="39163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ctor reto 91"/>
          <p:cNvCxnSpPr/>
          <p:nvPr/>
        </p:nvCxnSpPr>
        <p:spPr bwMode="auto">
          <a:xfrm rot="10800000">
            <a:off x="2481263" y="37719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ector reto 92"/>
          <p:cNvCxnSpPr/>
          <p:nvPr/>
        </p:nvCxnSpPr>
        <p:spPr bwMode="auto">
          <a:xfrm rot="10800000">
            <a:off x="2481263" y="36306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ector reto 93"/>
          <p:cNvCxnSpPr/>
          <p:nvPr/>
        </p:nvCxnSpPr>
        <p:spPr bwMode="auto">
          <a:xfrm rot="10800000">
            <a:off x="2487613" y="36322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ector reto 94"/>
          <p:cNvCxnSpPr/>
          <p:nvPr/>
        </p:nvCxnSpPr>
        <p:spPr bwMode="auto">
          <a:xfrm rot="10800000">
            <a:off x="2487613" y="34877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ector reto 95"/>
          <p:cNvCxnSpPr/>
          <p:nvPr/>
        </p:nvCxnSpPr>
        <p:spPr bwMode="auto">
          <a:xfrm rot="10800000">
            <a:off x="2487613" y="33464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ector reto 96"/>
          <p:cNvCxnSpPr/>
          <p:nvPr/>
        </p:nvCxnSpPr>
        <p:spPr bwMode="auto">
          <a:xfrm rot="10800000">
            <a:off x="2487613" y="34893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ector reto 97"/>
          <p:cNvCxnSpPr/>
          <p:nvPr/>
        </p:nvCxnSpPr>
        <p:spPr bwMode="auto">
          <a:xfrm rot="10800000">
            <a:off x="2487613" y="33448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ector reto 98"/>
          <p:cNvCxnSpPr/>
          <p:nvPr/>
        </p:nvCxnSpPr>
        <p:spPr bwMode="auto">
          <a:xfrm rot="10800000">
            <a:off x="2487613" y="32035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ector reto 99"/>
          <p:cNvCxnSpPr/>
          <p:nvPr/>
        </p:nvCxnSpPr>
        <p:spPr bwMode="auto">
          <a:xfrm rot="10800000">
            <a:off x="2487613" y="32019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ector reto 100"/>
          <p:cNvCxnSpPr/>
          <p:nvPr/>
        </p:nvCxnSpPr>
        <p:spPr bwMode="auto">
          <a:xfrm rot="10800000">
            <a:off x="2487613" y="30575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reto 101"/>
          <p:cNvCxnSpPr/>
          <p:nvPr/>
        </p:nvCxnSpPr>
        <p:spPr bwMode="auto">
          <a:xfrm rot="10800000">
            <a:off x="2487613" y="29162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ector reto 102"/>
          <p:cNvCxnSpPr/>
          <p:nvPr/>
        </p:nvCxnSpPr>
        <p:spPr bwMode="auto">
          <a:xfrm rot="10800000">
            <a:off x="2487613" y="30591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ector reto 103"/>
          <p:cNvCxnSpPr/>
          <p:nvPr/>
        </p:nvCxnSpPr>
        <p:spPr bwMode="auto">
          <a:xfrm rot="10800000">
            <a:off x="2487613" y="29146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ector reto 104"/>
          <p:cNvCxnSpPr/>
          <p:nvPr/>
        </p:nvCxnSpPr>
        <p:spPr bwMode="auto">
          <a:xfrm rot="10800000">
            <a:off x="2487613" y="27733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144" name="CaixaDeTexto 8"/>
          <p:cNvSpPr txBox="1">
            <a:spLocks noChangeArrowheads="1"/>
          </p:cNvSpPr>
          <p:nvPr/>
        </p:nvSpPr>
        <p:spPr bwMode="auto">
          <a:xfrm>
            <a:off x="3643313" y="5857875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C L A S S E S</a:t>
            </a:r>
          </a:p>
        </p:txBody>
      </p:sp>
      <p:sp>
        <p:nvSpPr>
          <p:cNvPr id="89145" name="CaixaDeTexto 155"/>
          <p:cNvSpPr txBox="1">
            <a:spLocks noChangeArrowheads="1"/>
          </p:cNvSpPr>
          <p:nvPr/>
        </p:nvSpPr>
        <p:spPr bwMode="auto">
          <a:xfrm>
            <a:off x="2786063" y="5500688"/>
            <a:ext cx="428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/>
              <a:t>15</a:t>
            </a:r>
          </a:p>
        </p:txBody>
      </p:sp>
      <p:sp>
        <p:nvSpPr>
          <p:cNvPr id="89146" name="CaixaDeTexto 156"/>
          <p:cNvSpPr txBox="1">
            <a:spLocks noChangeArrowheads="1"/>
          </p:cNvSpPr>
          <p:nvPr/>
        </p:nvSpPr>
        <p:spPr bwMode="auto">
          <a:xfrm>
            <a:off x="3857625" y="5500688"/>
            <a:ext cx="428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/>
              <a:t>30</a:t>
            </a:r>
          </a:p>
        </p:txBody>
      </p:sp>
      <p:sp>
        <p:nvSpPr>
          <p:cNvPr id="89147" name="CaixaDeTexto 157"/>
          <p:cNvSpPr txBox="1">
            <a:spLocks noChangeArrowheads="1"/>
          </p:cNvSpPr>
          <p:nvPr/>
        </p:nvSpPr>
        <p:spPr bwMode="auto">
          <a:xfrm>
            <a:off x="4929188" y="5500688"/>
            <a:ext cx="428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/>
              <a:t>45</a:t>
            </a:r>
          </a:p>
        </p:txBody>
      </p:sp>
      <p:sp>
        <p:nvSpPr>
          <p:cNvPr id="89148" name="CaixaDeTexto 158"/>
          <p:cNvSpPr txBox="1">
            <a:spLocks noChangeArrowheads="1"/>
          </p:cNvSpPr>
          <p:nvPr/>
        </p:nvSpPr>
        <p:spPr bwMode="auto">
          <a:xfrm>
            <a:off x="6000750" y="5500688"/>
            <a:ext cx="428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/>
              <a:t>60</a:t>
            </a:r>
          </a:p>
        </p:txBody>
      </p:sp>
      <p:sp>
        <p:nvSpPr>
          <p:cNvPr id="160" name="Retângulo 159"/>
          <p:cNvSpPr/>
          <p:nvPr/>
        </p:nvSpPr>
        <p:spPr>
          <a:xfrm>
            <a:off x="4071938" y="3000375"/>
            <a:ext cx="1071562" cy="250031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61502" name="CaixaDeTexto 160"/>
          <p:cNvSpPr txBox="1">
            <a:spLocks noChangeArrowheads="1"/>
          </p:cNvSpPr>
          <p:nvPr/>
        </p:nvSpPr>
        <p:spPr bwMode="auto">
          <a:xfrm>
            <a:off x="1785938" y="1214438"/>
            <a:ext cx="55006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/>
              <a:t>Se elaborar um histograma com classes de amplitudes igual ou maior  que a amplitude total da amostra</a:t>
            </a:r>
          </a:p>
        </p:txBody>
      </p:sp>
      <p:sp>
        <p:nvSpPr>
          <p:cNvPr id="61503" name="CaixaDeTexto 161"/>
          <p:cNvSpPr txBox="1">
            <a:spLocks noChangeArrowheads="1"/>
          </p:cNvSpPr>
          <p:nvPr/>
        </p:nvSpPr>
        <p:spPr bwMode="auto">
          <a:xfrm>
            <a:off x="5357813" y="2928938"/>
            <a:ext cx="3325812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/>
              <a:t>O histograma terá apenas uma coluna, </a:t>
            </a:r>
          </a:p>
          <a:p>
            <a:r>
              <a:rPr lang="pt-BR" sz="1400"/>
              <a:t>ou seja todas as medições estão</a:t>
            </a:r>
          </a:p>
          <a:p>
            <a:r>
              <a:rPr lang="pt-BR" sz="1400"/>
              <a:t>em uma única classe</a:t>
            </a: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61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61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  <p:bldP spid="61502" grpId="0"/>
      <p:bldP spid="6150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285984" y="0"/>
            <a:ext cx="4572033" cy="71435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HISTOGRAMA</a:t>
            </a:r>
          </a:p>
        </p:txBody>
      </p:sp>
      <p:sp>
        <p:nvSpPr>
          <p:cNvPr id="3" name="Retângulo 2"/>
          <p:cNvSpPr/>
          <p:nvPr/>
        </p:nvSpPr>
        <p:spPr>
          <a:xfrm>
            <a:off x="3286116" y="785794"/>
            <a:ext cx="247907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CURVA DE GAUSS</a:t>
            </a:r>
            <a:endParaRPr lang="pt-B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4" name="Conector reto 3"/>
          <p:cNvCxnSpPr/>
          <p:nvPr/>
        </p:nvCxnSpPr>
        <p:spPr bwMode="auto">
          <a:xfrm rot="10800000">
            <a:off x="2487613" y="53451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/>
          <p:cNvCxnSpPr/>
          <p:nvPr/>
        </p:nvCxnSpPr>
        <p:spPr bwMode="auto">
          <a:xfrm rot="10800000">
            <a:off x="2487613" y="52006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 bwMode="auto">
          <a:xfrm rot="10800000">
            <a:off x="2487613" y="50593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 bwMode="auto">
          <a:xfrm rot="10800000">
            <a:off x="2487613" y="52022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 bwMode="auto">
          <a:xfrm rot="10800000">
            <a:off x="2487613" y="50577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 bwMode="auto">
          <a:xfrm rot="5400000" flipH="1" flipV="1">
            <a:off x="1005682" y="3909219"/>
            <a:ext cx="3132137" cy="31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 bwMode="auto">
          <a:xfrm>
            <a:off x="2571750" y="5484813"/>
            <a:ext cx="4071938" cy="31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23" name="CaixaDeTexto 8"/>
          <p:cNvSpPr txBox="1">
            <a:spLocks noChangeArrowheads="1"/>
          </p:cNvSpPr>
          <p:nvPr/>
        </p:nvSpPr>
        <p:spPr bwMode="auto">
          <a:xfrm rot="-5400000">
            <a:off x="1085850" y="3629025"/>
            <a:ext cx="2198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F R E Q ÜÊ N C I A</a:t>
            </a:r>
          </a:p>
        </p:txBody>
      </p:sp>
      <p:cxnSp>
        <p:nvCxnSpPr>
          <p:cNvPr id="13" name="Conector reto 12"/>
          <p:cNvCxnSpPr/>
          <p:nvPr/>
        </p:nvCxnSpPr>
        <p:spPr bwMode="auto">
          <a:xfrm rot="5400000">
            <a:off x="5607050" y="5522913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 bwMode="auto">
          <a:xfrm rot="5400000">
            <a:off x="3248025" y="5522913"/>
            <a:ext cx="73025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 bwMode="auto">
          <a:xfrm rot="5400000">
            <a:off x="3248025" y="5522913"/>
            <a:ext cx="73025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/>
          <p:nvPr/>
        </p:nvCxnSpPr>
        <p:spPr bwMode="auto">
          <a:xfrm rot="5400000">
            <a:off x="4034631" y="5523707"/>
            <a:ext cx="730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 bwMode="auto">
          <a:xfrm rot="5400000">
            <a:off x="4034631" y="5523707"/>
            <a:ext cx="730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/>
          <p:cNvCxnSpPr/>
          <p:nvPr/>
        </p:nvCxnSpPr>
        <p:spPr bwMode="auto">
          <a:xfrm rot="5400000">
            <a:off x="4820444" y="5523707"/>
            <a:ext cx="73025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/>
          <p:cNvCxnSpPr/>
          <p:nvPr/>
        </p:nvCxnSpPr>
        <p:spPr bwMode="auto">
          <a:xfrm rot="5400000">
            <a:off x="4822031" y="5523707"/>
            <a:ext cx="730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to 46"/>
          <p:cNvCxnSpPr/>
          <p:nvPr/>
        </p:nvCxnSpPr>
        <p:spPr bwMode="auto">
          <a:xfrm rot="5400000">
            <a:off x="4034631" y="5523707"/>
            <a:ext cx="730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to 47"/>
          <p:cNvCxnSpPr/>
          <p:nvPr/>
        </p:nvCxnSpPr>
        <p:spPr bwMode="auto">
          <a:xfrm rot="5400000">
            <a:off x="4034631" y="5523707"/>
            <a:ext cx="730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to 56"/>
          <p:cNvCxnSpPr/>
          <p:nvPr/>
        </p:nvCxnSpPr>
        <p:spPr bwMode="auto">
          <a:xfrm rot="5400000">
            <a:off x="4820444" y="5523707"/>
            <a:ext cx="73025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to 57"/>
          <p:cNvCxnSpPr/>
          <p:nvPr/>
        </p:nvCxnSpPr>
        <p:spPr bwMode="auto">
          <a:xfrm rot="5400000">
            <a:off x="4822031" y="5523707"/>
            <a:ext cx="730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to 66"/>
          <p:cNvCxnSpPr/>
          <p:nvPr/>
        </p:nvCxnSpPr>
        <p:spPr bwMode="auto">
          <a:xfrm rot="5400000">
            <a:off x="5607050" y="5522913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to 67"/>
          <p:cNvCxnSpPr/>
          <p:nvPr/>
        </p:nvCxnSpPr>
        <p:spPr bwMode="auto">
          <a:xfrm rot="5400000">
            <a:off x="5607844" y="5522119"/>
            <a:ext cx="71437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to 74"/>
          <p:cNvCxnSpPr/>
          <p:nvPr/>
        </p:nvCxnSpPr>
        <p:spPr bwMode="auto">
          <a:xfrm rot="10800000">
            <a:off x="2487613" y="49164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to 75"/>
          <p:cNvCxnSpPr/>
          <p:nvPr/>
        </p:nvCxnSpPr>
        <p:spPr bwMode="auto">
          <a:xfrm rot="10800000">
            <a:off x="2487613" y="49149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to 76"/>
          <p:cNvCxnSpPr/>
          <p:nvPr/>
        </p:nvCxnSpPr>
        <p:spPr bwMode="auto">
          <a:xfrm rot="10800000">
            <a:off x="2487613" y="47704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reto 77"/>
          <p:cNvCxnSpPr/>
          <p:nvPr/>
        </p:nvCxnSpPr>
        <p:spPr bwMode="auto">
          <a:xfrm rot="10800000">
            <a:off x="2487613" y="46291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 reto 78"/>
          <p:cNvCxnSpPr/>
          <p:nvPr/>
        </p:nvCxnSpPr>
        <p:spPr bwMode="auto">
          <a:xfrm rot="10800000">
            <a:off x="2487613" y="47720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to 79"/>
          <p:cNvCxnSpPr/>
          <p:nvPr/>
        </p:nvCxnSpPr>
        <p:spPr bwMode="auto">
          <a:xfrm rot="10800000">
            <a:off x="2487613" y="46275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to 80"/>
          <p:cNvCxnSpPr/>
          <p:nvPr/>
        </p:nvCxnSpPr>
        <p:spPr bwMode="auto">
          <a:xfrm rot="10800000">
            <a:off x="2487613" y="44862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to 81"/>
          <p:cNvCxnSpPr/>
          <p:nvPr/>
        </p:nvCxnSpPr>
        <p:spPr bwMode="auto">
          <a:xfrm rot="10800000">
            <a:off x="2487613" y="44894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 reto 82"/>
          <p:cNvCxnSpPr/>
          <p:nvPr/>
        </p:nvCxnSpPr>
        <p:spPr bwMode="auto">
          <a:xfrm rot="10800000">
            <a:off x="2487613" y="43449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reto 83"/>
          <p:cNvCxnSpPr/>
          <p:nvPr/>
        </p:nvCxnSpPr>
        <p:spPr bwMode="auto">
          <a:xfrm rot="10800000">
            <a:off x="2481263" y="42037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ctor reto 84"/>
          <p:cNvCxnSpPr/>
          <p:nvPr/>
        </p:nvCxnSpPr>
        <p:spPr bwMode="auto">
          <a:xfrm rot="10800000">
            <a:off x="2487613" y="43465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 reto 85"/>
          <p:cNvCxnSpPr/>
          <p:nvPr/>
        </p:nvCxnSpPr>
        <p:spPr bwMode="auto">
          <a:xfrm rot="10800000">
            <a:off x="2481263" y="42021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to 86"/>
          <p:cNvCxnSpPr/>
          <p:nvPr/>
        </p:nvCxnSpPr>
        <p:spPr bwMode="auto">
          <a:xfrm rot="10800000">
            <a:off x="2481263" y="40608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reto 87"/>
          <p:cNvCxnSpPr/>
          <p:nvPr/>
        </p:nvCxnSpPr>
        <p:spPr bwMode="auto">
          <a:xfrm rot="10800000">
            <a:off x="2481263" y="40592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ector reto 88"/>
          <p:cNvCxnSpPr/>
          <p:nvPr/>
        </p:nvCxnSpPr>
        <p:spPr bwMode="auto">
          <a:xfrm rot="10800000">
            <a:off x="2481263" y="39147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ector reto 89"/>
          <p:cNvCxnSpPr/>
          <p:nvPr/>
        </p:nvCxnSpPr>
        <p:spPr bwMode="auto">
          <a:xfrm rot="10800000">
            <a:off x="2481263" y="37734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ctor reto 90"/>
          <p:cNvCxnSpPr/>
          <p:nvPr/>
        </p:nvCxnSpPr>
        <p:spPr bwMode="auto">
          <a:xfrm rot="10800000">
            <a:off x="2481263" y="39163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ctor reto 91"/>
          <p:cNvCxnSpPr/>
          <p:nvPr/>
        </p:nvCxnSpPr>
        <p:spPr bwMode="auto">
          <a:xfrm rot="10800000">
            <a:off x="2481263" y="37719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ector reto 92"/>
          <p:cNvCxnSpPr/>
          <p:nvPr/>
        </p:nvCxnSpPr>
        <p:spPr bwMode="auto">
          <a:xfrm rot="10800000">
            <a:off x="2481263" y="36306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ector reto 93"/>
          <p:cNvCxnSpPr/>
          <p:nvPr/>
        </p:nvCxnSpPr>
        <p:spPr bwMode="auto">
          <a:xfrm rot="10800000">
            <a:off x="2487613" y="36322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ector reto 94"/>
          <p:cNvCxnSpPr/>
          <p:nvPr/>
        </p:nvCxnSpPr>
        <p:spPr bwMode="auto">
          <a:xfrm rot="10800000">
            <a:off x="2487613" y="34877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ector reto 95"/>
          <p:cNvCxnSpPr/>
          <p:nvPr/>
        </p:nvCxnSpPr>
        <p:spPr bwMode="auto">
          <a:xfrm rot="10800000">
            <a:off x="2487613" y="33464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ector reto 96"/>
          <p:cNvCxnSpPr/>
          <p:nvPr/>
        </p:nvCxnSpPr>
        <p:spPr bwMode="auto">
          <a:xfrm rot="10800000">
            <a:off x="2487613" y="34893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ector reto 97"/>
          <p:cNvCxnSpPr/>
          <p:nvPr/>
        </p:nvCxnSpPr>
        <p:spPr bwMode="auto">
          <a:xfrm rot="10800000">
            <a:off x="2487613" y="33448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ector reto 98"/>
          <p:cNvCxnSpPr/>
          <p:nvPr/>
        </p:nvCxnSpPr>
        <p:spPr bwMode="auto">
          <a:xfrm rot="10800000">
            <a:off x="2487613" y="32035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ector reto 99"/>
          <p:cNvCxnSpPr/>
          <p:nvPr/>
        </p:nvCxnSpPr>
        <p:spPr bwMode="auto">
          <a:xfrm rot="10800000">
            <a:off x="2487613" y="32019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ector reto 100"/>
          <p:cNvCxnSpPr/>
          <p:nvPr/>
        </p:nvCxnSpPr>
        <p:spPr bwMode="auto">
          <a:xfrm rot="10800000">
            <a:off x="2487613" y="30575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reto 101"/>
          <p:cNvCxnSpPr/>
          <p:nvPr/>
        </p:nvCxnSpPr>
        <p:spPr bwMode="auto">
          <a:xfrm rot="10800000">
            <a:off x="2487613" y="29162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ector reto 102"/>
          <p:cNvCxnSpPr/>
          <p:nvPr/>
        </p:nvCxnSpPr>
        <p:spPr bwMode="auto">
          <a:xfrm rot="10800000">
            <a:off x="2487613" y="30591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ector reto 103"/>
          <p:cNvCxnSpPr/>
          <p:nvPr/>
        </p:nvCxnSpPr>
        <p:spPr bwMode="auto">
          <a:xfrm rot="10800000">
            <a:off x="2487613" y="29146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ector reto 104"/>
          <p:cNvCxnSpPr/>
          <p:nvPr/>
        </p:nvCxnSpPr>
        <p:spPr bwMode="auto">
          <a:xfrm rot="10800000">
            <a:off x="2487613" y="27733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68" name="CaixaDeTexto 8"/>
          <p:cNvSpPr txBox="1">
            <a:spLocks noChangeArrowheads="1"/>
          </p:cNvSpPr>
          <p:nvPr/>
        </p:nvSpPr>
        <p:spPr bwMode="auto">
          <a:xfrm>
            <a:off x="3643313" y="5857875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C L A S S E S</a:t>
            </a:r>
          </a:p>
        </p:txBody>
      </p:sp>
      <p:sp>
        <p:nvSpPr>
          <p:cNvPr id="90169" name="CaixaDeTexto 155"/>
          <p:cNvSpPr txBox="1">
            <a:spLocks noChangeArrowheads="1"/>
          </p:cNvSpPr>
          <p:nvPr/>
        </p:nvSpPr>
        <p:spPr bwMode="auto">
          <a:xfrm>
            <a:off x="3071813" y="5500688"/>
            <a:ext cx="428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/>
              <a:t>30</a:t>
            </a:r>
          </a:p>
        </p:txBody>
      </p:sp>
      <p:sp>
        <p:nvSpPr>
          <p:cNvPr id="90170" name="CaixaDeTexto 156"/>
          <p:cNvSpPr txBox="1">
            <a:spLocks noChangeArrowheads="1"/>
          </p:cNvSpPr>
          <p:nvPr/>
        </p:nvSpPr>
        <p:spPr bwMode="auto">
          <a:xfrm>
            <a:off x="3857625" y="5500688"/>
            <a:ext cx="428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/>
              <a:t>35</a:t>
            </a:r>
          </a:p>
        </p:txBody>
      </p:sp>
      <p:sp>
        <p:nvSpPr>
          <p:cNvPr id="90171" name="CaixaDeTexto 157"/>
          <p:cNvSpPr txBox="1">
            <a:spLocks noChangeArrowheads="1"/>
          </p:cNvSpPr>
          <p:nvPr/>
        </p:nvSpPr>
        <p:spPr bwMode="auto">
          <a:xfrm>
            <a:off x="4643438" y="5500688"/>
            <a:ext cx="428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/>
              <a:t>40</a:t>
            </a:r>
          </a:p>
        </p:txBody>
      </p:sp>
      <p:sp>
        <p:nvSpPr>
          <p:cNvPr id="90172" name="CaixaDeTexto 158"/>
          <p:cNvSpPr txBox="1">
            <a:spLocks noChangeArrowheads="1"/>
          </p:cNvSpPr>
          <p:nvPr/>
        </p:nvSpPr>
        <p:spPr bwMode="auto">
          <a:xfrm>
            <a:off x="5429250" y="5500688"/>
            <a:ext cx="428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/>
              <a:t>45</a:t>
            </a:r>
          </a:p>
        </p:txBody>
      </p:sp>
      <p:sp>
        <p:nvSpPr>
          <p:cNvPr id="160" name="Retângulo 159"/>
          <p:cNvSpPr/>
          <p:nvPr/>
        </p:nvSpPr>
        <p:spPr>
          <a:xfrm>
            <a:off x="4071938" y="3000375"/>
            <a:ext cx="785812" cy="250031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62526" name="CaixaDeTexto 160"/>
          <p:cNvSpPr txBox="1">
            <a:spLocks noChangeArrowheads="1"/>
          </p:cNvSpPr>
          <p:nvPr/>
        </p:nvSpPr>
        <p:spPr bwMode="auto">
          <a:xfrm>
            <a:off x="2143125" y="1214438"/>
            <a:ext cx="5000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/>
              <a:t>Se utilizar classes com 1/3 da amplitude total</a:t>
            </a:r>
          </a:p>
          <a:p>
            <a:pPr algn="ctr"/>
            <a:r>
              <a:rPr lang="pt-BR" sz="1600"/>
              <a:t>é possível ter um histograma desta natureza</a:t>
            </a:r>
          </a:p>
        </p:txBody>
      </p:sp>
      <p:sp>
        <p:nvSpPr>
          <p:cNvPr id="62527" name="CaixaDeTexto 161"/>
          <p:cNvSpPr txBox="1">
            <a:spLocks noChangeArrowheads="1"/>
          </p:cNvSpPr>
          <p:nvPr/>
        </p:nvSpPr>
        <p:spPr bwMode="auto">
          <a:xfrm>
            <a:off x="5357813" y="2928938"/>
            <a:ext cx="3240087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/>
              <a:t>Classes cada vez menor em relação</a:t>
            </a:r>
          </a:p>
          <a:p>
            <a:r>
              <a:rPr lang="pt-BR" sz="1400"/>
              <a:t>à amplitude total da amostra, significa</a:t>
            </a:r>
          </a:p>
          <a:p>
            <a:r>
              <a:rPr lang="pt-BR" sz="1400"/>
              <a:t>que estamos subdividindo as classes. </a:t>
            </a:r>
          </a:p>
        </p:txBody>
      </p:sp>
      <p:sp>
        <p:nvSpPr>
          <p:cNvPr id="64" name="Retângulo 63"/>
          <p:cNvSpPr/>
          <p:nvPr/>
        </p:nvSpPr>
        <p:spPr>
          <a:xfrm>
            <a:off x="3286125" y="4143375"/>
            <a:ext cx="785813" cy="135731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65" name="Retângulo 64"/>
          <p:cNvSpPr/>
          <p:nvPr/>
        </p:nvSpPr>
        <p:spPr>
          <a:xfrm>
            <a:off x="4857750" y="4143375"/>
            <a:ext cx="785813" cy="135731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62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62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  <p:bldP spid="62526" grpId="0"/>
      <p:bldP spid="62527" grpId="0"/>
      <p:bldP spid="64" grpId="0" animBg="1"/>
      <p:bldP spid="65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285984" y="0"/>
            <a:ext cx="4572033" cy="71435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HISTOGRAMA</a:t>
            </a:r>
          </a:p>
        </p:txBody>
      </p:sp>
      <p:sp>
        <p:nvSpPr>
          <p:cNvPr id="3" name="Retângulo 2"/>
          <p:cNvSpPr/>
          <p:nvPr/>
        </p:nvSpPr>
        <p:spPr>
          <a:xfrm>
            <a:off x="3286116" y="785794"/>
            <a:ext cx="247907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CURVA DE GAUSS</a:t>
            </a:r>
            <a:endParaRPr lang="pt-B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4" name="Conector reto 3"/>
          <p:cNvCxnSpPr/>
          <p:nvPr/>
        </p:nvCxnSpPr>
        <p:spPr bwMode="auto">
          <a:xfrm rot="10800000">
            <a:off x="2487613" y="53451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/>
          <p:cNvCxnSpPr/>
          <p:nvPr/>
        </p:nvCxnSpPr>
        <p:spPr bwMode="auto">
          <a:xfrm rot="10800000">
            <a:off x="2487613" y="52006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 bwMode="auto">
          <a:xfrm rot="10800000">
            <a:off x="2487613" y="50593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 bwMode="auto">
          <a:xfrm rot="10800000">
            <a:off x="2487613" y="52022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 bwMode="auto">
          <a:xfrm rot="10800000">
            <a:off x="2487613" y="50577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 bwMode="auto">
          <a:xfrm rot="5400000" flipH="1" flipV="1">
            <a:off x="1005682" y="3909219"/>
            <a:ext cx="3132137" cy="31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 bwMode="auto">
          <a:xfrm>
            <a:off x="2571750" y="5484813"/>
            <a:ext cx="4071938" cy="31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147" name="CaixaDeTexto 8"/>
          <p:cNvSpPr txBox="1">
            <a:spLocks noChangeArrowheads="1"/>
          </p:cNvSpPr>
          <p:nvPr/>
        </p:nvSpPr>
        <p:spPr bwMode="auto">
          <a:xfrm rot="-5400000">
            <a:off x="1085850" y="3629025"/>
            <a:ext cx="2198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F R E Q ÜÊ N C I A</a:t>
            </a:r>
          </a:p>
        </p:txBody>
      </p:sp>
      <p:cxnSp>
        <p:nvCxnSpPr>
          <p:cNvPr id="75" name="Conector reto 74"/>
          <p:cNvCxnSpPr/>
          <p:nvPr/>
        </p:nvCxnSpPr>
        <p:spPr bwMode="auto">
          <a:xfrm rot="10800000">
            <a:off x="2487613" y="49164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to 75"/>
          <p:cNvCxnSpPr/>
          <p:nvPr/>
        </p:nvCxnSpPr>
        <p:spPr bwMode="auto">
          <a:xfrm rot="10800000">
            <a:off x="2487613" y="49149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to 76"/>
          <p:cNvCxnSpPr/>
          <p:nvPr/>
        </p:nvCxnSpPr>
        <p:spPr bwMode="auto">
          <a:xfrm rot="10800000">
            <a:off x="2487613" y="47704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reto 77"/>
          <p:cNvCxnSpPr/>
          <p:nvPr/>
        </p:nvCxnSpPr>
        <p:spPr bwMode="auto">
          <a:xfrm rot="10800000">
            <a:off x="2487613" y="46291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 reto 78"/>
          <p:cNvCxnSpPr/>
          <p:nvPr/>
        </p:nvCxnSpPr>
        <p:spPr bwMode="auto">
          <a:xfrm rot="10800000">
            <a:off x="2487613" y="47720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to 79"/>
          <p:cNvCxnSpPr/>
          <p:nvPr/>
        </p:nvCxnSpPr>
        <p:spPr bwMode="auto">
          <a:xfrm rot="10800000">
            <a:off x="2487613" y="46275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to 80"/>
          <p:cNvCxnSpPr/>
          <p:nvPr/>
        </p:nvCxnSpPr>
        <p:spPr bwMode="auto">
          <a:xfrm rot="10800000">
            <a:off x="2487613" y="44862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to 81"/>
          <p:cNvCxnSpPr/>
          <p:nvPr/>
        </p:nvCxnSpPr>
        <p:spPr bwMode="auto">
          <a:xfrm rot="10800000">
            <a:off x="2487613" y="44894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 reto 82"/>
          <p:cNvCxnSpPr/>
          <p:nvPr/>
        </p:nvCxnSpPr>
        <p:spPr bwMode="auto">
          <a:xfrm rot="10800000">
            <a:off x="2487613" y="43449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reto 83"/>
          <p:cNvCxnSpPr/>
          <p:nvPr/>
        </p:nvCxnSpPr>
        <p:spPr bwMode="auto">
          <a:xfrm rot="10800000">
            <a:off x="2481263" y="42037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ctor reto 84"/>
          <p:cNvCxnSpPr/>
          <p:nvPr/>
        </p:nvCxnSpPr>
        <p:spPr bwMode="auto">
          <a:xfrm rot="10800000">
            <a:off x="2487613" y="43465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 reto 85"/>
          <p:cNvCxnSpPr/>
          <p:nvPr/>
        </p:nvCxnSpPr>
        <p:spPr bwMode="auto">
          <a:xfrm rot="10800000">
            <a:off x="2481263" y="42021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to 86"/>
          <p:cNvCxnSpPr/>
          <p:nvPr/>
        </p:nvCxnSpPr>
        <p:spPr bwMode="auto">
          <a:xfrm rot="10800000">
            <a:off x="2481263" y="40608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reto 87"/>
          <p:cNvCxnSpPr/>
          <p:nvPr/>
        </p:nvCxnSpPr>
        <p:spPr bwMode="auto">
          <a:xfrm rot="10800000">
            <a:off x="2481263" y="40592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ector reto 88"/>
          <p:cNvCxnSpPr/>
          <p:nvPr/>
        </p:nvCxnSpPr>
        <p:spPr bwMode="auto">
          <a:xfrm rot="10800000">
            <a:off x="2481263" y="39147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ector reto 89"/>
          <p:cNvCxnSpPr/>
          <p:nvPr/>
        </p:nvCxnSpPr>
        <p:spPr bwMode="auto">
          <a:xfrm rot="10800000">
            <a:off x="2481263" y="37734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ctor reto 90"/>
          <p:cNvCxnSpPr/>
          <p:nvPr/>
        </p:nvCxnSpPr>
        <p:spPr bwMode="auto">
          <a:xfrm rot="10800000">
            <a:off x="2481263" y="39163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ctor reto 91"/>
          <p:cNvCxnSpPr/>
          <p:nvPr/>
        </p:nvCxnSpPr>
        <p:spPr bwMode="auto">
          <a:xfrm rot="10800000">
            <a:off x="2481263" y="37719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ector reto 92"/>
          <p:cNvCxnSpPr/>
          <p:nvPr/>
        </p:nvCxnSpPr>
        <p:spPr bwMode="auto">
          <a:xfrm rot="10800000">
            <a:off x="2481263" y="36306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ector reto 93"/>
          <p:cNvCxnSpPr/>
          <p:nvPr/>
        </p:nvCxnSpPr>
        <p:spPr bwMode="auto">
          <a:xfrm rot="10800000">
            <a:off x="2487613" y="36322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ector reto 94"/>
          <p:cNvCxnSpPr/>
          <p:nvPr/>
        </p:nvCxnSpPr>
        <p:spPr bwMode="auto">
          <a:xfrm rot="10800000">
            <a:off x="2487613" y="34877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ector reto 95"/>
          <p:cNvCxnSpPr/>
          <p:nvPr/>
        </p:nvCxnSpPr>
        <p:spPr bwMode="auto">
          <a:xfrm rot="10800000">
            <a:off x="2487613" y="33464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ector reto 96"/>
          <p:cNvCxnSpPr/>
          <p:nvPr/>
        </p:nvCxnSpPr>
        <p:spPr bwMode="auto">
          <a:xfrm rot="10800000">
            <a:off x="2487613" y="34893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ector reto 97"/>
          <p:cNvCxnSpPr/>
          <p:nvPr/>
        </p:nvCxnSpPr>
        <p:spPr bwMode="auto">
          <a:xfrm rot="10800000">
            <a:off x="2487613" y="33448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ector reto 98"/>
          <p:cNvCxnSpPr/>
          <p:nvPr/>
        </p:nvCxnSpPr>
        <p:spPr bwMode="auto">
          <a:xfrm rot="10800000">
            <a:off x="2487613" y="32035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ector reto 99"/>
          <p:cNvCxnSpPr/>
          <p:nvPr/>
        </p:nvCxnSpPr>
        <p:spPr bwMode="auto">
          <a:xfrm rot="10800000">
            <a:off x="2487613" y="32019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ector reto 100"/>
          <p:cNvCxnSpPr/>
          <p:nvPr/>
        </p:nvCxnSpPr>
        <p:spPr bwMode="auto">
          <a:xfrm rot="10800000">
            <a:off x="2487613" y="30575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reto 101"/>
          <p:cNvCxnSpPr/>
          <p:nvPr/>
        </p:nvCxnSpPr>
        <p:spPr bwMode="auto">
          <a:xfrm rot="10800000">
            <a:off x="2487613" y="29162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ector reto 102"/>
          <p:cNvCxnSpPr/>
          <p:nvPr/>
        </p:nvCxnSpPr>
        <p:spPr bwMode="auto">
          <a:xfrm rot="10800000">
            <a:off x="2487613" y="30591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ector reto 103"/>
          <p:cNvCxnSpPr/>
          <p:nvPr/>
        </p:nvCxnSpPr>
        <p:spPr bwMode="auto">
          <a:xfrm rot="10800000">
            <a:off x="2487613" y="29146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ector reto 104"/>
          <p:cNvCxnSpPr/>
          <p:nvPr/>
        </p:nvCxnSpPr>
        <p:spPr bwMode="auto">
          <a:xfrm rot="10800000">
            <a:off x="2487613" y="27733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179" name="CaixaDeTexto 8"/>
          <p:cNvSpPr txBox="1">
            <a:spLocks noChangeArrowheads="1"/>
          </p:cNvSpPr>
          <p:nvPr/>
        </p:nvSpPr>
        <p:spPr bwMode="auto">
          <a:xfrm>
            <a:off x="3643313" y="5857875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C L A S S E S</a:t>
            </a:r>
          </a:p>
        </p:txBody>
      </p:sp>
      <p:sp>
        <p:nvSpPr>
          <p:cNvPr id="91180" name="CaixaDeTexto 155"/>
          <p:cNvSpPr txBox="1">
            <a:spLocks noChangeArrowheads="1"/>
          </p:cNvSpPr>
          <p:nvPr/>
        </p:nvSpPr>
        <p:spPr bwMode="auto">
          <a:xfrm>
            <a:off x="3416300" y="5500688"/>
            <a:ext cx="428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/>
              <a:t>30</a:t>
            </a:r>
          </a:p>
        </p:txBody>
      </p:sp>
      <p:sp>
        <p:nvSpPr>
          <p:cNvPr id="91181" name="CaixaDeTexto 156"/>
          <p:cNvSpPr txBox="1">
            <a:spLocks noChangeArrowheads="1"/>
          </p:cNvSpPr>
          <p:nvPr/>
        </p:nvSpPr>
        <p:spPr bwMode="auto">
          <a:xfrm>
            <a:off x="4592638" y="5500688"/>
            <a:ext cx="428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/>
              <a:t>42</a:t>
            </a:r>
          </a:p>
        </p:txBody>
      </p:sp>
      <p:sp>
        <p:nvSpPr>
          <p:cNvPr id="91182" name="CaixaDeTexto 157"/>
          <p:cNvSpPr txBox="1">
            <a:spLocks noChangeArrowheads="1"/>
          </p:cNvSpPr>
          <p:nvPr/>
        </p:nvSpPr>
        <p:spPr bwMode="auto">
          <a:xfrm>
            <a:off x="5000625" y="5500688"/>
            <a:ext cx="428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/>
              <a:t>46</a:t>
            </a:r>
          </a:p>
        </p:txBody>
      </p:sp>
      <p:sp>
        <p:nvSpPr>
          <p:cNvPr id="63535" name="CaixaDeTexto 160"/>
          <p:cNvSpPr txBox="1">
            <a:spLocks noChangeArrowheads="1"/>
          </p:cNvSpPr>
          <p:nvPr/>
        </p:nvSpPr>
        <p:spPr bwMode="auto">
          <a:xfrm>
            <a:off x="1357313" y="1357313"/>
            <a:ext cx="7286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/>
              <a:t>Reduzindo sucessivamente a amplitude com relação à amplitude total</a:t>
            </a:r>
          </a:p>
          <a:p>
            <a:pPr algn="ctr"/>
            <a:r>
              <a:rPr lang="pt-BR" sz="1600"/>
              <a:t>é possível ter um histograma venha a se apresentar deste modo</a:t>
            </a:r>
          </a:p>
        </p:txBody>
      </p:sp>
      <p:cxnSp>
        <p:nvCxnSpPr>
          <p:cNvPr id="16" name="Conector reto 15"/>
          <p:cNvCxnSpPr/>
          <p:nvPr/>
        </p:nvCxnSpPr>
        <p:spPr bwMode="auto">
          <a:xfrm rot="5400000">
            <a:off x="3592513" y="5522913"/>
            <a:ext cx="73025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 bwMode="auto">
          <a:xfrm rot="5400000">
            <a:off x="3592513" y="5522913"/>
            <a:ext cx="73025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/>
          <p:nvPr/>
        </p:nvCxnSpPr>
        <p:spPr bwMode="auto">
          <a:xfrm rot="5400000">
            <a:off x="4761706" y="5523707"/>
            <a:ext cx="730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 bwMode="auto">
          <a:xfrm rot="5400000">
            <a:off x="4761706" y="5523707"/>
            <a:ext cx="730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/>
          <p:cNvCxnSpPr/>
          <p:nvPr/>
        </p:nvCxnSpPr>
        <p:spPr bwMode="auto">
          <a:xfrm rot="5400000">
            <a:off x="5177631" y="5523707"/>
            <a:ext cx="730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/>
          <p:cNvCxnSpPr/>
          <p:nvPr/>
        </p:nvCxnSpPr>
        <p:spPr bwMode="auto">
          <a:xfrm rot="5400000">
            <a:off x="5179219" y="5523707"/>
            <a:ext cx="73025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to 46"/>
          <p:cNvCxnSpPr/>
          <p:nvPr/>
        </p:nvCxnSpPr>
        <p:spPr bwMode="auto">
          <a:xfrm rot="5400000">
            <a:off x="4761706" y="5523707"/>
            <a:ext cx="730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to 47"/>
          <p:cNvCxnSpPr/>
          <p:nvPr/>
        </p:nvCxnSpPr>
        <p:spPr bwMode="auto">
          <a:xfrm rot="5400000">
            <a:off x="4761706" y="5523707"/>
            <a:ext cx="730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to 56"/>
          <p:cNvCxnSpPr/>
          <p:nvPr/>
        </p:nvCxnSpPr>
        <p:spPr bwMode="auto">
          <a:xfrm rot="5400000">
            <a:off x="5177631" y="5523707"/>
            <a:ext cx="730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to 57"/>
          <p:cNvCxnSpPr/>
          <p:nvPr/>
        </p:nvCxnSpPr>
        <p:spPr bwMode="auto">
          <a:xfrm rot="5400000">
            <a:off x="5179219" y="5523707"/>
            <a:ext cx="73025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ângulo 63"/>
          <p:cNvSpPr/>
          <p:nvPr/>
        </p:nvSpPr>
        <p:spPr>
          <a:xfrm>
            <a:off x="3429000" y="5153025"/>
            <a:ext cx="198438" cy="331788"/>
          </a:xfrm>
          <a:prstGeom prst="rect">
            <a:avLst/>
          </a:prstGeom>
          <a:solidFill>
            <a:srgbClr val="FFFF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66" name="Retângulo 65"/>
          <p:cNvSpPr/>
          <p:nvPr/>
        </p:nvSpPr>
        <p:spPr>
          <a:xfrm>
            <a:off x="3627438" y="4913313"/>
            <a:ext cx="198437" cy="571500"/>
          </a:xfrm>
          <a:prstGeom prst="rect">
            <a:avLst/>
          </a:prstGeom>
          <a:solidFill>
            <a:srgbClr val="FFFF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69" name="Retângulo 68"/>
          <p:cNvSpPr/>
          <p:nvPr/>
        </p:nvSpPr>
        <p:spPr>
          <a:xfrm>
            <a:off x="3825875" y="4197350"/>
            <a:ext cx="198438" cy="1287463"/>
          </a:xfrm>
          <a:prstGeom prst="rect">
            <a:avLst/>
          </a:prstGeom>
          <a:solidFill>
            <a:srgbClr val="FFFF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70" name="Retângulo 69"/>
          <p:cNvSpPr/>
          <p:nvPr/>
        </p:nvSpPr>
        <p:spPr>
          <a:xfrm>
            <a:off x="4024313" y="3719513"/>
            <a:ext cx="198437" cy="1765300"/>
          </a:xfrm>
          <a:prstGeom prst="rect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2700000" scaled="0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71" name="Retângulo 70"/>
          <p:cNvSpPr/>
          <p:nvPr/>
        </p:nvSpPr>
        <p:spPr>
          <a:xfrm>
            <a:off x="4222750" y="3214688"/>
            <a:ext cx="198438" cy="2270125"/>
          </a:xfrm>
          <a:prstGeom prst="rect">
            <a:avLst/>
          </a:prstGeom>
          <a:solidFill>
            <a:srgbClr val="FFFF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72" name="Retângulo 71"/>
          <p:cNvSpPr/>
          <p:nvPr/>
        </p:nvSpPr>
        <p:spPr>
          <a:xfrm>
            <a:off x="4421188" y="3719513"/>
            <a:ext cx="198437" cy="1765300"/>
          </a:xfrm>
          <a:prstGeom prst="rect">
            <a:avLst/>
          </a:prstGeom>
          <a:solidFill>
            <a:srgbClr val="FFFF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73" name="Retângulo 72"/>
          <p:cNvSpPr/>
          <p:nvPr/>
        </p:nvSpPr>
        <p:spPr>
          <a:xfrm>
            <a:off x="4619625" y="4197350"/>
            <a:ext cx="198438" cy="1287463"/>
          </a:xfrm>
          <a:prstGeom prst="rect">
            <a:avLst/>
          </a:prstGeom>
          <a:solidFill>
            <a:srgbClr val="FFFF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74" name="Retângulo 73"/>
          <p:cNvSpPr/>
          <p:nvPr/>
        </p:nvSpPr>
        <p:spPr>
          <a:xfrm>
            <a:off x="4818063" y="4913313"/>
            <a:ext cx="198437" cy="571500"/>
          </a:xfrm>
          <a:prstGeom prst="rect">
            <a:avLst/>
          </a:prstGeom>
          <a:solidFill>
            <a:srgbClr val="FFFF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06" name="Retângulo 105"/>
          <p:cNvSpPr/>
          <p:nvPr/>
        </p:nvSpPr>
        <p:spPr>
          <a:xfrm>
            <a:off x="5016500" y="5153025"/>
            <a:ext cx="198438" cy="331788"/>
          </a:xfrm>
          <a:prstGeom prst="rect">
            <a:avLst/>
          </a:prstGeom>
          <a:solidFill>
            <a:srgbClr val="FFFF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91203" name="CaixaDeTexto 108"/>
          <p:cNvSpPr txBox="1">
            <a:spLocks noChangeArrowheads="1"/>
          </p:cNvSpPr>
          <p:nvPr/>
        </p:nvSpPr>
        <p:spPr bwMode="auto">
          <a:xfrm>
            <a:off x="3811588" y="5513388"/>
            <a:ext cx="428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/>
              <a:t>34</a:t>
            </a:r>
          </a:p>
        </p:txBody>
      </p:sp>
      <p:cxnSp>
        <p:nvCxnSpPr>
          <p:cNvPr id="110" name="Conector reto 109"/>
          <p:cNvCxnSpPr/>
          <p:nvPr/>
        </p:nvCxnSpPr>
        <p:spPr bwMode="auto">
          <a:xfrm rot="5400000">
            <a:off x="3987800" y="5535613"/>
            <a:ext cx="73025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ector reto 110"/>
          <p:cNvCxnSpPr/>
          <p:nvPr/>
        </p:nvCxnSpPr>
        <p:spPr bwMode="auto">
          <a:xfrm rot="5400000">
            <a:off x="3987800" y="5535613"/>
            <a:ext cx="73025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206" name="CaixaDeTexto 111"/>
          <p:cNvSpPr txBox="1">
            <a:spLocks noChangeArrowheads="1"/>
          </p:cNvSpPr>
          <p:nvPr/>
        </p:nvSpPr>
        <p:spPr bwMode="auto">
          <a:xfrm>
            <a:off x="4214813" y="5500688"/>
            <a:ext cx="428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/>
              <a:t>38</a:t>
            </a:r>
          </a:p>
        </p:txBody>
      </p:sp>
      <p:cxnSp>
        <p:nvCxnSpPr>
          <p:cNvPr id="113" name="Conector reto 112"/>
          <p:cNvCxnSpPr/>
          <p:nvPr/>
        </p:nvCxnSpPr>
        <p:spPr bwMode="auto">
          <a:xfrm rot="5400000">
            <a:off x="4378325" y="5541963"/>
            <a:ext cx="73025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ector reto 113"/>
          <p:cNvCxnSpPr/>
          <p:nvPr/>
        </p:nvCxnSpPr>
        <p:spPr bwMode="auto">
          <a:xfrm rot="5400000">
            <a:off x="4378325" y="5541963"/>
            <a:ext cx="73025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63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35" grpId="0"/>
      <p:bldP spid="64" grpId="0" animBg="1"/>
      <p:bldP spid="66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106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285984" y="0"/>
            <a:ext cx="4572033" cy="71435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HISTOGRAMA</a:t>
            </a:r>
          </a:p>
        </p:txBody>
      </p:sp>
      <p:sp>
        <p:nvSpPr>
          <p:cNvPr id="3" name="Retângulo 2"/>
          <p:cNvSpPr/>
          <p:nvPr/>
        </p:nvSpPr>
        <p:spPr>
          <a:xfrm>
            <a:off x="3286116" y="785794"/>
            <a:ext cx="247907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CURVA DE GAUSS</a:t>
            </a:r>
            <a:endParaRPr lang="pt-B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4" name="Conector reto 3"/>
          <p:cNvCxnSpPr/>
          <p:nvPr/>
        </p:nvCxnSpPr>
        <p:spPr bwMode="auto">
          <a:xfrm rot="10800000">
            <a:off x="2487613" y="53451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/>
          <p:cNvCxnSpPr/>
          <p:nvPr/>
        </p:nvCxnSpPr>
        <p:spPr bwMode="auto">
          <a:xfrm rot="10800000">
            <a:off x="2487613" y="52006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 bwMode="auto">
          <a:xfrm rot="10800000">
            <a:off x="2487613" y="50593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 bwMode="auto">
          <a:xfrm rot="10800000">
            <a:off x="2487613" y="52022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 bwMode="auto">
          <a:xfrm rot="10800000">
            <a:off x="2487613" y="50577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 bwMode="auto">
          <a:xfrm rot="5400000" flipH="1" flipV="1">
            <a:off x="1005682" y="3909219"/>
            <a:ext cx="3132137" cy="31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 bwMode="auto">
          <a:xfrm>
            <a:off x="2571750" y="5484813"/>
            <a:ext cx="4071938" cy="31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71" name="CaixaDeTexto 8"/>
          <p:cNvSpPr txBox="1">
            <a:spLocks noChangeArrowheads="1"/>
          </p:cNvSpPr>
          <p:nvPr/>
        </p:nvSpPr>
        <p:spPr bwMode="auto">
          <a:xfrm rot="-5400000">
            <a:off x="1085850" y="3629025"/>
            <a:ext cx="2198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F R E Q ÜÊ N C I A</a:t>
            </a:r>
          </a:p>
        </p:txBody>
      </p:sp>
      <p:cxnSp>
        <p:nvCxnSpPr>
          <p:cNvPr id="75" name="Conector reto 74"/>
          <p:cNvCxnSpPr/>
          <p:nvPr/>
        </p:nvCxnSpPr>
        <p:spPr bwMode="auto">
          <a:xfrm rot="10800000">
            <a:off x="2487613" y="49164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to 75"/>
          <p:cNvCxnSpPr/>
          <p:nvPr/>
        </p:nvCxnSpPr>
        <p:spPr bwMode="auto">
          <a:xfrm rot="10800000">
            <a:off x="2487613" y="49149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to 76"/>
          <p:cNvCxnSpPr/>
          <p:nvPr/>
        </p:nvCxnSpPr>
        <p:spPr bwMode="auto">
          <a:xfrm rot="10800000">
            <a:off x="2487613" y="47704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reto 77"/>
          <p:cNvCxnSpPr/>
          <p:nvPr/>
        </p:nvCxnSpPr>
        <p:spPr bwMode="auto">
          <a:xfrm rot="10800000">
            <a:off x="2487613" y="46291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 reto 78"/>
          <p:cNvCxnSpPr/>
          <p:nvPr/>
        </p:nvCxnSpPr>
        <p:spPr bwMode="auto">
          <a:xfrm rot="10800000">
            <a:off x="2487613" y="47720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to 79"/>
          <p:cNvCxnSpPr/>
          <p:nvPr/>
        </p:nvCxnSpPr>
        <p:spPr bwMode="auto">
          <a:xfrm rot="10800000">
            <a:off x="2487613" y="46275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to 80"/>
          <p:cNvCxnSpPr/>
          <p:nvPr/>
        </p:nvCxnSpPr>
        <p:spPr bwMode="auto">
          <a:xfrm rot="10800000">
            <a:off x="2487613" y="44862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to 81"/>
          <p:cNvCxnSpPr/>
          <p:nvPr/>
        </p:nvCxnSpPr>
        <p:spPr bwMode="auto">
          <a:xfrm rot="10800000">
            <a:off x="2487613" y="44894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 reto 82"/>
          <p:cNvCxnSpPr/>
          <p:nvPr/>
        </p:nvCxnSpPr>
        <p:spPr bwMode="auto">
          <a:xfrm rot="10800000">
            <a:off x="2487613" y="43449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reto 83"/>
          <p:cNvCxnSpPr/>
          <p:nvPr/>
        </p:nvCxnSpPr>
        <p:spPr bwMode="auto">
          <a:xfrm rot="10800000">
            <a:off x="2481263" y="42037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ctor reto 84"/>
          <p:cNvCxnSpPr/>
          <p:nvPr/>
        </p:nvCxnSpPr>
        <p:spPr bwMode="auto">
          <a:xfrm rot="10800000">
            <a:off x="2487613" y="43465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 reto 85"/>
          <p:cNvCxnSpPr/>
          <p:nvPr/>
        </p:nvCxnSpPr>
        <p:spPr bwMode="auto">
          <a:xfrm rot="10800000">
            <a:off x="2481263" y="42021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to 86"/>
          <p:cNvCxnSpPr/>
          <p:nvPr/>
        </p:nvCxnSpPr>
        <p:spPr bwMode="auto">
          <a:xfrm rot="10800000">
            <a:off x="2481263" y="40608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reto 87"/>
          <p:cNvCxnSpPr/>
          <p:nvPr/>
        </p:nvCxnSpPr>
        <p:spPr bwMode="auto">
          <a:xfrm rot="10800000">
            <a:off x="2481263" y="40592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ector reto 88"/>
          <p:cNvCxnSpPr/>
          <p:nvPr/>
        </p:nvCxnSpPr>
        <p:spPr bwMode="auto">
          <a:xfrm rot="10800000">
            <a:off x="2481263" y="39147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ector reto 89"/>
          <p:cNvCxnSpPr/>
          <p:nvPr/>
        </p:nvCxnSpPr>
        <p:spPr bwMode="auto">
          <a:xfrm rot="10800000">
            <a:off x="2481263" y="37734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ctor reto 90"/>
          <p:cNvCxnSpPr/>
          <p:nvPr/>
        </p:nvCxnSpPr>
        <p:spPr bwMode="auto">
          <a:xfrm rot="10800000">
            <a:off x="2481263" y="39163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ctor reto 91"/>
          <p:cNvCxnSpPr/>
          <p:nvPr/>
        </p:nvCxnSpPr>
        <p:spPr bwMode="auto">
          <a:xfrm rot="10800000">
            <a:off x="2481263" y="37719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ector reto 92"/>
          <p:cNvCxnSpPr/>
          <p:nvPr/>
        </p:nvCxnSpPr>
        <p:spPr bwMode="auto">
          <a:xfrm rot="10800000">
            <a:off x="2481263" y="36306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ector reto 93"/>
          <p:cNvCxnSpPr/>
          <p:nvPr/>
        </p:nvCxnSpPr>
        <p:spPr bwMode="auto">
          <a:xfrm rot="10800000">
            <a:off x="2487613" y="36322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ector reto 94"/>
          <p:cNvCxnSpPr/>
          <p:nvPr/>
        </p:nvCxnSpPr>
        <p:spPr bwMode="auto">
          <a:xfrm rot="10800000">
            <a:off x="2487613" y="34877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ector reto 95"/>
          <p:cNvCxnSpPr/>
          <p:nvPr/>
        </p:nvCxnSpPr>
        <p:spPr bwMode="auto">
          <a:xfrm rot="10800000">
            <a:off x="2487613" y="33464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ector reto 96"/>
          <p:cNvCxnSpPr/>
          <p:nvPr/>
        </p:nvCxnSpPr>
        <p:spPr bwMode="auto">
          <a:xfrm rot="10800000">
            <a:off x="2487613" y="34893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ector reto 97"/>
          <p:cNvCxnSpPr/>
          <p:nvPr/>
        </p:nvCxnSpPr>
        <p:spPr bwMode="auto">
          <a:xfrm rot="10800000">
            <a:off x="2487613" y="33448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ector reto 98"/>
          <p:cNvCxnSpPr/>
          <p:nvPr/>
        </p:nvCxnSpPr>
        <p:spPr bwMode="auto">
          <a:xfrm rot="10800000">
            <a:off x="2487613" y="32035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ector reto 99"/>
          <p:cNvCxnSpPr/>
          <p:nvPr/>
        </p:nvCxnSpPr>
        <p:spPr bwMode="auto">
          <a:xfrm rot="10800000">
            <a:off x="2487613" y="32019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ector reto 100"/>
          <p:cNvCxnSpPr/>
          <p:nvPr/>
        </p:nvCxnSpPr>
        <p:spPr bwMode="auto">
          <a:xfrm rot="10800000">
            <a:off x="2487613" y="30575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reto 101"/>
          <p:cNvCxnSpPr/>
          <p:nvPr/>
        </p:nvCxnSpPr>
        <p:spPr bwMode="auto">
          <a:xfrm rot="10800000">
            <a:off x="2487613" y="29162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ector reto 102"/>
          <p:cNvCxnSpPr/>
          <p:nvPr/>
        </p:nvCxnSpPr>
        <p:spPr bwMode="auto">
          <a:xfrm rot="10800000">
            <a:off x="2487613" y="30591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ector reto 103"/>
          <p:cNvCxnSpPr/>
          <p:nvPr/>
        </p:nvCxnSpPr>
        <p:spPr bwMode="auto">
          <a:xfrm rot="10800000">
            <a:off x="2487613" y="29146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ector reto 104"/>
          <p:cNvCxnSpPr/>
          <p:nvPr/>
        </p:nvCxnSpPr>
        <p:spPr bwMode="auto">
          <a:xfrm rot="10800000">
            <a:off x="2487613" y="27733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03" name="CaixaDeTexto 8"/>
          <p:cNvSpPr txBox="1">
            <a:spLocks noChangeArrowheads="1"/>
          </p:cNvSpPr>
          <p:nvPr/>
        </p:nvSpPr>
        <p:spPr bwMode="auto">
          <a:xfrm>
            <a:off x="3643313" y="5857875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C L A S S E S</a:t>
            </a:r>
          </a:p>
        </p:txBody>
      </p:sp>
      <p:sp>
        <p:nvSpPr>
          <p:cNvPr id="92204" name="CaixaDeTexto 155"/>
          <p:cNvSpPr txBox="1">
            <a:spLocks noChangeArrowheads="1"/>
          </p:cNvSpPr>
          <p:nvPr/>
        </p:nvSpPr>
        <p:spPr bwMode="auto">
          <a:xfrm>
            <a:off x="3286125" y="5500688"/>
            <a:ext cx="428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/>
              <a:t>30</a:t>
            </a:r>
          </a:p>
        </p:txBody>
      </p:sp>
      <p:sp>
        <p:nvSpPr>
          <p:cNvPr id="92205" name="CaixaDeTexto 156"/>
          <p:cNvSpPr txBox="1">
            <a:spLocks noChangeArrowheads="1"/>
          </p:cNvSpPr>
          <p:nvPr/>
        </p:nvSpPr>
        <p:spPr bwMode="auto">
          <a:xfrm>
            <a:off x="5021263" y="5500688"/>
            <a:ext cx="428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/>
              <a:t>42</a:t>
            </a:r>
          </a:p>
        </p:txBody>
      </p:sp>
      <p:sp>
        <p:nvSpPr>
          <p:cNvPr id="92206" name="CaixaDeTexto 157"/>
          <p:cNvSpPr txBox="1">
            <a:spLocks noChangeArrowheads="1"/>
          </p:cNvSpPr>
          <p:nvPr/>
        </p:nvSpPr>
        <p:spPr bwMode="auto">
          <a:xfrm>
            <a:off x="5572125" y="5500688"/>
            <a:ext cx="428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/>
              <a:t>46</a:t>
            </a:r>
          </a:p>
        </p:txBody>
      </p:sp>
      <p:sp>
        <p:nvSpPr>
          <p:cNvPr id="64559" name="CaixaDeTexto 160"/>
          <p:cNvSpPr txBox="1">
            <a:spLocks noChangeArrowheads="1"/>
          </p:cNvSpPr>
          <p:nvPr/>
        </p:nvSpPr>
        <p:spPr bwMode="auto">
          <a:xfrm>
            <a:off x="1357313" y="1357313"/>
            <a:ext cx="7286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/>
              <a:t>Reduzindo novamente a amplitude com relação à amplitude total</a:t>
            </a:r>
          </a:p>
          <a:p>
            <a:pPr algn="ctr"/>
            <a:r>
              <a:rPr lang="pt-BR" sz="1600"/>
              <a:t>é possível ter um histograma venha a se apresentar deste modo</a:t>
            </a:r>
          </a:p>
        </p:txBody>
      </p:sp>
      <p:cxnSp>
        <p:nvCxnSpPr>
          <p:cNvPr id="16" name="Conector reto 15"/>
          <p:cNvCxnSpPr/>
          <p:nvPr/>
        </p:nvCxnSpPr>
        <p:spPr bwMode="auto">
          <a:xfrm rot="5400000">
            <a:off x="3462338" y="5522913"/>
            <a:ext cx="73025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 bwMode="auto">
          <a:xfrm rot="5400000">
            <a:off x="3462338" y="5522913"/>
            <a:ext cx="73025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/>
          <p:nvPr/>
        </p:nvCxnSpPr>
        <p:spPr bwMode="auto">
          <a:xfrm rot="5400000">
            <a:off x="5190331" y="5523707"/>
            <a:ext cx="730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 bwMode="auto">
          <a:xfrm rot="5400000">
            <a:off x="5190331" y="5523707"/>
            <a:ext cx="730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/>
          <p:cNvCxnSpPr/>
          <p:nvPr/>
        </p:nvCxnSpPr>
        <p:spPr bwMode="auto">
          <a:xfrm rot="5400000">
            <a:off x="5749131" y="5523707"/>
            <a:ext cx="730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/>
          <p:cNvCxnSpPr/>
          <p:nvPr/>
        </p:nvCxnSpPr>
        <p:spPr bwMode="auto">
          <a:xfrm rot="5400000">
            <a:off x="5750719" y="5523707"/>
            <a:ext cx="73025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to 46"/>
          <p:cNvCxnSpPr/>
          <p:nvPr/>
        </p:nvCxnSpPr>
        <p:spPr bwMode="auto">
          <a:xfrm rot="5400000">
            <a:off x="5190331" y="5523707"/>
            <a:ext cx="730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to 47"/>
          <p:cNvCxnSpPr/>
          <p:nvPr/>
        </p:nvCxnSpPr>
        <p:spPr bwMode="auto">
          <a:xfrm rot="5400000">
            <a:off x="5190331" y="5523707"/>
            <a:ext cx="730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to 56"/>
          <p:cNvCxnSpPr/>
          <p:nvPr/>
        </p:nvCxnSpPr>
        <p:spPr bwMode="auto">
          <a:xfrm rot="5400000">
            <a:off x="5749131" y="5523707"/>
            <a:ext cx="730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to 57"/>
          <p:cNvCxnSpPr/>
          <p:nvPr/>
        </p:nvCxnSpPr>
        <p:spPr bwMode="auto">
          <a:xfrm rot="5400000">
            <a:off x="5750719" y="5523707"/>
            <a:ext cx="73025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18" name="CaixaDeTexto 108"/>
          <p:cNvSpPr txBox="1">
            <a:spLocks noChangeArrowheads="1"/>
          </p:cNvSpPr>
          <p:nvPr/>
        </p:nvSpPr>
        <p:spPr bwMode="auto">
          <a:xfrm>
            <a:off x="3954463" y="5513388"/>
            <a:ext cx="428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/>
              <a:t>34</a:t>
            </a:r>
          </a:p>
        </p:txBody>
      </p:sp>
      <p:cxnSp>
        <p:nvCxnSpPr>
          <p:cNvPr id="110" name="Conector reto 109"/>
          <p:cNvCxnSpPr/>
          <p:nvPr/>
        </p:nvCxnSpPr>
        <p:spPr bwMode="auto">
          <a:xfrm rot="5400000">
            <a:off x="4130675" y="5535613"/>
            <a:ext cx="73025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ector reto 110"/>
          <p:cNvCxnSpPr/>
          <p:nvPr/>
        </p:nvCxnSpPr>
        <p:spPr bwMode="auto">
          <a:xfrm rot="5400000">
            <a:off x="4130675" y="5535613"/>
            <a:ext cx="73025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21" name="CaixaDeTexto 111"/>
          <p:cNvSpPr txBox="1">
            <a:spLocks noChangeArrowheads="1"/>
          </p:cNvSpPr>
          <p:nvPr/>
        </p:nvSpPr>
        <p:spPr bwMode="auto">
          <a:xfrm>
            <a:off x="4500563" y="5500688"/>
            <a:ext cx="428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/>
              <a:t>38</a:t>
            </a:r>
          </a:p>
        </p:txBody>
      </p:sp>
      <p:cxnSp>
        <p:nvCxnSpPr>
          <p:cNvPr id="113" name="Conector reto 112"/>
          <p:cNvCxnSpPr/>
          <p:nvPr/>
        </p:nvCxnSpPr>
        <p:spPr bwMode="auto">
          <a:xfrm rot="5400000">
            <a:off x="4664075" y="5541963"/>
            <a:ext cx="73025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ector reto 113"/>
          <p:cNvCxnSpPr/>
          <p:nvPr/>
        </p:nvCxnSpPr>
        <p:spPr bwMode="auto">
          <a:xfrm rot="5400000">
            <a:off x="4664075" y="5541963"/>
            <a:ext cx="73025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ângulo 63"/>
          <p:cNvSpPr/>
          <p:nvPr/>
        </p:nvSpPr>
        <p:spPr bwMode="auto">
          <a:xfrm>
            <a:off x="3419475" y="5357813"/>
            <a:ext cx="71438" cy="117475"/>
          </a:xfrm>
          <a:prstGeom prst="rect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07" name="Retângulo 106"/>
          <p:cNvSpPr/>
          <p:nvPr/>
        </p:nvSpPr>
        <p:spPr bwMode="auto">
          <a:xfrm>
            <a:off x="3357563" y="5403850"/>
            <a:ext cx="65087" cy="71438"/>
          </a:xfrm>
          <a:prstGeom prst="rect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08" name="Retângulo 107"/>
          <p:cNvSpPr/>
          <p:nvPr/>
        </p:nvSpPr>
        <p:spPr bwMode="auto">
          <a:xfrm>
            <a:off x="3492500" y="5273675"/>
            <a:ext cx="55563" cy="201613"/>
          </a:xfrm>
          <a:prstGeom prst="rect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15" name="Retângulo 114"/>
          <p:cNvSpPr/>
          <p:nvPr/>
        </p:nvSpPr>
        <p:spPr bwMode="auto">
          <a:xfrm>
            <a:off x="3614738" y="5143500"/>
            <a:ext cx="65087" cy="331788"/>
          </a:xfrm>
          <a:prstGeom prst="rect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16" name="Retângulo 115"/>
          <p:cNvSpPr/>
          <p:nvPr/>
        </p:nvSpPr>
        <p:spPr bwMode="auto">
          <a:xfrm>
            <a:off x="3546475" y="5230813"/>
            <a:ext cx="65088" cy="244475"/>
          </a:xfrm>
          <a:prstGeom prst="rect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17" name="Retângulo 116"/>
          <p:cNvSpPr/>
          <p:nvPr/>
        </p:nvSpPr>
        <p:spPr bwMode="auto">
          <a:xfrm>
            <a:off x="3681413" y="5013325"/>
            <a:ext cx="55562" cy="461963"/>
          </a:xfrm>
          <a:prstGeom prst="rect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18" name="Retângulo 117"/>
          <p:cNvSpPr/>
          <p:nvPr/>
        </p:nvSpPr>
        <p:spPr bwMode="auto">
          <a:xfrm>
            <a:off x="3805238" y="4708525"/>
            <a:ext cx="65087" cy="766763"/>
          </a:xfrm>
          <a:prstGeom prst="rect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19" name="Retângulo 118"/>
          <p:cNvSpPr/>
          <p:nvPr/>
        </p:nvSpPr>
        <p:spPr bwMode="auto">
          <a:xfrm>
            <a:off x="3738563" y="4881563"/>
            <a:ext cx="65087" cy="593725"/>
          </a:xfrm>
          <a:prstGeom prst="rect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20" name="Retângulo 119"/>
          <p:cNvSpPr/>
          <p:nvPr/>
        </p:nvSpPr>
        <p:spPr bwMode="auto">
          <a:xfrm>
            <a:off x="3873500" y="4572000"/>
            <a:ext cx="68263" cy="903288"/>
          </a:xfrm>
          <a:prstGeom prst="rect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21" name="Retângulo 120"/>
          <p:cNvSpPr/>
          <p:nvPr/>
        </p:nvSpPr>
        <p:spPr bwMode="auto">
          <a:xfrm>
            <a:off x="4013200" y="4056063"/>
            <a:ext cx="71438" cy="1419225"/>
          </a:xfrm>
          <a:prstGeom prst="rect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22" name="Retângulo 121"/>
          <p:cNvSpPr/>
          <p:nvPr/>
        </p:nvSpPr>
        <p:spPr bwMode="auto">
          <a:xfrm>
            <a:off x="3941763" y="4403725"/>
            <a:ext cx="71437" cy="1071563"/>
          </a:xfrm>
          <a:prstGeom prst="rect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23" name="Retângulo 122"/>
          <p:cNvSpPr/>
          <p:nvPr/>
        </p:nvSpPr>
        <p:spPr bwMode="auto">
          <a:xfrm>
            <a:off x="4086225" y="3838575"/>
            <a:ext cx="61913" cy="1636713"/>
          </a:xfrm>
          <a:prstGeom prst="rect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24" name="Retângulo 123"/>
          <p:cNvSpPr/>
          <p:nvPr/>
        </p:nvSpPr>
        <p:spPr bwMode="auto">
          <a:xfrm>
            <a:off x="4219575" y="3448050"/>
            <a:ext cx="71438" cy="2027238"/>
          </a:xfrm>
          <a:prstGeom prst="rect">
            <a:avLst/>
          </a:prstGeom>
          <a:gradFill>
            <a:gsLst>
              <a:gs pos="0">
                <a:schemeClr val="tx1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2700000" scaled="0"/>
          </a:gra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25" name="Retângulo 124"/>
          <p:cNvSpPr/>
          <p:nvPr/>
        </p:nvSpPr>
        <p:spPr bwMode="auto">
          <a:xfrm>
            <a:off x="4148138" y="3621088"/>
            <a:ext cx="71437" cy="1854200"/>
          </a:xfrm>
          <a:prstGeom prst="rect">
            <a:avLst/>
          </a:prstGeom>
          <a:gradFill>
            <a:gsLst>
              <a:gs pos="0">
                <a:schemeClr val="tx1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2700000" scaled="0"/>
          </a:gra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26" name="Retângulo 125"/>
          <p:cNvSpPr/>
          <p:nvPr/>
        </p:nvSpPr>
        <p:spPr bwMode="auto">
          <a:xfrm>
            <a:off x="4291013" y="3360738"/>
            <a:ext cx="61912" cy="2114550"/>
          </a:xfrm>
          <a:prstGeom prst="rect">
            <a:avLst/>
          </a:prstGeom>
          <a:gradFill>
            <a:gsLst>
              <a:gs pos="0">
                <a:schemeClr val="tx1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2700000" scaled="0"/>
          </a:gra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27" name="Retângulo 126"/>
          <p:cNvSpPr/>
          <p:nvPr/>
        </p:nvSpPr>
        <p:spPr bwMode="auto">
          <a:xfrm>
            <a:off x="4419600" y="3143250"/>
            <a:ext cx="80963" cy="2332038"/>
          </a:xfrm>
          <a:prstGeom prst="rect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28" name="Retângulo 127"/>
          <p:cNvSpPr/>
          <p:nvPr/>
        </p:nvSpPr>
        <p:spPr bwMode="auto">
          <a:xfrm>
            <a:off x="4351338" y="3230563"/>
            <a:ext cx="77787" cy="2244725"/>
          </a:xfrm>
          <a:prstGeom prst="rect">
            <a:avLst/>
          </a:prstGeom>
          <a:gradFill>
            <a:gsLst>
              <a:gs pos="0">
                <a:schemeClr val="tx1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2700000" scaled="0"/>
          </a:gra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29" name="Retângulo 128"/>
          <p:cNvSpPr/>
          <p:nvPr/>
        </p:nvSpPr>
        <p:spPr bwMode="auto">
          <a:xfrm>
            <a:off x="4500563" y="3143250"/>
            <a:ext cx="80962" cy="2332038"/>
          </a:xfrm>
          <a:prstGeom prst="rect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30" name="Retângulo 129"/>
          <p:cNvSpPr/>
          <p:nvPr/>
        </p:nvSpPr>
        <p:spPr bwMode="auto">
          <a:xfrm>
            <a:off x="4649788" y="3360738"/>
            <a:ext cx="61912" cy="2114550"/>
          </a:xfrm>
          <a:prstGeom prst="rect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31" name="Retângulo 130"/>
          <p:cNvSpPr/>
          <p:nvPr/>
        </p:nvSpPr>
        <p:spPr bwMode="auto">
          <a:xfrm>
            <a:off x="4572000" y="3230563"/>
            <a:ext cx="77788" cy="2244725"/>
          </a:xfrm>
          <a:prstGeom prst="rect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33" name="Retângulo 132"/>
          <p:cNvSpPr/>
          <p:nvPr/>
        </p:nvSpPr>
        <p:spPr bwMode="auto">
          <a:xfrm>
            <a:off x="4845050" y="3838575"/>
            <a:ext cx="61913" cy="1636713"/>
          </a:xfrm>
          <a:prstGeom prst="rect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34" name="Retângulo 133"/>
          <p:cNvSpPr/>
          <p:nvPr/>
        </p:nvSpPr>
        <p:spPr bwMode="auto">
          <a:xfrm>
            <a:off x="4773613" y="3621088"/>
            <a:ext cx="71437" cy="1854200"/>
          </a:xfrm>
          <a:prstGeom prst="rect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35" name="Retângulo 134"/>
          <p:cNvSpPr/>
          <p:nvPr/>
        </p:nvSpPr>
        <p:spPr bwMode="auto">
          <a:xfrm>
            <a:off x="4906963" y="4056063"/>
            <a:ext cx="71437" cy="1419225"/>
          </a:xfrm>
          <a:prstGeom prst="rect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36" name="Retângulo 135"/>
          <p:cNvSpPr/>
          <p:nvPr/>
        </p:nvSpPr>
        <p:spPr bwMode="auto">
          <a:xfrm>
            <a:off x="5049838" y="4578350"/>
            <a:ext cx="55562" cy="896938"/>
          </a:xfrm>
          <a:prstGeom prst="rect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37" name="Retângulo 136"/>
          <p:cNvSpPr/>
          <p:nvPr/>
        </p:nvSpPr>
        <p:spPr bwMode="auto">
          <a:xfrm>
            <a:off x="4978400" y="4403725"/>
            <a:ext cx="71438" cy="1071563"/>
          </a:xfrm>
          <a:prstGeom prst="rect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38" name="Retângulo 137"/>
          <p:cNvSpPr/>
          <p:nvPr/>
        </p:nvSpPr>
        <p:spPr bwMode="auto">
          <a:xfrm>
            <a:off x="5108575" y="4708525"/>
            <a:ext cx="65088" cy="766763"/>
          </a:xfrm>
          <a:prstGeom prst="rect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39" name="Retângulo 138"/>
          <p:cNvSpPr/>
          <p:nvPr/>
        </p:nvSpPr>
        <p:spPr bwMode="auto">
          <a:xfrm>
            <a:off x="5241925" y="5013325"/>
            <a:ext cx="55563" cy="461963"/>
          </a:xfrm>
          <a:prstGeom prst="rect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40" name="Retângulo 139"/>
          <p:cNvSpPr/>
          <p:nvPr/>
        </p:nvSpPr>
        <p:spPr bwMode="auto">
          <a:xfrm>
            <a:off x="5175250" y="4881563"/>
            <a:ext cx="65088" cy="593725"/>
          </a:xfrm>
          <a:prstGeom prst="rect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41" name="Retângulo 140"/>
          <p:cNvSpPr/>
          <p:nvPr/>
        </p:nvSpPr>
        <p:spPr bwMode="auto">
          <a:xfrm>
            <a:off x="5300663" y="5143500"/>
            <a:ext cx="65087" cy="331788"/>
          </a:xfrm>
          <a:prstGeom prst="rect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42" name="Retângulo 141"/>
          <p:cNvSpPr/>
          <p:nvPr/>
        </p:nvSpPr>
        <p:spPr bwMode="auto">
          <a:xfrm>
            <a:off x="5434013" y="5273675"/>
            <a:ext cx="55562" cy="201613"/>
          </a:xfrm>
          <a:prstGeom prst="rect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43" name="Retângulo 142"/>
          <p:cNvSpPr/>
          <p:nvPr/>
        </p:nvSpPr>
        <p:spPr bwMode="auto">
          <a:xfrm>
            <a:off x="5367338" y="5230813"/>
            <a:ext cx="65087" cy="244475"/>
          </a:xfrm>
          <a:prstGeom prst="rect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44" name="Retângulo 143"/>
          <p:cNvSpPr/>
          <p:nvPr/>
        </p:nvSpPr>
        <p:spPr bwMode="auto">
          <a:xfrm>
            <a:off x="5492750" y="5316538"/>
            <a:ext cx="71438" cy="158750"/>
          </a:xfrm>
          <a:prstGeom prst="rect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46" name="Retângulo 145"/>
          <p:cNvSpPr/>
          <p:nvPr/>
        </p:nvSpPr>
        <p:spPr bwMode="auto">
          <a:xfrm>
            <a:off x="5561013" y="5357813"/>
            <a:ext cx="82550" cy="117475"/>
          </a:xfrm>
          <a:prstGeom prst="rect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53" name="Retângulo 152"/>
          <p:cNvSpPr/>
          <p:nvPr/>
        </p:nvSpPr>
        <p:spPr bwMode="auto">
          <a:xfrm>
            <a:off x="4711700" y="3500438"/>
            <a:ext cx="61913" cy="1971675"/>
          </a:xfrm>
          <a:prstGeom prst="rect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54" name="Retângulo 153"/>
          <p:cNvSpPr/>
          <p:nvPr/>
        </p:nvSpPr>
        <p:spPr bwMode="auto">
          <a:xfrm>
            <a:off x="5643563" y="5429250"/>
            <a:ext cx="71437" cy="46038"/>
          </a:xfrm>
          <a:prstGeom prst="rect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64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59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285984" y="0"/>
            <a:ext cx="4572033" cy="71435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HISTOGRAMA</a:t>
            </a:r>
          </a:p>
        </p:txBody>
      </p:sp>
      <p:sp>
        <p:nvSpPr>
          <p:cNvPr id="3" name="Retângulo 2"/>
          <p:cNvSpPr/>
          <p:nvPr/>
        </p:nvSpPr>
        <p:spPr>
          <a:xfrm>
            <a:off x="3286116" y="785794"/>
            <a:ext cx="247907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CURVA DE GAUSS</a:t>
            </a:r>
            <a:endParaRPr lang="pt-B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4" name="Conector reto 3"/>
          <p:cNvCxnSpPr/>
          <p:nvPr/>
        </p:nvCxnSpPr>
        <p:spPr bwMode="auto">
          <a:xfrm rot="10800000">
            <a:off x="2487613" y="53451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/>
          <p:cNvCxnSpPr/>
          <p:nvPr/>
        </p:nvCxnSpPr>
        <p:spPr bwMode="auto">
          <a:xfrm rot="10800000">
            <a:off x="2487613" y="52006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 bwMode="auto">
          <a:xfrm rot="10800000">
            <a:off x="2487613" y="50593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 bwMode="auto">
          <a:xfrm rot="10800000">
            <a:off x="2487613" y="52022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 bwMode="auto">
          <a:xfrm rot="10800000">
            <a:off x="2487613" y="50577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 bwMode="auto">
          <a:xfrm rot="5400000" flipH="1" flipV="1">
            <a:off x="1005682" y="3909219"/>
            <a:ext cx="3132137" cy="31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 bwMode="auto">
          <a:xfrm>
            <a:off x="2571750" y="5484813"/>
            <a:ext cx="4071938" cy="31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195" name="CaixaDeTexto 8"/>
          <p:cNvSpPr txBox="1">
            <a:spLocks noChangeArrowheads="1"/>
          </p:cNvSpPr>
          <p:nvPr/>
        </p:nvSpPr>
        <p:spPr bwMode="auto">
          <a:xfrm rot="-5400000">
            <a:off x="1085850" y="3629025"/>
            <a:ext cx="2198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F R E Q ÜÊ N C I A</a:t>
            </a:r>
          </a:p>
        </p:txBody>
      </p:sp>
      <p:cxnSp>
        <p:nvCxnSpPr>
          <p:cNvPr id="75" name="Conector reto 74"/>
          <p:cNvCxnSpPr/>
          <p:nvPr/>
        </p:nvCxnSpPr>
        <p:spPr bwMode="auto">
          <a:xfrm rot="10800000">
            <a:off x="2487613" y="49164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to 75"/>
          <p:cNvCxnSpPr/>
          <p:nvPr/>
        </p:nvCxnSpPr>
        <p:spPr bwMode="auto">
          <a:xfrm rot="10800000">
            <a:off x="2487613" y="49149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to 76"/>
          <p:cNvCxnSpPr/>
          <p:nvPr/>
        </p:nvCxnSpPr>
        <p:spPr bwMode="auto">
          <a:xfrm rot="10800000">
            <a:off x="2487613" y="47704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reto 77"/>
          <p:cNvCxnSpPr/>
          <p:nvPr/>
        </p:nvCxnSpPr>
        <p:spPr bwMode="auto">
          <a:xfrm rot="10800000">
            <a:off x="2487613" y="46291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 reto 78"/>
          <p:cNvCxnSpPr/>
          <p:nvPr/>
        </p:nvCxnSpPr>
        <p:spPr bwMode="auto">
          <a:xfrm rot="10800000">
            <a:off x="2487613" y="47720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to 79"/>
          <p:cNvCxnSpPr/>
          <p:nvPr/>
        </p:nvCxnSpPr>
        <p:spPr bwMode="auto">
          <a:xfrm rot="10800000">
            <a:off x="2487613" y="46275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to 80"/>
          <p:cNvCxnSpPr/>
          <p:nvPr/>
        </p:nvCxnSpPr>
        <p:spPr bwMode="auto">
          <a:xfrm rot="10800000">
            <a:off x="2487613" y="44862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to 81"/>
          <p:cNvCxnSpPr/>
          <p:nvPr/>
        </p:nvCxnSpPr>
        <p:spPr bwMode="auto">
          <a:xfrm rot="10800000">
            <a:off x="2487613" y="44894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 reto 82"/>
          <p:cNvCxnSpPr/>
          <p:nvPr/>
        </p:nvCxnSpPr>
        <p:spPr bwMode="auto">
          <a:xfrm rot="10800000">
            <a:off x="2487613" y="43449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reto 83"/>
          <p:cNvCxnSpPr/>
          <p:nvPr/>
        </p:nvCxnSpPr>
        <p:spPr bwMode="auto">
          <a:xfrm rot="10800000">
            <a:off x="2481263" y="42037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ctor reto 84"/>
          <p:cNvCxnSpPr/>
          <p:nvPr/>
        </p:nvCxnSpPr>
        <p:spPr bwMode="auto">
          <a:xfrm rot="10800000">
            <a:off x="2487613" y="43465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 reto 85"/>
          <p:cNvCxnSpPr/>
          <p:nvPr/>
        </p:nvCxnSpPr>
        <p:spPr bwMode="auto">
          <a:xfrm rot="10800000">
            <a:off x="2481263" y="42021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to 86"/>
          <p:cNvCxnSpPr/>
          <p:nvPr/>
        </p:nvCxnSpPr>
        <p:spPr bwMode="auto">
          <a:xfrm rot="10800000">
            <a:off x="2481263" y="40608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reto 87"/>
          <p:cNvCxnSpPr/>
          <p:nvPr/>
        </p:nvCxnSpPr>
        <p:spPr bwMode="auto">
          <a:xfrm rot="10800000">
            <a:off x="2481263" y="40592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ector reto 88"/>
          <p:cNvCxnSpPr/>
          <p:nvPr/>
        </p:nvCxnSpPr>
        <p:spPr bwMode="auto">
          <a:xfrm rot="10800000">
            <a:off x="2481263" y="39147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ector reto 89"/>
          <p:cNvCxnSpPr/>
          <p:nvPr/>
        </p:nvCxnSpPr>
        <p:spPr bwMode="auto">
          <a:xfrm rot="10800000">
            <a:off x="2481263" y="37734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ctor reto 90"/>
          <p:cNvCxnSpPr/>
          <p:nvPr/>
        </p:nvCxnSpPr>
        <p:spPr bwMode="auto">
          <a:xfrm rot="10800000">
            <a:off x="2481263" y="39163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ctor reto 91"/>
          <p:cNvCxnSpPr/>
          <p:nvPr/>
        </p:nvCxnSpPr>
        <p:spPr bwMode="auto">
          <a:xfrm rot="10800000">
            <a:off x="2481263" y="37719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ector reto 92"/>
          <p:cNvCxnSpPr/>
          <p:nvPr/>
        </p:nvCxnSpPr>
        <p:spPr bwMode="auto">
          <a:xfrm rot="10800000">
            <a:off x="2481263" y="36306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ector reto 93"/>
          <p:cNvCxnSpPr/>
          <p:nvPr/>
        </p:nvCxnSpPr>
        <p:spPr bwMode="auto">
          <a:xfrm rot="10800000">
            <a:off x="2487613" y="363220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ector reto 94"/>
          <p:cNvCxnSpPr/>
          <p:nvPr/>
        </p:nvCxnSpPr>
        <p:spPr bwMode="auto">
          <a:xfrm rot="10800000">
            <a:off x="2487613" y="34877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ector reto 95"/>
          <p:cNvCxnSpPr/>
          <p:nvPr/>
        </p:nvCxnSpPr>
        <p:spPr bwMode="auto">
          <a:xfrm rot="10800000">
            <a:off x="2487613" y="33464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ector reto 96"/>
          <p:cNvCxnSpPr/>
          <p:nvPr/>
        </p:nvCxnSpPr>
        <p:spPr bwMode="auto">
          <a:xfrm rot="10800000">
            <a:off x="2487613" y="34893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ector reto 97"/>
          <p:cNvCxnSpPr/>
          <p:nvPr/>
        </p:nvCxnSpPr>
        <p:spPr bwMode="auto">
          <a:xfrm rot="10800000">
            <a:off x="2487613" y="33448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ector reto 98"/>
          <p:cNvCxnSpPr/>
          <p:nvPr/>
        </p:nvCxnSpPr>
        <p:spPr bwMode="auto">
          <a:xfrm rot="10800000">
            <a:off x="2487613" y="320357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ector reto 99"/>
          <p:cNvCxnSpPr/>
          <p:nvPr/>
        </p:nvCxnSpPr>
        <p:spPr bwMode="auto">
          <a:xfrm rot="10800000">
            <a:off x="2487613" y="32019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ector reto 100"/>
          <p:cNvCxnSpPr/>
          <p:nvPr/>
        </p:nvCxnSpPr>
        <p:spPr bwMode="auto">
          <a:xfrm rot="10800000">
            <a:off x="2487613" y="3057525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reto 101"/>
          <p:cNvCxnSpPr/>
          <p:nvPr/>
        </p:nvCxnSpPr>
        <p:spPr bwMode="auto">
          <a:xfrm rot="10800000">
            <a:off x="2487613" y="291623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ector reto 102"/>
          <p:cNvCxnSpPr/>
          <p:nvPr/>
        </p:nvCxnSpPr>
        <p:spPr bwMode="auto">
          <a:xfrm rot="10800000">
            <a:off x="2487613" y="305911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ector reto 103"/>
          <p:cNvCxnSpPr/>
          <p:nvPr/>
        </p:nvCxnSpPr>
        <p:spPr bwMode="auto">
          <a:xfrm rot="10800000">
            <a:off x="2487613" y="2914650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ector reto 104"/>
          <p:cNvCxnSpPr/>
          <p:nvPr/>
        </p:nvCxnSpPr>
        <p:spPr bwMode="auto">
          <a:xfrm rot="10800000">
            <a:off x="2487613" y="2773363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227" name="CaixaDeTexto 8"/>
          <p:cNvSpPr txBox="1">
            <a:spLocks noChangeArrowheads="1"/>
          </p:cNvSpPr>
          <p:nvPr/>
        </p:nvSpPr>
        <p:spPr bwMode="auto">
          <a:xfrm>
            <a:off x="3643313" y="5857875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C L A S S E S</a:t>
            </a:r>
          </a:p>
        </p:txBody>
      </p:sp>
      <p:sp>
        <p:nvSpPr>
          <p:cNvPr id="93228" name="CaixaDeTexto 155"/>
          <p:cNvSpPr txBox="1">
            <a:spLocks noChangeArrowheads="1"/>
          </p:cNvSpPr>
          <p:nvPr/>
        </p:nvSpPr>
        <p:spPr bwMode="auto">
          <a:xfrm>
            <a:off x="3286125" y="5500688"/>
            <a:ext cx="428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/>
              <a:t>30</a:t>
            </a:r>
          </a:p>
        </p:txBody>
      </p:sp>
      <p:sp>
        <p:nvSpPr>
          <p:cNvPr id="93229" name="CaixaDeTexto 156"/>
          <p:cNvSpPr txBox="1">
            <a:spLocks noChangeArrowheads="1"/>
          </p:cNvSpPr>
          <p:nvPr/>
        </p:nvSpPr>
        <p:spPr bwMode="auto">
          <a:xfrm>
            <a:off x="5021263" y="5500688"/>
            <a:ext cx="428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/>
              <a:t>42</a:t>
            </a:r>
          </a:p>
        </p:txBody>
      </p:sp>
      <p:sp>
        <p:nvSpPr>
          <p:cNvPr id="93230" name="CaixaDeTexto 157"/>
          <p:cNvSpPr txBox="1">
            <a:spLocks noChangeArrowheads="1"/>
          </p:cNvSpPr>
          <p:nvPr/>
        </p:nvSpPr>
        <p:spPr bwMode="auto">
          <a:xfrm>
            <a:off x="5572125" y="5500688"/>
            <a:ext cx="428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/>
              <a:t>46</a:t>
            </a:r>
          </a:p>
        </p:txBody>
      </p:sp>
      <p:sp>
        <p:nvSpPr>
          <p:cNvPr id="65583" name="CaixaDeTexto 160"/>
          <p:cNvSpPr txBox="1">
            <a:spLocks noChangeArrowheads="1"/>
          </p:cNvSpPr>
          <p:nvPr/>
        </p:nvSpPr>
        <p:spPr bwMode="auto">
          <a:xfrm>
            <a:off x="1357313" y="1357313"/>
            <a:ext cx="7286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/>
              <a:t>Reduzindo a amplitude infinitamente, temos histograma com formato de perfil sino, denominado de curva de distribuição de freqüência ou curva de Gauss.</a:t>
            </a:r>
          </a:p>
        </p:txBody>
      </p:sp>
      <p:cxnSp>
        <p:nvCxnSpPr>
          <p:cNvPr id="16" name="Conector reto 15"/>
          <p:cNvCxnSpPr/>
          <p:nvPr/>
        </p:nvCxnSpPr>
        <p:spPr bwMode="auto">
          <a:xfrm rot="5400000">
            <a:off x="3462338" y="5522913"/>
            <a:ext cx="73025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 bwMode="auto">
          <a:xfrm rot="5400000">
            <a:off x="3462338" y="5522913"/>
            <a:ext cx="73025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/>
          <p:nvPr/>
        </p:nvCxnSpPr>
        <p:spPr bwMode="auto">
          <a:xfrm rot="5400000">
            <a:off x="5190331" y="5523707"/>
            <a:ext cx="730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 bwMode="auto">
          <a:xfrm rot="5400000">
            <a:off x="5190331" y="5523707"/>
            <a:ext cx="730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/>
          <p:cNvCxnSpPr/>
          <p:nvPr/>
        </p:nvCxnSpPr>
        <p:spPr bwMode="auto">
          <a:xfrm rot="5400000">
            <a:off x="5749131" y="5523707"/>
            <a:ext cx="730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/>
          <p:cNvCxnSpPr/>
          <p:nvPr/>
        </p:nvCxnSpPr>
        <p:spPr bwMode="auto">
          <a:xfrm rot="5400000">
            <a:off x="5750719" y="5523707"/>
            <a:ext cx="73025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to 46"/>
          <p:cNvCxnSpPr/>
          <p:nvPr/>
        </p:nvCxnSpPr>
        <p:spPr bwMode="auto">
          <a:xfrm rot="5400000">
            <a:off x="5190331" y="5523707"/>
            <a:ext cx="730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to 47"/>
          <p:cNvCxnSpPr/>
          <p:nvPr/>
        </p:nvCxnSpPr>
        <p:spPr bwMode="auto">
          <a:xfrm rot="5400000">
            <a:off x="5190331" y="5523707"/>
            <a:ext cx="730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to 56"/>
          <p:cNvCxnSpPr/>
          <p:nvPr/>
        </p:nvCxnSpPr>
        <p:spPr bwMode="auto">
          <a:xfrm rot="5400000">
            <a:off x="5749131" y="5523707"/>
            <a:ext cx="730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to 57"/>
          <p:cNvCxnSpPr/>
          <p:nvPr/>
        </p:nvCxnSpPr>
        <p:spPr bwMode="auto">
          <a:xfrm rot="5400000">
            <a:off x="5750719" y="5523707"/>
            <a:ext cx="73025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242" name="CaixaDeTexto 108"/>
          <p:cNvSpPr txBox="1">
            <a:spLocks noChangeArrowheads="1"/>
          </p:cNvSpPr>
          <p:nvPr/>
        </p:nvSpPr>
        <p:spPr bwMode="auto">
          <a:xfrm>
            <a:off x="3954463" y="5513388"/>
            <a:ext cx="428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/>
              <a:t>34</a:t>
            </a:r>
          </a:p>
        </p:txBody>
      </p:sp>
      <p:cxnSp>
        <p:nvCxnSpPr>
          <p:cNvPr id="110" name="Conector reto 109"/>
          <p:cNvCxnSpPr/>
          <p:nvPr/>
        </p:nvCxnSpPr>
        <p:spPr bwMode="auto">
          <a:xfrm rot="5400000">
            <a:off x="4130675" y="5535613"/>
            <a:ext cx="73025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ector reto 110"/>
          <p:cNvCxnSpPr/>
          <p:nvPr/>
        </p:nvCxnSpPr>
        <p:spPr bwMode="auto">
          <a:xfrm rot="5400000">
            <a:off x="4130675" y="5535613"/>
            <a:ext cx="73025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245" name="CaixaDeTexto 111"/>
          <p:cNvSpPr txBox="1">
            <a:spLocks noChangeArrowheads="1"/>
          </p:cNvSpPr>
          <p:nvPr/>
        </p:nvSpPr>
        <p:spPr bwMode="auto">
          <a:xfrm>
            <a:off x="4500563" y="5500688"/>
            <a:ext cx="428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/>
              <a:t>38</a:t>
            </a:r>
          </a:p>
        </p:txBody>
      </p:sp>
      <p:grpSp>
        <p:nvGrpSpPr>
          <p:cNvPr id="11" name="Grupo 72"/>
          <p:cNvGrpSpPr>
            <a:grpSpLocks/>
          </p:cNvGrpSpPr>
          <p:nvPr/>
        </p:nvGrpSpPr>
        <p:grpSpPr bwMode="auto">
          <a:xfrm>
            <a:off x="4699000" y="3429000"/>
            <a:ext cx="200025" cy="2151063"/>
            <a:chOff x="4699000" y="3429000"/>
            <a:chExt cx="200025" cy="2151063"/>
          </a:xfrm>
        </p:grpSpPr>
        <p:cxnSp>
          <p:nvCxnSpPr>
            <p:cNvPr id="113" name="Conector reto 112"/>
            <p:cNvCxnSpPr/>
            <p:nvPr/>
          </p:nvCxnSpPr>
          <p:spPr bwMode="auto">
            <a:xfrm rot="5400000">
              <a:off x="4664075" y="5541963"/>
              <a:ext cx="73025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to 113"/>
            <p:cNvCxnSpPr/>
            <p:nvPr/>
          </p:nvCxnSpPr>
          <p:spPr bwMode="auto">
            <a:xfrm rot="5400000">
              <a:off x="4664075" y="5541963"/>
              <a:ext cx="73025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Retângulo 132"/>
            <p:cNvSpPr/>
            <p:nvPr/>
          </p:nvSpPr>
          <p:spPr>
            <a:xfrm>
              <a:off x="4803775" y="3714750"/>
              <a:ext cx="53975" cy="1758950"/>
            </a:xfrm>
            <a:prstGeom prst="rect">
              <a:avLst/>
            </a:prstGeom>
            <a:solidFill>
              <a:srgbClr val="FFFF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34" name="Retângulo 133"/>
            <p:cNvSpPr/>
            <p:nvPr/>
          </p:nvSpPr>
          <p:spPr>
            <a:xfrm>
              <a:off x="4757738" y="3571875"/>
              <a:ext cx="46037" cy="1901825"/>
            </a:xfrm>
            <a:prstGeom prst="rect">
              <a:avLst/>
            </a:prstGeom>
            <a:solidFill>
              <a:srgbClr val="FFFF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35" name="Retângulo 134"/>
            <p:cNvSpPr/>
            <p:nvPr/>
          </p:nvSpPr>
          <p:spPr>
            <a:xfrm>
              <a:off x="4852988" y="3857625"/>
              <a:ext cx="46037" cy="1617663"/>
            </a:xfrm>
            <a:prstGeom prst="rect">
              <a:avLst/>
            </a:prstGeom>
            <a:solidFill>
              <a:srgbClr val="FFFF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53" name="Retângulo 152"/>
            <p:cNvSpPr/>
            <p:nvPr/>
          </p:nvSpPr>
          <p:spPr>
            <a:xfrm>
              <a:off x="4711700" y="3429000"/>
              <a:ext cx="44450" cy="2043113"/>
            </a:xfrm>
            <a:prstGeom prst="rect">
              <a:avLst/>
            </a:prstGeom>
            <a:solidFill>
              <a:srgbClr val="FFFF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</p:grpSp>
      <p:sp>
        <p:nvSpPr>
          <p:cNvPr id="147" name="Forma livre 146"/>
          <p:cNvSpPr/>
          <p:nvPr/>
        </p:nvSpPr>
        <p:spPr>
          <a:xfrm>
            <a:off x="4516438" y="3122613"/>
            <a:ext cx="1441450" cy="2351087"/>
          </a:xfrm>
          <a:custGeom>
            <a:avLst/>
            <a:gdLst>
              <a:gd name="connsiteX0" fmla="*/ 0 w 1441938"/>
              <a:gd name="connsiteY0" fmla="*/ 12561 h 2350478"/>
              <a:gd name="connsiteX1" fmla="*/ 85411 w 1441938"/>
              <a:gd name="connsiteY1" fmla="*/ 17585 h 2350478"/>
              <a:gd name="connsiteX2" fmla="*/ 160774 w 1441938"/>
              <a:gd name="connsiteY2" fmla="*/ 118069 h 2350478"/>
              <a:gd name="connsiteX3" fmla="*/ 221064 w 1441938"/>
              <a:gd name="connsiteY3" fmla="*/ 253722 h 2350478"/>
              <a:gd name="connsiteX4" fmla="*/ 276330 w 1441938"/>
              <a:gd name="connsiteY4" fmla="*/ 404447 h 2350478"/>
              <a:gd name="connsiteX5" fmla="*/ 336620 w 1441938"/>
              <a:gd name="connsiteY5" fmla="*/ 565221 h 2350478"/>
              <a:gd name="connsiteX6" fmla="*/ 396910 w 1441938"/>
              <a:gd name="connsiteY6" fmla="*/ 806381 h 2350478"/>
              <a:gd name="connsiteX7" fmla="*/ 437103 w 1441938"/>
              <a:gd name="connsiteY7" fmla="*/ 982227 h 2350478"/>
              <a:gd name="connsiteX8" fmla="*/ 502418 w 1441938"/>
              <a:gd name="connsiteY8" fmla="*/ 1313823 h 2350478"/>
              <a:gd name="connsiteX9" fmla="*/ 577780 w 1441938"/>
              <a:gd name="connsiteY9" fmla="*/ 1504741 h 2350478"/>
              <a:gd name="connsiteX10" fmla="*/ 617974 w 1441938"/>
              <a:gd name="connsiteY10" fmla="*/ 1640394 h 2350478"/>
              <a:gd name="connsiteX11" fmla="*/ 703385 w 1441938"/>
              <a:gd name="connsiteY11" fmla="*/ 1851410 h 2350478"/>
              <a:gd name="connsiteX12" fmla="*/ 803868 w 1441938"/>
              <a:gd name="connsiteY12" fmla="*/ 2032280 h 2350478"/>
              <a:gd name="connsiteX13" fmla="*/ 919424 w 1441938"/>
              <a:gd name="connsiteY13" fmla="*/ 2157884 h 2350478"/>
              <a:gd name="connsiteX14" fmla="*/ 1065125 w 1441938"/>
              <a:gd name="connsiteY14" fmla="*/ 2248319 h 2350478"/>
              <a:gd name="connsiteX15" fmla="*/ 1185706 w 1441938"/>
              <a:gd name="connsiteY15" fmla="*/ 2308610 h 2350478"/>
              <a:gd name="connsiteX16" fmla="*/ 1311310 w 1441938"/>
              <a:gd name="connsiteY16" fmla="*/ 2343779 h 2350478"/>
              <a:gd name="connsiteX17" fmla="*/ 1441938 w 1441938"/>
              <a:gd name="connsiteY17" fmla="*/ 2348803 h 235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41938" h="2350478">
                <a:moveTo>
                  <a:pt x="0" y="12561"/>
                </a:moveTo>
                <a:cubicBezTo>
                  <a:pt x="29307" y="6280"/>
                  <a:pt x="58615" y="0"/>
                  <a:pt x="85411" y="17585"/>
                </a:cubicBezTo>
                <a:cubicBezTo>
                  <a:pt x="112207" y="35170"/>
                  <a:pt x="138165" y="78713"/>
                  <a:pt x="160774" y="118069"/>
                </a:cubicBezTo>
                <a:cubicBezTo>
                  <a:pt x="183383" y="157425"/>
                  <a:pt x="201805" y="205992"/>
                  <a:pt x="221064" y="253722"/>
                </a:cubicBezTo>
                <a:cubicBezTo>
                  <a:pt x="240323" y="301452"/>
                  <a:pt x="257071" y="352530"/>
                  <a:pt x="276330" y="404447"/>
                </a:cubicBezTo>
                <a:cubicBezTo>
                  <a:pt x="295589" y="456364"/>
                  <a:pt x="316523" y="498232"/>
                  <a:pt x="336620" y="565221"/>
                </a:cubicBezTo>
                <a:cubicBezTo>
                  <a:pt x="356717" y="632210"/>
                  <a:pt x="380163" y="736880"/>
                  <a:pt x="396910" y="806381"/>
                </a:cubicBezTo>
                <a:cubicBezTo>
                  <a:pt x="413657" y="875882"/>
                  <a:pt x="419518" y="897653"/>
                  <a:pt x="437103" y="982227"/>
                </a:cubicBezTo>
                <a:cubicBezTo>
                  <a:pt x="454688" y="1066801"/>
                  <a:pt x="478972" y="1226737"/>
                  <a:pt x="502418" y="1313823"/>
                </a:cubicBezTo>
                <a:cubicBezTo>
                  <a:pt x="525864" y="1400909"/>
                  <a:pt x="558521" y="1450313"/>
                  <a:pt x="577780" y="1504741"/>
                </a:cubicBezTo>
                <a:cubicBezTo>
                  <a:pt x="597039" y="1559170"/>
                  <a:pt x="597040" y="1582616"/>
                  <a:pt x="617974" y="1640394"/>
                </a:cubicBezTo>
                <a:cubicBezTo>
                  <a:pt x="638908" y="1698172"/>
                  <a:pt x="672403" y="1786096"/>
                  <a:pt x="703385" y="1851410"/>
                </a:cubicBezTo>
                <a:cubicBezTo>
                  <a:pt x="734367" y="1916724"/>
                  <a:pt x="767862" y="1981201"/>
                  <a:pt x="803868" y="2032280"/>
                </a:cubicBezTo>
                <a:cubicBezTo>
                  <a:pt x="839874" y="2083359"/>
                  <a:pt x="875881" y="2121878"/>
                  <a:pt x="919424" y="2157884"/>
                </a:cubicBezTo>
                <a:cubicBezTo>
                  <a:pt x="962967" y="2193890"/>
                  <a:pt x="1020745" y="2223198"/>
                  <a:pt x="1065125" y="2248319"/>
                </a:cubicBezTo>
                <a:cubicBezTo>
                  <a:pt x="1109505" y="2273440"/>
                  <a:pt x="1144675" y="2292700"/>
                  <a:pt x="1185706" y="2308610"/>
                </a:cubicBezTo>
                <a:cubicBezTo>
                  <a:pt x="1226737" y="2324520"/>
                  <a:pt x="1268605" y="2337080"/>
                  <a:pt x="1311310" y="2343779"/>
                </a:cubicBezTo>
                <a:cubicBezTo>
                  <a:pt x="1354015" y="2350478"/>
                  <a:pt x="1397976" y="2349640"/>
                  <a:pt x="1441938" y="2348803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51" name="Elipse 150"/>
          <p:cNvSpPr/>
          <p:nvPr/>
        </p:nvSpPr>
        <p:spPr>
          <a:xfrm>
            <a:off x="4433888" y="3121025"/>
            <a:ext cx="142875" cy="714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grpSp>
        <p:nvGrpSpPr>
          <p:cNvPr id="12" name="Grupo 159"/>
          <p:cNvGrpSpPr>
            <a:grpSpLocks/>
          </p:cNvGrpSpPr>
          <p:nvPr/>
        </p:nvGrpSpPr>
        <p:grpSpPr bwMode="auto">
          <a:xfrm>
            <a:off x="3084513" y="3125788"/>
            <a:ext cx="1465262" cy="2330450"/>
            <a:chOff x="3084844" y="3125037"/>
            <a:chExt cx="1465596" cy="2331218"/>
          </a:xfrm>
        </p:grpSpPr>
        <p:sp>
          <p:nvSpPr>
            <p:cNvPr id="106" name="Forma livre 105"/>
            <p:cNvSpPr/>
            <p:nvPr/>
          </p:nvSpPr>
          <p:spPr>
            <a:xfrm>
              <a:off x="3084844" y="3125037"/>
              <a:ext cx="1406846" cy="2331218"/>
            </a:xfrm>
            <a:custGeom>
              <a:avLst/>
              <a:gdLst>
                <a:gd name="connsiteX0" fmla="*/ 0 w 1406769"/>
                <a:gd name="connsiteY0" fmla="*/ 2331218 h 2331218"/>
                <a:gd name="connsiteX1" fmla="*/ 180870 w 1406769"/>
                <a:gd name="connsiteY1" fmla="*/ 2326194 h 2331218"/>
                <a:gd name="connsiteX2" fmla="*/ 286378 w 1406769"/>
                <a:gd name="connsiteY2" fmla="*/ 2306097 h 2331218"/>
                <a:gd name="connsiteX3" fmla="*/ 396910 w 1406769"/>
                <a:gd name="connsiteY3" fmla="*/ 2225710 h 2331218"/>
                <a:gd name="connsiteX4" fmla="*/ 537587 w 1406769"/>
                <a:gd name="connsiteY4" fmla="*/ 2095082 h 2331218"/>
                <a:gd name="connsiteX5" fmla="*/ 658167 w 1406769"/>
                <a:gd name="connsiteY5" fmla="*/ 1889090 h 2331218"/>
                <a:gd name="connsiteX6" fmla="*/ 768699 w 1406769"/>
                <a:gd name="connsiteY6" fmla="*/ 1597688 h 2331218"/>
                <a:gd name="connsiteX7" fmla="*/ 859134 w 1406769"/>
                <a:gd name="connsiteY7" fmla="*/ 1220875 h 2331218"/>
                <a:gd name="connsiteX8" fmla="*/ 939521 w 1406769"/>
                <a:gd name="connsiteY8" fmla="*/ 818941 h 2331218"/>
                <a:gd name="connsiteX9" fmla="*/ 1045029 w 1406769"/>
                <a:gd name="connsiteY9" fmla="*/ 467249 h 2331218"/>
                <a:gd name="connsiteX10" fmla="*/ 1140488 w 1406769"/>
                <a:gd name="connsiteY10" fmla="*/ 261258 h 2331218"/>
                <a:gd name="connsiteX11" fmla="*/ 1235947 w 1406769"/>
                <a:gd name="connsiteY11" fmla="*/ 100484 h 2331218"/>
                <a:gd name="connsiteX12" fmla="*/ 1326382 w 1406769"/>
                <a:gd name="connsiteY12" fmla="*/ 20097 h 2331218"/>
                <a:gd name="connsiteX13" fmla="*/ 1406769 w 1406769"/>
                <a:gd name="connsiteY13" fmla="*/ 0 h 2331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6769" h="2331218">
                  <a:moveTo>
                    <a:pt x="0" y="2331218"/>
                  </a:moveTo>
                  <a:cubicBezTo>
                    <a:pt x="66570" y="2330799"/>
                    <a:pt x="133140" y="2330381"/>
                    <a:pt x="180870" y="2326194"/>
                  </a:cubicBezTo>
                  <a:cubicBezTo>
                    <a:pt x="228600" y="2322007"/>
                    <a:pt x="250371" y="2322844"/>
                    <a:pt x="286378" y="2306097"/>
                  </a:cubicBezTo>
                  <a:cubicBezTo>
                    <a:pt x="322385" y="2289350"/>
                    <a:pt x="355042" y="2260879"/>
                    <a:pt x="396910" y="2225710"/>
                  </a:cubicBezTo>
                  <a:cubicBezTo>
                    <a:pt x="438778" y="2190541"/>
                    <a:pt x="494044" y="2151185"/>
                    <a:pt x="537587" y="2095082"/>
                  </a:cubicBezTo>
                  <a:cubicBezTo>
                    <a:pt x="581130" y="2038979"/>
                    <a:pt x="619648" y="1971989"/>
                    <a:pt x="658167" y="1889090"/>
                  </a:cubicBezTo>
                  <a:cubicBezTo>
                    <a:pt x="696686" y="1806191"/>
                    <a:pt x="735205" y="1709057"/>
                    <a:pt x="768699" y="1597688"/>
                  </a:cubicBezTo>
                  <a:cubicBezTo>
                    <a:pt x="802193" y="1486319"/>
                    <a:pt x="830664" y="1350666"/>
                    <a:pt x="859134" y="1220875"/>
                  </a:cubicBezTo>
                  <a:cubicBezTo>
                    <a:pt x="887604" y="1091084"/>
                    <a:pt x="908539" y="944545"/>
                    <a:pt x="939521" y="818941"/>
                  </a:cubicBezTo>
                  <a:cubicBezTo>
                    <a:pt x="970503" y="693337"/>
                    <a:pt x="1011535" y="560196"/>
                    <a:pt x="1045029" y="467249"/>
                  </a:cubicBezTo>
                  <a:cubicBezTo>
                    <a:pt x="1078524" y="374302"/>
                    <a:pt x="1108668" y="322386"/>
                    <a:pt x="1140488" y="261258"/>
                  </a:cubicBezTo>
                  <a:cubicBezTo>
                    <a:pt x="1172308" y="200130"/>
                    <a:pt x="1204965" y="140678"/>
                    <a:pt x="1235947" y="100484"/>
                  </a:cubicBezTo>
                  <a:cubicBezTo>
                    <a:pt x="1266929" y="60291"/>
                    <a:pt x="1297912" y="36844"/>
                    <a:pt x="1326382" y="20097"/>
                  </a:cubicBezTo>
                  <a:cubicBezTo>
                    <a:pt x="1354852" y="3350"/>
                    <a:pt x="1380810" y="1675"/>
                    <a:pt x="1406769" y="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cxnSp>
          <p:nvCxnSpPr>
            <p:cNvPr id="159" name="Conector reto 158"/>
            <p:cNvCxnSpPr/>
            <p:nvPr/>
          </p:nvCxnSpPr>
          <p:spPr>
            <a:xfrm>
              <a:off x="4478987" y="3125037"/>
              <a:ext cx="71453" cy="158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65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83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285984" y="0"/>
            <a:ext cx="4572033" cy="71435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HISTOGRAMA</a:t>
            </a:r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38" y="3071813"/>
            <a:ext cx="371475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CaixaDeTexto 106"/>
          <p:cNvSpPr txBox="1">
            <a:spLocks noChangeArrowheads="1"/>
          </p:cNvSpPr>
          <p:nvPr/>
        </p:nvSpPr>
        <p:spPr bwMode="auto">
          <a:xfrm>
            <a:off x="2586038" y="1857375"/>
            <a:ext cx="6557962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/>
              <a:t>O histograma apresenta um formato simétrico, semelhante ao perfil de um sino, </a:t>
            </a:r>
          </a:p>
          <a:p>
            <a:r>
              <a:rPr lang="pt-BR" sz="1400"/>
              <a:t>quando os dados que serviram de base para a sua construção são normais, </a:t>
            </a:r>
          </a:p>
          <a:p>
            <a:r>
              <a:rPr lang="pt-BR" sz="1400"/>
              <a:t>ou seja, sem a presença de variações causais</a:t>
            </a:r>
          </a:p>
        </p:txBody>
      </p:sp>
      <p:sp>
        <p:nvSpPr>
          <p:cNvPr id="66565" name="CaixaDeTexto 107"/>
          <p:cNvSpPr txBox="1">
            <a:spLocks noChangeArrowheads="1"/>
          </p:cNvSpPr>
          <p:nvPr/>
        </p:nvSpPr>
        <p:spPr bwMode="auto">
          <a:xfrm>
            <a:off x="1357313" y="1357313"/>
            <a:ext cx="22145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/>
              <a:t>Distribuição Normal </a:t>
            </a:r>
          </a:p>
        </p:txBody>
      </p:sp>
      <p:sp>
        <p:nvSpPr>
          <p:cNvPr id="115" name="Retângulo 114"/>
          <p:cNvSpPr/>
          <p:nvPr/>
        </p:nvSpPr>
        <p:spPr>
          <a:xfrm>
            <a:off x="2071670" y="785794"/>
            <a:ext cx="501990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INTERPRETAÇÃO quanto ao FORMATO</a:t>
            </a:r>
            <a:endParaRPr lang="pt-B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/>
      <p:bldP spid="66565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285984" y="0"/>
            <a:ext cx="4572033" cy="71435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HISTOGRAMA</a:t>
            </a:r>
          </a:p>
        </p:txBody>
      </p:sp>
      <p:sp>
        <p:nvSpPr>
          <p:cNvPr id="67587" name="CaixaDeTexto 160"/>
          <p:cNvSpPr txBox="1">
            <a:spLocks noChangeArrowheads="1"/>
          </p:cNvSpPr>
          <p:nvPr/>
        </p:nvSpPr>
        <p:spPr bwMode="auto">
          <a:xfrm>
            <a:off x="1357313" y="1357313"/>
            <a:ext cx="3429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/>
              <a:t>Distribuição Assimétrica </a:t>
            </a:r>
          </a:p>
        </p:txBody>
      </p:sp>
      <p:sp>
        <p:nvSpPr>
          <p:cNvPr id="67588" name="CaixaDeTexto 145"/>
          <p:cNvSpPr txBox="1">
            <a:spLocks noChangeArrowheads="1"/>
          </p:cNvSpPr>
          <p:nvPr/>
        </p:nvSpPr>
        <p:spPr bwMode="auto">
          <a:xfrm>
            <a:off x="4429125" y="1214438"/>
            <a:ext cx="442912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/>
              <a:t>Quando os dados analisados são referentes a um</a:t>
            </a:r>
          </a:p>
          <a:p>
            <a:r>
              <a:rPr lang="pt-BR" sz="1400"/>
              <a:t>parâmetro unilateral, ou seja que permite variações</a:t>
            </a:r>
          </a:p>
          <a:p>
            <a:r>
              <a:rPr lang="pt-BR" sz="1400"/>
              <a:t>somente abaixo ou acima de um determinado valor,</a:t>
            </a:r>
          </a:p>
          <a:p>
            <a:r>
              <a:rPr lang="pt-BR" sz="1400"/>
              <a:t>por exemplo:</a:t>
            </a:r>
          </a:p>
          <a:p>
            <a:endParaRPr lang="pt-BR" sz="1400"/>
          </a:p>
          <a:p>
            <a:r>
              <a:rPr lang="pt-BR" sz="1400"/>
              <a:t>Teor de ferro no Sinter Feed da MAC, temperatura de</a:t>
            </a:r>
          </a:p>
          <a:p>
            <a:r>
              <a:rPr lang="pt-BR" sz="1400"/>
              <a:t>evaporação de água, folga entre duas peças, etc. </a:t>
            </a:r>
          </a:p>
          <a:p>
            <a:r>
              <a:rPr lang="pt-BR" sz="1400"/>
              <a:t>ou quando existir variações causais</a:t>
            </a:r>
          </a:p>
        </p:txBody>
      </p:sp>
      <p:sp>
        <p:nvSpPr>
          <p:cNvPr id="196" name="Retângulo 195"/>
          <p:cNvSpPr/>
          <p:nvPr/>
        </p:nvSpPr>
        <p:spPr>
          <a:xfrm>
            <a:off x="2071670" y="785794"/>
            <a:ext cx="501990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INTERPRETAÇÃO quanto ao FORMATO</a:t>
            </a:r>
            <a:endParaRPr lang="pt-B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3" name="Grupo 24"/>
          <p:cNvGrpSpPr>
            <a:grpSpLocks/>
          </p:cNvGrpSpPr>
          <p:nvPr/>
        </p:nvGrpSpPr>
        <p:grpSpPr bwMode="auto">
          <a:xfrm>
            <a:off x="928688" y="3429000"/>
            <a:ext cx="3071812" cy="2786063"/>
            <a:chOff x="928688" y="3071813"/>
            <a:chExt cx="3071812" cy="2786079"/>
          </a:xfrm>
        </p:grpSpPr>
        <p:sp>
          <p:nvSpPr>
            <p:cNvPr id="176" name="Forma livre 175"/>
            <p:cNvSpPr/>
            <p:nvPr/>
          </p:nvSpPr>
          <p:spPr>
            <a:xfrm>
              <a:off x="1785938" y="3632204"/>
              <a:ext cx="1419225" cy="1625609"/>
            </a:xfrm>
            <a:custGeom>
              <a:avLst/>
              <a:gdLst>
                <a:gd name="connsiteX0" fmla="*/ 0 w 1418705"/>
                <a:gd name="connsiteY0" fmla="*/ 1615440 h 1624677"/>
                <a:gd name="connsiteX1" fmla="*/ 22167 w 1418705"/>
                <a:gd name="connsiteY1" fmla="*/ 1349433 h 1624677"/>
                <a:gd name="connsiteX2" fmla="*/ 66501 w 1418705"/>
                <a:gd name="connsiteY2" fmla="*/ 1111134 h 1624677"/>
                <a:gd name="connsiteX3" fmla="*/ 105294 w 1418705"/>
                <a:gd name="connsiteY3" fmla="*/ 961505 h 1624677"/>
                <a:gd name="connsiteX4" fmla="*/ 138545 w 1418705"/>
                <a:gd name="connsiteY4" fmla="*/ 789709 h 1624677"/>
                <a:gd name="connsiteX5" fmla="*/ 182880 w 1418705"/>
                <a:gd name="connsiteY5" fmla="*/ 628996 h 1624677"/>
                <a:gd name="connsiteX6" fmla="*/ 227214 w 1418705"/>
                <a:gd name="connsiteY6" fmla="*/ 479367 h 1624677"/>
                <a:gd name="connsiteX7" fmla="*/ 271549 w 1418705"/>
                <a:gd name="connsiteY7" fmla="*/ 313113 h 1624677"/>
                <a:gd name="connsiteX8" fmla="*/ 304800 w 1418705"/>
                <a:gd name="connsiteY8" fmla="*/ 213360 h 1624677"/>
                <a:gd name="connsiteX9" fmla="*/ 349134 w 1418705"/>
                <a:gd name="connsiteY9" fmla="*/ 102523 h 1624677"/>
                <a:gd name="connsiteX10" fmla="*/ 465512 w 1418705"/>
                <a:gd name="connsiteY10" fmla="*/ 8313 h 1624677"/>
                <a:gd name="connsiteX11" fmla="*/ 565265 w 1418705"/>
                <a:gd name="connsiteY11" fmla="*/ 52647 h 1624677"/>
                <a:gd name="connsiteX12" fmla="*/ 626225 w 1418705"/>
                <a:gd name="connsiteY12" fmla="*/ 180109 h 1624677"/>
                <a:gd name="connsiteX13" fmla="*/ 653934 w 1418705"/>
                <a:gd name="connsiteY13" fmla="*/ 246611 h 1624677"/>
                <a:gd name="connsiteX14" fmla="*/ 687185 w 1418705"/>
                <a:gd name="connsiteY14" fmla="*/ 368531 h 1624677"/>
                <a:gd name="connsiteX15" fmla="*/ 714894 w 1418705"/>
                <a:gd name="connsiteY15" fmla="*/ 473825 h 1624677"/>
                <a:gd name="connsiteX16" fmla="*/ 770312 w 1418705"/>
                <a:gd name="connsiteY16" fmla="*/ 678873 h 1624677"/>
                <a:gd name="connsiteX17" fmla="*/ 809105 w 1418705"/>
                <a:gd name="connsiteY17" fmla="*/ 822960 h 1624677"/>
                <a:gd name="connsiteX18" fmla="*/ 836814 w 1418705"/>
                <a:gd name="connsiteY18" fmla="*/ 922713 h 1624677"/>
                <a:gd name="connsiteX19" fmla="*/ 897774 w 1418705"/>
                <a:gd name="connsiteY19" fmla="*/ 1116676 h 1624677"/>
                <a:gd name="connsiteX20" fmla="*/ 958734 w 1418705"/>
                <a:gd name="connsiteY20" fmla="*/ 1249680 h 1624677"/>
                <a:gd name="connsiteX21" fmla="*/ 1014152 w 1418705"/>
                <a:gd name="connsiteY21" fmla="*/ 1354974 h 1624677"/>
                <a:gd name="connsiteX22" fmla="*/ 1086196 w 1418705"/>
                <a:gd name="connsiteY22" fmla="*/ 1460269 h 1624677"/>
                <a:gd name="connsiteX23" fmla="*/ 1152698 w 1418705"/>
                <a:gd name="connsiteY23" fmla="*/ 1521229 h 1624677"/>
                <a:gd name="connsiteX24" fmla="*/ 1213658 w 1418705"/>
                <a:gd name="connsiteY24" fmla="*/ 1560022 h 1624677"/>
                <a:gd name="connsiteX25" fmla="*/ 1307869 w 1418705"/>
                <a:gd name="connsiteY25" fmla="*/ 1598814 h 1624677"/>
                <a:gd name="connsiteX26" fmla="*/ 1368829 w 1418705"/>
                <a:gd name="connsiteY26" fmla="*/ 1620982 h 1624677"/>
                <a:gd name="connsiteX27" fmla="*/ 1418705 w 1418705"/>
                <a:gd name="connsiteY27" fmla="*/ 1620982 h 1624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18705" h="1624677">
                  <a:moveTo>
                    <a:pt x="0" y="1615440"/>
                  </a:moveTo>
                  <a:cubicBezTo>
                    <a:pt x="5541" y="1524462"/>
                    <a:pt x="11083" y="1433484"/>
                    <a:pt x="22167" y="1349433"/>
                  </a:cubicBezTo>
                  <a:cubicBezTo>
                    <a:pt x="33251" y="1265382"/>
                    <a:pt x="52647" y="1175789"/>
                    <a:pt x="66501" y="1111134"/>
                  </a:cubicBezTo>
                  <a:cubicBezTo>
                    <a:pt x="80356" y="1046479"/>
                    <a:pt x="93287" y="1015076"/>
                    <a:pt x="105294" y="961505"/>
                  </a:cubicBezTo>
                  <a:cubicBezTo>
                    <a:pt x="117301" y="907934"/>
                    <a:pt x="125614" y="845127"/>
                    <a:pt x="138545" y="789709"/>
                  </a:cubicBezTo>
                  <a:cubicBezTo>
                    <a:pt x="151476" y="734291"/>
                    <a:pt x="168102" y="680720"/>
                    <a:pt x="182880" y="628996"/>
                  </a:cubicBezTo>
                  <a:cubicBezTo>
                    <a:pt x="197658" y="577272"/>
                    <a:pt x="212436" y="532014"/>
                    <a:pt x="227214" y="479367"/>
                  </a:cubicBezTo>
                  <a:cubicBezTo>
                    <a:pt x="241992" y="426720"/>
                    <a:pt x="258618" y="357448"/>
                    <a:pt x="271549" y="313113"/>
                  </a:cubicBezTo>
                  <a:cubicBezTo>
                    <a:pt x="284480" y="268778"/>
                    <a:pt x="291869" y="248458"/>
                    <a:pt x="304800" y="213360"/>
                  </a:cubicBezTo>
                  <a:cubicBezTo>
                    <a:pt x="317731" y="178262"/>
                    <a:pt x="322349" y="136697"/>
                    <a:pt x="349134" y="102523"/>
                  </a:cubicBezTo>
                  <a:cubicBezTo>
                    <a:pt x="375919" y="68349"/>
                    <a:pt x="429490" y="16626"/>
                    <a:pt x="465512" y="8313"/>
                  </a:cubicBezTo>
                  <a:cubicBezTo>
                    <a:pt x="501534" y="0"/>
                    <a:pt x="538480" y="24014"/>
                    <a:pt x="565265" y="52647"/>
                  </a:cubicBezTo>
                  <a:cubicBezTo>
                    <a:pt x="592050" y="81280"/>
                    <a:pt x="611447" y="147782"/>
                    <a:pt x="626225" y="180109"/>
                  </a:cubicBezTo>
                  <a:cubicBezTo>
                    <a:pt x="641003" y="212436"/>
                    <a:pt x="643774" y="215207"/>
                    <a:pt x="653934" y="246611"/>
                  </a:cubicBezTo>
                  <a:cubicBezTo>
                    <a:pt x="664094" y="278015"/>
                    <a:pt x="677025" y="330662"/>
                    <a:pt x="687185" y="368531"/>
                  </a:cubicBezTo>
                  <a:cubicBezTo>
                    <a:pt x="697345" y="406400"/>
                    <a:pt x="701040" y="422101"/>
                    <a:pt x="714894" y="473825"/>
                  </a:cubicBezTo>
                  <a:cubicBezTo>
                    <a:pt x="728748" y="525549"/>
                    <a:pt x="770312" y="678873"/>
                    <a:pt x="770312" y="678873"/>
                  </a:cubicBezTo>
                  <a:cubicBezTo>
                    <a:pt x="786014" y="737062"/>
                    <a:pt x="798021" y="782320"/>
                    <a:pt x="809105" y="822960"/>
                  </a:cubicBezTo>
                  <a:cubicBezTo>
                    <a:pt x="820189" y="863600"/>
                    <a:pt x="822036" y="873760"/>
                    <a:pt x="836814" y="922713"/>
                  </a:cubicBezTo>
                  <a:cubicBezTo>
                    <a:pt x="851592" y="971666"/>
                    <a:pt x="877454" y="1062182"/>
                    <a:pt x="897774" y="1116676"/>
                  </a:cubicBezTo>
                  <a:cubicBezTo>
                    <a:pt x="918094" y="1171170"/>
                    <a:pt x="939338" y="1209964"/>
                    <a:pt x="958734" y="1249680"/>
                  </a:cubicBezTo>
                  <a:cubicBezTo>
                    <a:pt x="978130" y="1289396"/>
                    <a:pt x="992908" y="1319876"/>
                    <a:pt x="1014152" y="1354974"/>
                  </a:cubicBezTo>
                  <a:cubicBezTo>
                    <a:pt x="1035396" y="1390072"/>
                    <a:pt x="1063105" y="1432560"/>
                    <a:pt x="1086196" y="1460269"/>
                  </a:cubicBezTo>
                  <a:cubicBezTo>
                    <a:pt x="1109287" y="1487978"/>
                    <a:pt x="1131454" y="1504604"/>
                    <a:pt x="1152698" y="1521229"/>
                  </a:cubicBezTo>
                  <a:cubicBezTo>
                    <a:pt x="1173942" y="1537854"/>
                    <a:pt x="1187796" y="1547091"/>
                    <a:pt x="1213658" y="1560022"/>
                  </a:cubicBezTo>
                  <a:cubicBezTo>
                    <a:pt x="1239520" y="1572953"/>
                    <a:pt x="1282007" y="1588654"/>
                    <a:pt x="1307869" y="1598814"/>
                  </a:cubicBezTo>
                  <a:cubicBezTo>
                    <a:pt x="1333731" y="1608974"/>
                    <a:pt x="1350356" y="1617287"/>
                    <a:pt x="1368829" y="1620982"/>
                  </a:cubicBezTo>
                  <a:cubicBezTo>
                    <a:pt x="1387302" y="1624677"/>
                    <a:pt x="1403003" y="1622829"/>
                    <a:pt x="1418705" y="1620982"/>
                  </a:cubicBezTo>
                </a:path>
              </a:pathLst>
            </a:custGeom>
            <a:ln w="317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cxnSp>
          <p:nvCxnSpPr>
            <p:cNvPr id="178" name="Conector de seta reta 177"/>
            <p:cNvCxnSpPr/>
            <p:nvPr/>
          </p:nvCxnSpPr>
          <p:spPr>
            <a:xfrm>
              <a:off x="1285875" y="5286389"/>
              <a:ext cx="2714625" cy="1587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ector de seta reta 179"/>
            <p:cNvCxnSpPr/>
            <p:nvPr/>
          </p:nvCxnSpPr>
          <p:spPr>
            <a:xfrm rot="5400000" flipH="1" flipV="1">
              <a:off x="177001" y="4179100"/>
              <a:ext cx="2216163" cy="1587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253" name="CaixaDeTexto 187"/>
            <p:cNvSpPr txBox="1">
              <a:spLocks noChangeArrowheads="1"/>
            </p:cNvSpPr>
            <p:nvPr/>
          </p:nvSpPr>
          <p:spPr bwMode="auto">
            <a:xfrm>
              <a:off x="1928813" y="5581667"/>
              <a:ext cx="113030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/>
                <a:t>C L A S S E S</a:t>
              </a:r>
            </a:p>
          </p:txBody>
        </p:sp>
        <p:sp>
          <p:nvSpPr>
            <p:cNvPr id="95254" name="CaixaDeTexto 8"/>
            <p:cNvSpPr txBox="1">
              <a:spLocks noChangeArrowheads="1"/>
            </p:cNvSpPr>
            <p:nvPr/>
          </p:nvSpPr>
          <p:spPr bwMode="auto">
            <a:xfrm rot="-5400000">
              <a:off x="301626" y="3984625"/>
              <a:ext cx="153035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/>
                <a:t>F R E Q ÜÊ N C I A</a:t>
              </a:r>
            </a:p>
          </p:txBody>
        </p:sp>
        <p:cxnSp>
          <p:nvCxnSpPr>
            <p:cNvPr id="24" name="Conector reto 23"/>
            <p:cNvCxnSpPr/>
            <p:nvPr/>
          </p:nvCxnSpPr>
          <p:spPr>
            <a:xfrm rot="5400000">
              <a:off x="1713706" y="5371320"/>
              <a:ext cx="142876" cy="1588"/>
            </a:xfrm>
            <a:prstGeom prst="line">
              <a:avLst/>
            </a:prstGeom>
            <a:ln w="12700">
              <a:solidFill>
                <a:schemeClr val="tx1"/>
              </a:solidFill>
              <a:bevel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256" name="CaixaDeTexto 27"/>
            <p:cNvSpPr txBox="1">
              <a:spLocks noChangeArrowheads="1"/>
            </p:cNvSpPr>
            <p:nvPr/>
          </p:nvSpPr>
          <p:spPr bwMode="auto">
            <a:xfrm>
              <a:off x="1657110" y="5342660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/>
                <a:t>x</a:t>
              </a:r>
            </a:p>
          </p:txBody>
        </p:sp>
        <p:sp>
          <p:nvSpPr>
            <p:cNvPr id="95257" name="CaixaDeTexto 29"/>
            <p:cNvSpPr txBox="1">
              <a:spLocks noChangeArrowheads="1"/>
            </p:cNvSpPr>
            <p:nvPr/>
          </p:nvSpPr>
          <p:spPr bwMode="auto">
            <a:xfrm>
              <a:off x="2643174" y="3643314"/>
              <a:ext cx="1000595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100"/>
                <a:t>ACIMA DE X</a:t>
              </a:r>
            </a:p>
          </p:txBody>
        </p:sp>
      </p:grpSp>
      <p:grpSp>
        <p:nvGrpSpPr>
          <p:cNvPr id="4" name="Grupo 25"/>
          <p:cNvGrpSpPr>
            <a:grpSpLocks/>
          </p:cNvGrpSpPr>
          <p:nvPr/>
        </p:nvGrpSpPr>
        <p:grpSpPr bwMode="auto">
          <a:xfrm>
            <a:off x="5000625" y="3429000"/>
            <a:ext cx="3079750" cy="2786063"/>
            <a:chOff x="5000625" y="3071813"/>
            <a:chExt cx="3079409" cy="2786079"/>
          </a:xfrm>
        </p:grpSpPr>
        <p:sp>
          <p:nvSpPr>
            <p:cNvPr id="190" name="Forma livre 189"/>
            <p:cNvSpPr/>
            <p:nvPr/>
          </p:nvSpPr>
          <p:spPr>
            <a:xfrm>
              <a:off x="5748255" y="3616329"/>
              <a:ext cx="1198429" cy="1616084"/>
            </a:xfrm>
            <a:custGeom>
              <a:avLst/>
              <a:gdLst>
                <a:gd name="connsiteX0" fmla="*/ 0 w 1199038"/>
                <a:gd name="connsiteY0" fmla="*/ 1608205 h 1615321"/>
                <a:gd name="connsiteX1" fmla="*/ 60485 w 1199038"/>
                <a:gd name="connsiteY1" fmla="*/ 1597531 h 1615321"/>
                <a:gd name="connsiteX2" fmla="*/ 167224 w 1199038"/>
                <a:gd name="connsiteY2" fmla="*/ 1537046 h 1615321"/>
                <a:gd name="connsiteX3" fmla="*/ 252616 w 1199038"/>
                <a:gd name="connsiteY3" fmla="*/ 1444538 h 1615321"/>
                <a:gd name="connsiteX4" fmla="*/ 316659 w 1199038"/>
                <a:gd name="connsiteY4" fmla="*/ 1352031 h 1615321"/>
                <a:gd name="connsiteX5" fmla="*/ 387819 w 1199038"/>
                <a:gd name="connsiteY5" fmla="*/ 1213270 h 1615321"/>
                <a:gd name="connsiteX6" fmla="*/ 426957 w 1199038"/>
                <a:gd name="connsiteY6" fmla="*/ 1099415 h 1615321"/>
                <a:gd name="connsiteX7" fmla="*/ 476768 w 1199038"/>
                <a:gd name="connsiteY7" fmla="*/ 949979 h 1615321"/>
                <a:gd name="connsiteX8" fmla="*/ 519464 w 1199038"/>
                <a:gd name="connsiteY8" fmla="*/ 807660 h 1615321"/>
                <a:gd name="connsiteX9" fmla="*/ 558602 w 1199038"/>
                <a:gd name="connsiteY9" fmla="*/ 651109 h 1615321"/>
                <a:gd name="connsiteX10" fmla="*/ 611972 w 1199038"/>
                <a:gd name="connsiteY10" fmla="*/ 405609 h 1615321"/>
                <a:gd name="connsiteX11" fmla="*/ 647551 w 1199038"/>
                <a:gd name="connsiteY11" fmla="*/ 263290 h 1615321"/>
                <a:gd name="connsiteX12" fmla="*/ 676015 w 1199038"/>
                <a:gd name="connsiteY12" fmla="*/ 167225 h 1615321"/>
                <a:gd name="connsiteX13" fmla="*/ 718711 w 1199038"/>
                <a:gd name="connsiteY13" fmla="*/ 81833 h 1615321"/>
                <a:gd name="connsiteX14" fmla="*/ 750733 w 1199038"/>
                <a:gd name="connsiteY14" fmla="*/ 46253 h 1615321"/>
                <a:gd name="connsiteX15" fmla="*/ 796986 w 1199038"/>
                <a:gd name="connsiteY15" fmla="*/ 7116 h 1615321"/>
                <a:gd name="connsiteX16" fmla="*/ 850356 w 1199038"/>
                <a:gd name="connsiteY16" fmla="*/ 3558 h 1615321"/>
                <a:gd name="connsiteX17" fmla="*/ 903726 w 1199038"/>
                <a:gd name="connsiteY17" fmla="*/ 24906 h 1615321"/>
                <a:gd name="connsiteX18" fmla="*/ 978443 w 1199038"/>
                <a:gd name="connsiteY18" fmla="*/ 110297 h 1615321"/>
                <a:gd name="connsiteX19" fmla="*/ 1038929 w 1199038"/>
                <a:gd name="connsiteY19" fmla="*/ 241942 h 1615321"/>
                <a:gd name="connsiteX20" fmla="*/ 1056719 w 1199038"/>
                <a:gd name="connsiteY20" fmla="*/ 327334 h 1615321"/>
                <a:gd name="connsiteX21" fmla="*/ 1078066 w 1199038"/>
                <a:gd name="connsiteY21" fmla="*/ 405609 h 1615321"/>
                <a:gd name="connsiteX22" fmla="*/ 1102972 w 1199038"/>
                <a:gd name="connsiteY22" fmla="*/ 562160 h 1615321"/>
                <a:gd name="connsiteX23" fmla="*/ 1149226 w 1199038"/>
                <a:gd name="connsiteY23" fmla="*/ 850356 h 1615321"/>
                <a:gd name="connsiteX24" fmla="*/ 1174132 w 1199038"/>
                <a:gd name="connsiteY24" fmla="*/ 1063835 h 1615321"/>
                <a:gd name="connsiteX25" fmla="*/ 1184806 w 1199038"/>
                <a:gd name="connsiteY25" fmla="*/ 1241734 h 1615321"/>
                <a:gd name="connsiteX26" fmla="*/ 1199038 w 1199038"/>
                <a:gd name="connsiteY26" fmla="*/ 1615321 h 1615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99038" h="1615321">
                  <a:moveTo>
                    <a:pt x="0" y="1608205"/>
                  </a:moveTo>
                  <a:cubicBezTo>
                    <a:pt x="16307" y="1608798"/>
                    <a:pt x="32614" y="1609391"/>
                    <a:pt x="60485" y="1597531"/>
                  </a:cubicBezTo>
                  <a:cubicBezTo>
                    <a:pt x="88356" y="1585671"/>
                    <a:pt x="135202" y="1562545"/>
                    <a:pt x="167224" y="1537046"/>
                  </a:cubicBezTo>
                  <a:cubicBezTo>
                    <a:pt x="199246" y="1511547"/>
                    <a:pt x="227710" y="1475374"/>
                    <a:pt x="252616" y="1444538"/>
                  </a:cubicBezTo>
                  <a:cubicBezTo>
                    <a:pt x="277522" y="1413702"/>
                    <a:pt x="294125" y="1390576"/>
                    <a:pt x="316659" y="1352031"/>
                  </a:cubicBezTo>
                  <a:cubicBezTo>
                    <a:pt x="339193" y="1313486"/>
                    <a:pt x="369436" y="1255373"/>
                    <a:pt x="387819" y="1213270"/>
                  </a:cubicBezTo>
                  <a:cubicBezTo>
                    <a:pt x="406202" y="1171167"/>
                    <a:pt x="412132" y="1143297"/>
                    <a:pt x="426957" y="1099415"/>
                  </a:cubicBezTo>
                  <a:cubicBezTo>
                    <a:pt x="441782" y="1055533"/>
                    <a:pt x="461350" y="998605"/>
                    <a:pt x="476768" y="949979"/>
                  </a:cubicBezTo>
                  <a:cubicBezTo>
                    <a:pt x="492186" y="901353"/>
                    <a:pt x="505825" y="857472"/>
                    <a:pt x="519464" y="807660"/>
                  </a:cubicBezTo>
                  <a:cubicBezTo>
                    <a:pt x="533103" y="757848"/>
                    <a:pt x="543184" y="718118"/>
                    <a:pt x="558602" y="651109"/>
                  </a:cubicBezTo>
                  <a:cubicBezTo>
                    <a:pt x="574020" y="584101"/>
                    <a:pt x="597147" y="470245"/>
                    <a:pt x="611972" y="405609"/>
                  </a:cubicBezTo>
                  <a:cubicBezTo>
                    <a:pt x="626797" y="340973"/>
                    <a:pt x="636877" y="303021"/>
                    <a:pt x="647551" y="263290"/>
                  </a:cubicBezTo>
                  <a:cubicBezTo>
                    <a:pt x="658225" y="223559"/>
                    <a:pt x="664155" y="197468"/>
                    <a:pt x="676015" y="167225"/>
                  </a:cubicBezTo>
                  <a:cubicBezTo>
                    <a:pt x="687875" y="136982"/>
                    <a:pt x="706258" y="101995"/>
                    <a:pt x="718711" y="81833"/>
                  </a:cubicBezTo>
                  <a:cubicBezTo>
                    <a:pt x="731164" y="61671"/>
                    <a:pt x="737687" y="58706"/>
                    <a:pt x="750733" y="46253"/>
                  </a:cubicBezTo>
                  <a:cubicBezTo>
                    <a:pt x="763779" y="33800"/>
                    <a:pt x="780382" y="14232"/>
                    <a:pt x="796986" y="7116"/>
                  </a:cubicBezTo>
                  <a:cubicBezTo>
                    <a:pt x="813590" y="0"/>
                    <a:pt x="832566" y="593"/>
                    <a:pt x="850356" y="3558"/>
                  </a:cubicBezTo>
                  <a:cubicBezTo>
                    <a:pt x="868146" y="6523"/>
                    <a:pt x="882378" y="7116"/>
                    <a:pt x="903726" y="24906"/>
                  </a:cubicBezTo>
                  <a:cubicBezTo>
                    <a:pt x="925074" y="42696"/>
                    <a:pt x="955909" y="74124"/>
                    <a:pt x="978443" y="110297"/>
                  </a:cubicBezTo>
                  <a:cubicBezTo>
                    <a:pt x="1000977" y="146470"/>
                    <a:pt x="1025883" y="205769"/>
                    <a:pt x="1038929" y="241942"/>
                  </a:cubicBezTo>
                  <a:cubicBezTo>
                    <a:pt x="1051975" y="278115"/>
                    <a:pt x="1050196" y="300056"/>
                    <a:pt x="1056719" y="327334"/>
                  </a:cubicBezTo>
                  <a:cubicBezTo>
                    <a:pt x="1063242" y="354612"/>
                    <a:pt x="1070357" y="366471"/>
                    <a:pt x="1078066" y="405609"/>
                  </a:cubicBezTo>
                  <a:cubicBezTo>
                    <a:pt x="1085775" y="444747"/>
                    <a:pt x="1091112" y="488036"/>
                    <a:pt x="1102972" y="562160"/>
                  </a:cubicBezTo>
                  <a:cubicBezTo>
                    <a:pt x="1114832" y="636284"/>
                    <a:pt x="1137366" y="766744"/>
                    <a:pt x="1149226" y="850356"/>
                  </a:cubicBezTo>
                  <a:cubicBezTo>
                    <a:pt x="1161086" y="933968"/>
                    <a:pt x="1168202" y="998605"/>
                    <a:pt x="1174132" y="1063835"/>
                  </a:cubicBezTo>
                  <a:cubicBezTo>
                    <a:pt x="1180062" y="1129065"/>
                    <a:pt x="1180655" y="1149820"/>
                    <a:pt x="1184806" y="1241734"/>
                  </a:cubicBezTo>
                  <a:cubicBezTo>
                    <a:pt x="1188957" y="1333648"/>
                    <a:pt x="1193997" y="1474484"/>
                    <a:pt x="1199038" y="1615321"/>
                  </a:cubicBezTo>
                </a:path>
              </a:pathLst>
            </a:custGeom>
            <a:ln w="317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cxnSp>
          <p:nvCxnSpPr>
            <p:cNvPr id="191" name="Conector de seta reta 190"/>
            <p:cNvCxnSpPr/>
            <p:nvPr/>
          </p:nvCxnSpPr>
          <p:spPr>
            <a:xfrm>
              <a:off x="5357773" y="5286389"/>
              <a:ext cx="2714324" cy="1587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ector de seta reta 191"/>
            <p:cNvCxnSpPr/>
            <p:nvPr/>
          </p:nvCxnSpPr>
          <p:spPr>
            <a:xfrm rot="5400000" flipH="1" flipV="1">
              <a:off x="4250486" y="4179100"/>
              <a:ext cx="2216163" cy="1587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245" name="CaixaDeTexto 192"/>
            <p:cNvSpPr txBox="1">
              <a:spLocks noChangeArrowheads="1"/>
            </p:cNvSpPr>
            <p:nvPr/>
          </p:nvSpPr>
          <p:spPr bwMode="auto">
            <a:xfrm>
              <a:off x="6156325" y="5581667"/>
              <a:ext cx="113030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/>
                <a:t>C L A S S E S</a:t>
              </a:r>
            </a:p>
          </p:txBody>
        </p:sp>
        <p:sp>
          <p:nvSpPr>
            <p:cNvPr id="95246" name="CaixaDeTexto 8"/>
            <p:cNvSpPr txBox="1">
              <a:spLocks noChangeArrowheads="1"/>
            </p:cNvSpPr>
            <p:nvPr/>
          </p:nvSpPr>
          <p:spPr bwMode="auto">
            <a:xfrm rot="-5400000">
              <a:off x="4373563" y="4127500"/>
              <a:ext cx="153035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/>
                <a:t>F R E Q ÜÊ N C I A</a:t>
              </a:r>
            </a:p>
          </p:txBody>
        </p:sp>
        <p:cxnSp>
          <p:nvCxnSpPr>
            <p:cNvPr id="27" name="Conector reto 26"/>
            <p:cNvCxnSpPr/>
            <p:nvPr/>
          </p:nvCxnSpPr>
          <p:spPr>
            <a:xfrm rot="5400000">
              <a:off x="6873659" y="5356239"/>
              <a:ext cx="141288" cy="1588"/>
            </a:xfrm>
            <a:prstGeom prst="line">
              <a:avLst/>
            </a:prstGeom>
            <a:ln w="12700">
              <a:solidFill>
                <a:schemeClr val="tx1"/>
              </a:solidFill>
              <a:bevel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248" name="CaixaDeTexto 28"/>
            <p:cNvSpPr txBox="1">
              <a:spLocks noChangeArrowheads="1"/>
            </p:cNvSpPr>
            <p:nvPr/>
          </p:nvSpPr>
          <p:spPr bwMode="auto">
            <a:xfrm>
              <a:off x="6801482" y="5328592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/>
                <a:t>x</a:t>
              </a:r>
            </a:p>
          </p:txBody>
        </p:sp>
        <p:sp>
          <p:nvSpPr>
            <p:cNvPr id="95249" name="CaixaDeTexto 30"/>
            <p:cNvSpPr txBox="1">
              <a:spLocks noChangeArrowheads="1"/>
            </p:cNvSpPr>
            <p:nvPr/>
          </p:nvSpPr>
          <p:spPr bwMode="auto">
            <a:xfrm>
              <a:off x="7000892" y="3643314"/>
              <a:ext cx="1079142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100"/>
                <a:t>ABAIXO DE X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30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/>
      <p:bldP spid="67588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285984" y="0"/>
            <a:ext cx="4572033" cy="71435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HISTOGRAMA</a:t>
            </a:r>
          </a:p>
        </p:txBody>
      </p:sp>
      <p:sp>
        <p:nvSpPr>
          <p:cNvPr id="68611" name="CaixaDeTexto 106"/>
          <p:cNvSpPr txBox="1">
            <a:spLocks noChangeArrowheads="1"/>
          </p:cNvSpPr>
          <p:nvPr/>
        </p:nvSpPr>
        <p:spPr bwMode="auto">
          <a:xfrm>
            <a:off x="1357313" y="1357313"/>
            <a:ext cx="24288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/>
              <a:t>Distribuição Bimodal</a:t>
            </a:r>
          </a:p>
        </p:txBody>
      </p:sp>
      <p:sp>
        <p:nvSpPr>
          <p:cNvPr id="68612" name="CaixaDeTexto 107"/>
          <p:cNvSpPr txBox="1">
            <a:spLocks noChangeArrowheads="1"/>
          </p:cNvSpPr>
          <p:nvPr/>
        </p:nvSpPr>
        <p:spPr bwMode="auto">
          <a:xfrm>
            <a:off x="3571875" y="2071688"/>
            <a:ext cx="509746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/>
              <a:t>Quando analisamos dados misturados, provenientes de duas </a:t>
            </a:r>
          </a:p>
          <a:p>
            <a:r>
              <a:rPr lang="pt-BR" sz="1400"/>
              <a:t>situações diferentes como por exemplo materiais produzidos </a:t>
            </a:r>
          </a:p>
          <a:p>
            <a:r>
              <a:rPr lang="pt-BR" sz="1400"/>
              <a:t>por duas máquinas, antes e após regulagem da máquina, </a:t>
            </a:r>
          </a:p>
          <a:p>
            <a:r>
              <a:rPr lang="pt-BR" sz="1400"/>
              <a:t>dados coletados por pessoas diferentes etc. </a:t>
            </a:r>
          </a:p>
        </p:txBody>
      </p:sp>
      <p:grpSp>
        <p:nvGrpSpPr>
          <p:cNvPr id="3" name="Grupo 120"/>
          <p:cNvGrpSpPr>
            <a:grpSpLocks/>
          </p:cNvGrpSpPr>
          <p:nvPr/>
        </p:nvGrpSpPr>
        <p:grpSpPr bwMode="auto">
          <a:xfrm>
            <a:off x="1077913" y="3903663"/>
            <a:ext cx="2922587" cy="1360487"/>
            <a:chOff x="4454611" y="4027273"/>
            <a:chExt cx="2922373" cy="1360273"/>
          </a:xfrm>
        </p:grpSpPr>
        <p:sp>
          <p:nvSpPr>
            <p:cNvPr id="118" name="Forma livre 117"/>
            <p:cNvSpPr/>
            <p:nvPr/>
          </p:nvSpPr>
          <p:spPr>
            <a:xfrm>
              <a:off x="4454611" y="4027273"/>
              <a:ext cx="2922373" cy="1330116"/>
            </a:xfrm>
            <a:custGeom>
              <a:avLst/>
              <a:gdLst>
                <a:gd name="connsiteX0" fmla="*/ 0 w 2922373"/>
                <a:gd name="connsiteY0" fmla="*/ 1329381 h 1329381"/>
                <a:gd name="connsiteX1" fmla="*/ 259492 w 2922373"/>
                <a:gd name="connsiteY1" fmla="*/ 1242884 h 1329381"/>
                <a:gd name="connsiteX2" fmla="*/ 463378 w 2922373"/>
                <a:gd name="connsiteY2" fmla="*/ 1001927 h 1329381"/>
                <a:gd name="connsiteX3" fmla="*/ 593124 w 2922373"/>
                <a:gd name="connsiteY3" fmla="*/ 649759 h 1329381"/>
                <a:gd name="connsiteX4" fmla="*/ 667265 w 2922373"/>
                <a:gd name="connsiteY4" fmla="*/ 427338 h 1329381"/>
                <a:gd name="connsiteX5" fmla="*/ 741405 w 2922373"/>
                <a:gd name="connsiteY5" fmla="*/ 149311 h 1329381"/>
                <a:gd name="connsiteX6" fmla="*/ 883508 w 2922373"/>
                <a:gd name="connsiteY6" fmla="*/ 19565 h 1329381"/>
                <a:gd name="connsiteX7" fmla="*/ 1050324 w 2922373"/>
                <a:gd name="connsiteY7" fmla="*/ 31922 h 1329381"/>
                <a:gd name="connsiteX8" fmla="*/ 1180070 w 2922373"/>
                <a:gd name="connsiteY8" fmla="*/ 186381 h 1329381"/>
                <a:gd name="connsiteX9" fmla="*/ 1204784 w 2922373"/>
                <a:gd name="connsiteY9" fmla="*/ 248165 h 1329381"/>
                <a:gd name="connsiteX10" fmla="*/ 1272746 w 2922373"/>
                <a:gd name="connsiteY10" fmla="*/ 390268 h 1329381"/>
                <a:gd name="connsiteX11" fmla="*/ 1458097 w 2922373"/>
                <a:gd name="connsiteY11" fmla="*/ 452051 h 1329381"/>
                <a:gd name="connsiteX12" fmla="*/ 1587843 w 2922373"/>
                <a:gd name="connsiteY12" fmla="*/ 340841 h 1329381"/>
                <a:gd name="connsiteX13" fmla="*/ 1723767 w 2922373"/>
                <a:gd name="connsiteY13" fmla="*/ 260522 h 1329381"/>
                <a:gd name="connsiteX14" fmla="*/ 1865870 w 2922373"/>
                <a:gd name="connsiteY14" fmla="*/ 279057 h 1329381"/>
                <a:gd name="connsiteX15" fmla="*/ 1952367 w 2922373"/>
                <a:gd name="connsiteY15" fmla="*/ 402624 h 1329381"/>
                <a:gd name="connsiteX16" fmla="*/ 2094470 w 2922373"/>
                <a:gd name="connsiteY16" fmla="*/ 655938 h 1329381"/>
                <a:gd name="connsiteX17" fmla="*/ 2193324 w 2922373"/>
                <a:gd name="connsiteY17" fmla="*/ 841289 h 1329381"/>
                <a:gd name="connsiteX18" fmla="*/ 2384854 w 2922373"/>
                <a:gd name="connsiteY18" fmla="*/ 1088424 h 1329381"/>
                <a:gd name="connsiteX19" fmla="*/ 2631989 w 2922373"/>
                <a:gd name="connsiteY19" fmla="*/ 1242884 h 1329381"/>
                <a:gd name="connsiteX20" fmla="*/ 2848232 w 2922373"/>
                <a:gd name="connsiteY20" fmla="*/ 1298489 h 1329381"/>
                <a:gd name="connsiteX21" fmla="*/ 2922373 w 2922373"/>
                <a:gd name="connsiteY21" fmla="*/ 1304668 h 132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22373" h="1329381">
                  <a:moveTo>
                    <a:pt x="0" y="1329381"/>
                  </a:moveTo>
                  <a:cubicBezTo>
                    <a:pt x="91131" y="1313420"/>
                    <a:pt x="182262" y="1297460"/>
                    <a:pt x="259492" y="1242884"/>
                  </a:cubicBezTo>
                  <a:cubicBezTo>
                    <a:pt x="336722" y="1188308"/>
                    <a:pt x="407773" y="1100781"/>
                    <a:pt x="463378" y="1001927"/>
                  </a:cubicBezTo>
                  <a:cubicBezTo>
                    <a:pt x="518983" y="903073"/>
                    <a:pt x="559143" y="745524"/>
                    <a:pt x="593124" y="649759"/>
                  </a:cubicBezTo>
                  <a:cubicBezTo>
                    <a:pt x="627105" y="553994"/>
                    <a:pt x="642552" y="510746"/>
                    <a:pt x="667265" y="427338"/>
                  </a:cubicBezTo>
                  <a:cubicBezTo>
                    <a:pt x="691979" y="343930"/>
                    <a:pt x="705365" y="217273"/>
                    <a:pt x="741405" y="149311"/>
                  </a:cubicBezTo>
                  <a:cubicBezTo>
                    <a:pt x="777445" y="81349"/>
                    <a:pt x="832021" y="39130"/>
                    <a:pt x="883508" y="19565"/>
                  </a:cubicBezTo>
                  <a:cubicBezTo>
                    <a:pt x="934995" y="0"/>
                    <a:pt x="1000897" y="4119"/>
                    <a:pt x="1050324" y="31922"/>
                  </a:cubicBezTo>
                  <a:cubicBezTo>
                    <a:pt x="1099751" y="59725"/>
                    <a:pt x="1154327" y="150341"/>
                    <a:pt x="1180070" y="186381"/>
                  </a:cubicBezTo>
                  <a:cubicBezTo>
                    <a:pt x="1205813" y="222422"/>
                    <a:pt x="1189338" y="214184"/>
                    <a:pt x="1204784" y="248165"/>
                  </a:cubicBezTo>
                  <a:cubicBezTo>
                    <a:pt x="1220230" y="282146"/>
                    <a:pt x="1230527" y="356287"/>
                    <a:pt x="1272746" y="390268"/>
                  </a:cubicBezTo>
                  <a:cubicBezTo>
                    <a:pt x="1314965" y="424249"/>
                    <a:pt x="1405581" y="460289"/>
                    <a:pt x="1458097" y="452051"/>
                  </a:cubicBezTo>
                  <a:cubicBezTo>
                    <a:pt x="1510613" y="443813"/>
                    <a:pt x="1543565" y="372762"/>
                    <a:pt x="1587843" y="340841"/>
                  </a:cubicBezTo>
                  <a:cubicBezTo>
                    <a:pt x="1632121" y="308920"/>
                    <a:pt x="1677429" y="270819"/>
                    <a:pt x="1723767" y="260522"/>
                  </a:cubicBezTo>
                  <a:cubicBezTo>
                    <a:pt x="1770105" y="250225"/>
                    <a:pt x="1827770" y="255373"/>
                    <a:pt x="1865870" y="279057"/>
                  </a:cubicBezTo>
                  <a:cubicBezTo>
                    <a:pt x="1903970" y="302741"/>
                    <a:pt x="1914267" y="339811"/>
                    <a:pt x="1952367" y="402624"/>
                  </a:cubicBezTo>
                  <a:cubicBezTo>
                    <a:pt x="1990467" y="465437"/>
                    <a:pt x="2054311" y="582827"/>
                    <a:pt x="2094470" y="655938"/>
                  </a:cubicBezTo>
                  <a:cubicBezTo>
                    <a:pt x="2134630" y="729049"/>
                    <a:pt x="2144927" y="769208"/>
                    <a:pt x="2193324" y="841289"/>
                  </a:cubicBezTo>
                  <a:cubicBezTo>
                    <a:pt x="2241721" y="913370"/>
                    <a:pt x="2311743" y="1021492"/>
                    <a:pt x="2384854" y="1088424"/>
                  </a:cubicBezTo>
                  <a:cubicBezTo>
                    <a:pt x="2457965" y="1155356"/>
                    <a:pt x="2554759" y="1207873"/>
                    <a:pt x="2631989" y="1242884"/>
                  </a:cubicBezTo>
                  <a:cubicBezTo>
                    <a:pt x="2709219" y="1277895"/>
                    <a:pt x="2799835" y="1288192"/>
                    <a:pt x="2848232" y="1298489"/>
                  </a:cubicBezTo>
                  <a:cubicBezTo>
                    <a:pt x="2896629" y="1308786"/>
                    <a:pt x="2922373" y="1304668"/>
                    <a:pt x="2922373" y="1304668"/>
                  </a:cubicBezTo>
                </a:path>
              </a:pathLst>
            </a:cu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19" name="Forma livre 118"/>
            <p:cNvSpPr/>
            <p:nvPr/>
          </p:nvSpPr>
          <p:spPr>
            <a:xfrm>
              <a:off x="5326084" y="4466941"/>
              <a:ext cx="623842" cy="920605"/>
            </a:xfrm>
            <a:custGeom>
              <a:avLst/>
              <a:gdLst>
                <a:gd name="connsiteX0" fmla="*/ 624016 w 624016"/>
                <a:gd name="connsiteY0" fmla="*/ 0 h 920578"/>
                <a:gd name="connsiteX1" fmla="*/ 469557 w 624016"/>
                <a:gd name="connsiteY1" fmla="*/ 518983 h 920578"/>
                <a:gd name="connsiteX2" fmla="*/ 228600 w 624016"/>
                <a:gd name="connsiteY2" fmla="*/ 803189 h 920578"/>
                <a:gd name="connsiteX3" fmla="*/ 0 w 624016"/>
                <a:gd name="connsiteY3" fmla="*/ 920578 h 920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4016" h="920578">
                  <a:moveTo>
                    <a:pt x="624016" y="0"/>
                  </a:moveTo>
                  <a:cubicBezTo>
                    <a:pt x="579738" y="192559"/>
                    <a:pt x="535460" y="385118"/>
                    <a:pt x="469557" y="518983"/>
                  </a:cubicBezTo>
                  <a:cubicBezTo>
                    <a:pt x="403654" y="652848"/>
                    <a:pt x="306859" y="736257"/>
                    <a:pt x="228600" y="803189"/>
                  </a:cubicBezTo>
                  <a:cubicBezTo>
                    <a:pt x="150341" y="870121"/>
                    <a:pt x="75170" y="895349"/>
                    <a:pt x="0" y="920578"/>
                  </a:cubicBezTo>
                </a:path>
              </a:pathLst>
            </a:custGeom>
            <a:ln w="254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20" name="Forma livre 119"/>
            <p:cNvSpPr/>
            <p:nvPr/>
          </p:nvSpPr>
          <p:spPr>
            <a:xfrm>
              <a:off x="5653085" y="4244726"/>
              <a:ext cx="933382" cy="1096790"/>
            </a:xfrm>
            <a:custGeom>
              <a:avLst/>
              <a:gdLst>
                <a:gd name="connsiteX0" fmla="*/ 0 w 932935"/>
                <a:gd name="connsiteY0" fmla="*/ 0 h 1097692"/>
                <a:gd name="connsiteX1" fmla="*/ 98854 w 932935"/>
                <a:gd name="connsiteY1" fmla="*/ 302740 h 1097692"/>
                <a:gd name="connsiteX2" fmla="*/ 308919 w 932935"/>
                <a:gd name="connsiteY2" fmla="*/ 710513 h 1097692"/>
                <a:gd name="connsiteX3" fmla="*/ 451022 w 932935"/>
                <a:gd name="connsiteY3" fmla="*/ 877330 h 1097692"/>
                <a:gd name="connsiteX4" fmla="*/ 784654 w 932935"/>
                <a:gd name="connsiteY4" fmla="*/ 1062681 h 1097692"/>
                <a:gd name="connsiteX5" fmla="*/ 932935 w 932935"/>
                <a:gd name="connsiteY5" fmla="*/ 1087395 h 1097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2935" h="1097692">
                  <a:moveTo>
                    <a:pt x="0" y="0"/>
                  </a:moveTo>
                  <a:cubicBezTo>
                    <a:pt x="23684" y="92160"/>
                    <a:pt x="47368" y="184321"/>
                    <a:pt x="98854" y="302740"/>
                  </a:cubicBezTo>
                  <a:cubicBezTo>
                    <a:pt x="150340" y="421159"/>
                    <a:pt x="250224" y="614748"/>
                    <a:pt x="308919" y="710513"/>
                  </a:cubicBezTo>
                  <a:cubicBezTo>
                    <a:pt x="367614" y="806278"/>
                    <a:pt x="371733" y="818635"/>
                    <a:pt x="451022" y="877330"/>
                  </a:cubicBezTo>
                  <a:cubicBezTo>
                    <a:pt x="530311" y="936025"/>
                    <a:pt x="704335" y="1027670"/>
                    <a:pt x="784654" y="1062681"/>
                  </a:cubicBezTo>
                  <a:cubicBezTo>
                    <a:pt x="864973" y="1097692"/>
                    <a:pt x="898954" y="1092543"/>
                    <a:pt x="932935" y="1087395"/>
                  </a:cubicBezTo>
                </a:path>
              </a:pathLst>
            </a:custGeom>
            <a:ln w="254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</p:grpSp>
      <p:cxnSp>
        <p:nvCxnSpPr>
          <p:cNvPr id="122" name="Conector de seta reta 121"/>
          <p:cNvCxnSpPr/>
          <p:nvPr/>
        </p:nvCxnSpPr>
        <p:spPr>
          <a:xfrm>
            <a:off x="857250" y="5286375"/>
            <a:ext cx="3429000" cy="158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ector de seta reta 122"/>
          <p:cNvCxnSpPr/>
          <p:nvPr/>
        </p:nvCxnSpPr>
        <p:spPr>
          <a:xfrm rot="5400000" flipH="1" flipV="1">
            <a:off x="-251618" y="4179094"/>
            <a:ext cx="2216150" cy="1587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616" name="CaixaDeTexto 123"/>
          <p:cNvSpPr txBox="1">
            <a:spLocks noChangeArrowheads="1"/>
          </p:cNvSpPr>
          <p:nvPr/>
        </p:nvSpPr>
        <p:spPr bwMode="auto">
          <a:xfrm>
            <a:off x="1500188" y="5500688"/>
            <a:ext cx="1130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/>
              <a:t>C L A S S E S</a:t>
            </a:r>
          </a:p>
        </p:txBody>
      </p:sp>
      <p:sp>
        <p:nvSpPr>
          <p:cNvPr id="68617" name="CaixaDeTexto 8"/>
          <p:cNvSpPr txBox="1">
            <a:spLocks noChangeArrowheads="1"/>
          </p:cNvSpPr>
          <p:nvPr/>
        </p:nvSpPr>
        <p:spPr bwMode="auto">
          <a:xfrm rot="-5400000">
            <a:off x="-126999" y="3984625"/>
            <a:ext cx="1530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/>
              <a:t>F R E Q ÜÊ N C I A</a:t>
            </a:r>
          </a:p>
        </p:txBody>
      </p:sp>
      <p:sp>
        <p:nvSpPr>
          <p:cNvPr id="127" name="Retângulo 126"/>
          <p:cNvSpPr/>
          <p:nvPr/>
        </p:nvSpPr>
        <p:spPr>
          <a:xfrm>
            <a:off x="2071670" y="785794"/>
            <a:ext cx="501990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INTERPRETAÇÃO quanto ao FORMATO</a:t>
            </a:r>
            <a:endParaRPr lang="pt-B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68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6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/>
      <p:bldP spid="68612" grpId="0"/>
      <p:bldP spid="68616" grpId="0"/>
      <p:bldP spid="686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4"/>
          <p:cNvGrpSpPr/>
          <p:nvPr/>
        </p:nvGrpSpPr>
        <p:grpSpPr>
          <a:xfrm>
            <a:off x="4534207" y="1785901"/>
            <a:ext cx="2466686" cy="2396221"/>
            <a:chOff x="3512923" y="274630"/>
            <a:chExt cx="2086229" cy="2086229"/>
          </a:xfrm>
          <a:solidFill>
            <a:srgbClr val="FFFF4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6" name="Pizza 5"/>
            <p:cNvSpPr/>
            <p:nvPr/>
          </p:nvSpPr>
          <p:spPr>
            <a:xfrm rot="5400000">
              <a:off x="3512923" y="274630"/>
              <a:ext cx="2086229" cy="2086229"/>
            </a:xfrm>
            <a:prstGeom prst="pieWedg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7" name="Pizza 4"/>
            <p:cNvSpPr/>
            <p:nvPr/>
          </p:nvSpPr>
          <p:spPr>
            <a:xfrm>
              <a:off x="3512924" y="885674"/>
              <a:ext cx="1475188" cy="147518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206248" tIns="206248" rIns="206248" bIns="206248" spcCol="1270" anchor="ctr"/>
            <a:lstStyle/>
            <a:p>
              <a:pPr algn="ctr" defTabSz="1289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t-BR" sz="2900" dirty="0"/>
            </a:p>
          </p:txBody>
        </p:sp>
      </p:grpSp>
      <p:grpSp>
        <p:nvGrpSpPr>
          <p:cNvPr id="3" name="Grupo 7"/>
          <p:cNvGrpSpPr/>
          <p:nvPr/>
        </p:nvGrpSpPr>
        <p:grpSpPr>
          <a:xfrm>
            <a:off x="4534207" y="4247489"/>
            <a:ext cx="2466686" cy="2396221"/>
            <a:chOff x="3512923" y="2457221"/>
            <a:chExt cx="2086229" cy="2086229"/>
          </a:xfr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9" name="Pizza 8"/>
            <p:cNvSpPr/>
            <p:nvPr/>
          </p:nvSpPr>
          <p:spPr>
            <a:xfrm rot="10800000">
              <a:off x="3512923" y="2457221"/>
              <a:ext cx="2086229" cy="2086229"/>
            </a:xfrm>
            <a:prstGeom prst="pieWedg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" name="Pizza 4"/>
            <p:cNvSpPr/>
            <p:nvPr/>
          </p:nvSpPr>
          <p:spPr>
            <a:xfrm rot="21600000">
              <a:off x="3512923" y="2457221"/>
              <a:ext cx="1475185" cy="1475188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206248" tIns="206248" rIns="206248" bIns="206248" spcCol="1270" anchor="ctr"/>
            <a:lstStyle/>
            <a:p>
              <a:pPr algn="ctr" defTabSz="1289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t-BR" sz="2900" dirty="0"/>
            </a:p>
          </p:txBody>
        </p:sp>
      </p:grpSp>
      <p:grpSp>
        <p:nvGrpSpPr>
          <p:cNvPr id="4" name="Grupo 10"/>
          <p:cNvGrpSpPr/>
          <p:nvPr/>
        </p:nvGrpSpPr>
        <p:grpSpPr>
          <a:xfrm>
            <a:off x="2000232" y="4247489"/>
            <a:ext cx="2466687" cy="2396221"/>
            <a:chOff x="1330332" y="2457221"/>
            <a:chExt cx="2086230" cy="2086229"/>
          </a:xfrm>
          <a:solidFill>
            <a:srgbClr val="ADDB7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12" name="Pizza 11"/>
            <p:cNvSpPr/>
            <p:nvPr/>
          </p:nvSpPr>
          <p:spPr>
            <a:xfrm rot="16200000">
              <a:off x="1330332" y="2457221"/>
              <a:ext cx="2086229" cy="2086229"/>
            </a:xfrm>
            <a:prstGeom prst="pieWedg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3" name="Pizza 4"/>
            <p:cNvSpPr/>
            <p:nvPr/>
          </p:nvSpPr>
          <p:spPr>
            <a:xfrm rot="21600000">
              <a:off x="1941374" y="2457221"/>
              <a:ext cx="1475188" cy="147518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206248" tIns="206248" rIns="206248" bIns="206248" spcCol="1270" anchor="ctr"/>
            <a:lstStyle/>
            <a:p>
              <a:pPr algn="ctr" defTabSz="1289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t-BR" sz="2900" dirty="0"/>
            </a:p>
          </p:txBody>
        </p:sp>
      </p:grpSp>
      <p:grpSp>
        <p:nvGrpSpPr>
          <p:cNvPr id="5" name="Grupo 13"/>
          <p:cNvGrpSpPr/>
          <p:nvPr/>
        </p:nvGrpSpPr>
        <p:grpSpPr>
          <a:xfrm>
            <a:off x="2000232" y="1785901"/>
            <a:ext cx="2466686" cy="2396221"/>
            <a:chOff x="1330332" y="274630"/>
            <a:chExt cx="2086229" cy="2086229"/>
          </a:xfrm>
          <a:solidFill>
            <a:srgbClr val="F6613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15" name="Pizza 14"/>
            <p:cNvSpPr/>
            <p:nvPr/>
          </p:nvSpPr>
          <p:spPr>
            <a:xfrm>
              <a:off x="1330332" y="274630"/>
              <a:ext cx="2086229" cy="2086229"/>
            </a:xfrm>
            <a:prstGeom prst="pieWedg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6" name="Pizza 4"/>
            <p:cNvSpPr/>
            <p:nvPr/>
          </p:nvSpPr>
          <p:spPr>
            <a:xfrm>
              <a:off x="1941376" y="885671"/>
              <a:ext cx="1475185" cy="1475188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206248" tIns="206248" rIns="206248" bIns="206248" spcCol="1270" anchor="ctr"/>
            <a:lstStyle/>
            <a:p>
              <a:pPr algn="ctr" defTabSz="1289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t-BR" sz="2900" dirty="0"/>
            </a:p>
          </p:txBody>
        </p:sp>
      </p:grpSp>
      <p:sp>
        <p:nvSpPr>
          <p:cNvPr id="24" name="Retângulo 23"/>
          <p:cNvSpPr/>
          <p:nvPr/>
        </p:nvSpPr>
        <p:spPr>
          <a:xfrm>
            <a:off x="9144000" y="285776"/>
            <a:ext cx="731290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P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9144000" y="5820337"/>
            <a:ext cx="830677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D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-731290" y="5820337"/>
            <a:ext cx="731290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C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-806632" y="285728"/>
            <a:ext cx="806632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A</a:t>
            </a:r>
          </a:p>
        </p:txBody>
      </p:sp>
      <p:sp>
        <p:nvSpPr>
          <p:cNvPr id="124" name="CaixaDeTexto 123"/>
          <p:cNvSpPr txBox="1"/>
          <p:nvPr/>
        </p:nvSpPr>
        <p:spPr>
          <a:xfrm>
            <a:off x="4457700" y="2584450"/>
            <a:ext cx="2250168" cy="16004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latin typeface="+mn-lt"/>
              </a:rPr>
              <a:t>Descreva 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latin typeface="+mn-lt"/>
              </a:rPr>
              <a:t>Problema </a:t>
            </a:r>
            <a:r>
              <a:rPr lang="pt-BR" b="1" dirty="0">
                <a:solidFill>
                  <a:srgbClr val="FF0000"/>
                </a:solidFill>
                <a:latin typeface="+mn-lt"/>
              </a:rPr>
              <a:t>(</a:t>
            </a:r>
            <a:r>
              <a:rPr lang="pt-BR" b="1" i="1" dirty="0">
                <a:solidFill>
                  <a:srgbClr val="FF0000"/>
                </a:solidFill>
                <a:latin typeface="+mn-lt"/>
              </a:rPr>
              <a:t>tome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i="1" dirty="0" smtClean="0">
                <a:solidFill>
                  <a:srgbClr val="FF0000"/>
                </a:solidFill>
                <a:latin typeface="+mn-lt"/>
              </a:rPr>
              <a:t>ação </a:t>
            </a:r>
            <a:r>
              <a:rPr lang="pt-BR" b="1" i="1" dirty="0">
                <a:solidFill>
                  <a:srgbClr val="FF0000"/>
                </a:solidFill>
                <a:latin typeface="+mn-lt"/>
              </a:rPr>
              <a:t>imediata, se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i="1" dirty="0">
                <a:solidFill>
                  <a:srgbClr val="FF0000"/>
                </a:solidFill>
                <a:latin typeface="+mn-lt"/>
              </a:rPr>
              <a:t>p</a:t>
            </a:r>
            <a:r>
              <a:rPr lang="pt-BR" b="1" i="1" dirty="0" smtClean="0">
                <a:solidFill>
                  <a:srgbClr val="FF0000"/>
                </a:solidFill>
                <a:latin typeface="+mn-lt"/>
              </a:rPr>
              <a:t>ossível</a:t>
            </a:r>
            <a:r>
              <a:rPr lang="pt-BR" b="1" dirty="0">
                <a:solidFill>
                  <a:srgbClr val="FF0000"/>
                </a:solidFill>
                <a:latin typeface="+mn-lt"/>
              </a:rPr>
              <a:t>)</a:t>
            </a:r>
            <a:r>
              <a:rPr lang="pt-BR" sz="2000" b="1" dirty="0">
                <a:latin typeface="+mn-lt"/>
              </a:rPr>
              <a:t> e levante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latin typeface="+mn-lt"/>
              </a:rPr>
              <a:t>as </a:t>
            </a:r>
            <a:r>
              <a:rPr lang="pt-BR" sz="2000" b="1" dirty="0" smtClean="0">
                <a:latin typeface="+mn-lt"/>
              </a:rPr>
              <a:t>prováveis </a:t>
            </a:r>
            <a:r>
              <a:rPr lang="pt-BR" sz="2000" b="1" dirty="0">
                <a:latin typeface="+mn-lt"/>
              </a:rPr>
              <a:t>causas</a:t>
            </a:r>
          </a:p>
        </p:txBody>
      </p:sp>
      <p:sp>
        <p:nvSpPr>
          <p:cNvPr id="148" name="Seta para baixo 147"/>
          <p:cNvSpPr/>
          <p:nvPr/>
        </p:nvSpPr>
        <p:spPr>
          <a:xfrm rot="18881053">
            <a:off x="6285185" y="1956864"/>
            <a:ext cx="500066" cy="1008828"/>
          </a:xfrm>
          <a:prstGeom prst="downArrow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49" name="Seta para baixo 148"/>
          <p:cNvSpPr/>
          <p:nvPr/>
        </p:nvSpPr>
        <p:spPr>
          <a:xfrm rot="2898103">
            <a:off x="6007924" y="5759942"/>
            <a:ext cx="500066" cy="1008828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39999">
                <a:schemeClr val="accent5">
                  <a:lumMod val="75000"/>
                </a:schemeClr>
              </a:gs>
              <a:gs pos="70000">
                <a:schemeClr val="accent5">
                  <a:lumMod val="60000"/>
                  <a:lumOff val="40000"/>
                </a:schemeClr>
              </a:gs>
              <a:gs pos="88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50" name="Seta para baixo 149"/>
          <p:cNvSpPr/>
          <p:nvPr/>
        </p:nvSpPr>
        <p:spPr>
          <a:xfrm rot="7789290">
            <a:off x="2345674" y="5624234"/>
            <a:ext cx="500066" cy="1008828"/>
          </a:xfrm>
          <a:prstGeom prst="downArrow">
            <a:avLst/>
          </a:prstGeom>
          <a:gradFill flip="none" rotWithShape="1">
            <a:gsLst>
              <a:gs pos="22000">
                <a:srgbClr val="00B050">
                  <a:alpha val="81000"/>
                </a:srgbClr>
              </a:gs>
              <a:gs pos="39999">
                <a:srgbClr val="00B050">
                  <a:alpha val="69000"/>
                </a:srgbClr>
              </a:gs>
              <a:gs pos="70000">
                <a:schemeClr val="accent3">
                  <a:lumMod val="60000"/>
                  <a:lumOff val="40000"/>
                </a:schemeClr>
              </a:gs>
              <a:gs pos="88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51" name="Seta para baixo 150"/>
          <p:cNvSpPr/>
          <p:nvPr/>
        </p:nvSpPr>
        <p:spPr>
          <a:xfrm rot="13924360">
            <a:off x="2658952" y="1574466"/>
            <a:ext cx="500066" cy="1008828"/>
          </a:xfrm>
          <a:prstGeom prst="downArrow">
            <a:avLst/>
          </a:prstGeom>
          <a:gradFill flip="none" rotWithShape="1">
            <a:gsLst>
              <a:gs pos="27000">
                <a:schemeClr val="accent6">
                  <a:lumMod val="50000"/>
                  <a:alpha val="83000"/>
                </a:schemeClr>
              </a:gs>
              <a:gs pos="39999">
                <a:schemeClr val="accent6">
                  <a:lumMod val="75000"/>
                  <a:alpha val="62000"/>
                </a:schemeClr>
              </a:gs>
              <a:gs pos="70000">
                <a:schemeClr val="accent6">
                  <a:lumMod val="60000"/>
                  <a:lumOff val="40000"/>
                </a:schemeClr>
              </a:gs>
              <a:gs pos="88000">
                <a:schemeClr val="accent6">
                  <a:lumMod val="60000"/>
                  <a:lumOff val="40000"/>
                </a:schemeClr>
              </a:gs>
              <a:gs pos="100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32" name="Retângulo 31"/>
          <p:cNvSpPr/>
          <p:nvPr/>
        </p:nvSpPr>
        <p:spPr>
          <a:xfrm>
            <a:off x="988857" y="214290"/>
            <a:ext cx="6982745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O MÉTODO DE SOLUÇÃO DE PROBLEMA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 É O CICLO PDCA</a:t>
            </a:r>
          </a:p>
        </p:txBody>
      </p:sp>
      <p:sp>
        <p:nvSpPr>
          <p:cNvPr id="5144" name="Retângulo 32"/>
          <p:cNvSpPr>
            <a:spLocks noChangeArrowheads="1"/>
          </p:cNvSpPr>
          <p:nvPr/>
        </p:nvSpPr>
        <p:spPr bwMode="auto">
          <a:xfrm>
            <a:off x="2967038" y="1214438"/>
            <a:ext cx="2970212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Solução de problemas – 4 Passos</a:t>
            </a:r>
          </a:p>
        </p:txBody>
      </p:sp>
      <p:sp>
        <p:nvSpPr>
          <p:cNvPr id="39" name="CaixaDeTexto 38"/>
          <p:cNvSpPr txBox="1">
            <a:spLocks noChangeArrowheads="1"/>
          </p:cNvSpPr>
          <p:nvPr/>
        </p:nvSpPr>
        <p:spPr bwMode="auto">
          <a:xfrm>
            <a:off x="4473575" y="4386263"/>
            <a:ext cx="225266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Calibri" pitchFamily="34" charset="0"/>
              </a:rPr>
              <a:t>Faça um plano para</a:t>
            </a:r>
          </a:p>
          <a:p>
            <a:r>
              <a:rPr lang="pt-BR" sz="2000" b="1">
                <a:solidFill>
                  <a:schemeClr val="bg1"/>
                </a:solidFill>
                <a:latin typeface="Calibri" pitchFamily="34" charset="0"/>
              </a:rPr>
              <a:t>eliminar as causas</a:t>
            </a:r>
          </a:p>
          <a:p>
            <a:r>
              <a:rPr lang="pt-BR" sz="2000" b="1">
                <a:solidFill>
                  <a:schemeClr val="bg1"/>
                </a:solidFill>
                <a:latin typeface="Calibri" pitchFamily="34" charset="0"/>
              </a:rPr>
              <a:t>mais relevantes</a:t>
            </a:r>
          </a:p>
        </p:txBody>
      </p:sp>
      <p:sp>
        <p:nvSpPr>
          <p:cNvPr id="40" name="CaixaDeTexto 39"/>
          <p:cNvSpPr txBox="1">
            <a:spLocks noChangeArrowheads="1"/>
          </p:cNvSpPr>
          <p:nvPr/>
        </p:nvSpPr>
        <p:spPr bwMode="auto">
          <a:xfrm>
            <a:off x="1973263" y="4357688"/>
            <a:ext cx="25352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2000" b="1">
                <a:latin typeface="Calibri" pitchFamily="34" charset="0"/>
              </a:rPr>
              <a:t>Acompanhe a Solução</a:t>
            </a:r>
          </a:p>
          <a:p>
            <a:pPr algn="r"/>
            <a:r>
              <a:rPr lang="pt-BR" sz="2000" b="1">
                <a:latin typeface="Calibri" pitchFamily="34" charset="0"/>
              </a:rPr>
              <a:t>do Problema</a:t>
            </a:r>
          </a:p>
        </p:txBody>
      </p:sp>
      <p:sp>
        <p:nvSpPr>
          <p:cNvPr id="41" name="CaixaDeTexto 40"/>
          <p:cNvSpPr txBox="1">
            <a:spLocks noChangeArrowheads="1"/>
          </p:cNvSpPr>
          <p:nvPr/>
        </p:nvSpPr>
        <p:spPr bwMode="auto">
          <a:xfrm>
            <a:off x="1895475" y="3354388"/>
            <a:ext cx="25828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2000" b="1">
                <a:solidFill>
                  <a:schemeClr val="bg1"/>
                </a:solidFill>
                <a:latin typeface="Calibri" pitchFamily="34" charset="0"/>
              </a:rPr>
              <a:t>Verifique os </a:t>
            </a:r>
          </a:p>
          <a:p>
            <a:pPr algn="r"/>
            <a:r>
              <a:rPr lang="pt-BR" sz="2000" b="1">
                <a:solidFill>
                  <a:schemeClr val="bg1"/>
                </a:solidFill>
                <a:latin typeface="Calibri" pitchFamily="34" charset="0"/>
              </a:rPr>
              <a:t>resultados alcançados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33 -0.1381 L -0.50851 0.204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00" y="17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82 0.02082 C -0.16441 0.03447 -0.27482 0.04835 -0.35139 0.02822 C -0.42778 0.0081 -0.47014 -0.0458 -0.51232 -0.0997 " pathEditMode="relative" rAng="0" ptsTypes="a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00" y="-4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53 0.08999 C 0.03715 -0.07078 0.09583 -0.23155 0.16562 -0.32431 C 0.23542 -0.4173 0.34288 -0.50451 0.3974 -0.46819 C 0.45191 -0.43141 0.47222 -0.26833 0.49271 -0.10455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00" y="-29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-0.04765 C 0.01806 0.02313 0.03559 0.09415 0.0592 0.15545 C 0.08316 0.21675 0.10469 0.26232 0.14358 0.32038 C 0.18247 0.37821 0.23646 0.4601 0.29271 0.50382 C 0.34844 0.54753 0.41893 0.59195 0.47986 0.582 C 0.54115 0.57205 0.62032 0.51261 0.6592 0.4446 C 0.69844 0.37682 0.7408 0.23456 0.71493 0.17441 C 0.68889 0.11427 0.54219 0.07934 0.50382 0.08351 C 0.46545 0.08767 0.47483 0.14365 0.48473 0.19986 " pathEditMode="relative" rAng="0" ptsTypes="aaaaaaaaA">
                                      <p:cBhvr>
                                        <p:cTn id="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00" y="3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6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0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39" grpId="0"/>
      <p:bldP spid="40" grpId="0"/>
      <p:bldP spid="41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285984" y="0"/>
            <a:ext cx="4572033" cy="71435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HISTOGRAMA</a:t>
            </a:r>
          </a:p>
        </p:txBody>
      </p:sp>
      <p:sp>
        <p:nvSpPr>
          <p:cNvPr id="69635" name="CaixaDeTexto 106"/>
          <p:cNvSpPr txBox="1">
            <a:spLocks noChangeArrowheads="1"/>
          </p:cNvSpPr>
          <p:nvPr/>
        </p:nvSpPr>
        <p:spPr bwMode="auto">
          <a:xfrm>
            <a:off x="3286125" y="1857375"/>
            <a:ext cx="567531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/>
              <a:t>Quando  dados pré selecionados são analisados, como por exemplo </a:t>
            </a:r>
          </a:p>
          <a:p>
            <a:r>
              <a:rPr lang="pt-BR" sz="1400"/>
              <a:t>a coleta de dados em um lote de material escolhido através de </a:t>
            </a:r>
          </a:p>
          <a:p>
            <a:r>
              <a:rPr lang="pt-BR" sz="1400"/>
              <a:t>um calibrador “passa-não-passa”. </a:t>
            </a:r>
          </a:p>
        </p:txBody>
      </p:sp>
      <p:sp>
        <p:nvSpPr>
          <p:cNvPr id="69636" name="CaixaDeTexto 107"/>
          <p:cNvSpPr txBox="1">
            <a:spLocks noChangeArrowheads="1"/>
          </p:cNvSpPr>
          <p:nvPr/>
        </p:nvSpPr>
        <p:spPr bwMode="auto">
          <a:xfrm>
            <a:off x="1357313" y="1357313"/>
            <a:ext cx="25717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/>
              <a:t>Distribuição  Truncada </a:t>
            </a:r>
          </a:p>
        </p:txBody>
      </p:sp>
      <p:pic>
        <p:nvPicPr>
          <p:cNvPr id="6963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3214688"/>
            <a:ext cx="3781425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ector de seta reta 8"/>
          <p:cNvCxnSpPr/>
          <p:nvPr/>
        </p:nvCxnSpPr>
        <p:spPr>
          <a:xfrm>
            <a:off x="1714500" y="3643313"/>
            <a:ext cx="1214438" cy="15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639" name="CaixaDeTexto 9"/>
          <p:cNvSpPr txBox="1">
            <a:spLocks noChangeArrowheads="1"/>
          </p:cNvSpPr>
          <p:nvPr/>
        </p:nvSpPr>
        <p:spPr bwMode="auto">
          <a:xfrm>
            <a:off x="1466850" y="3400425"/>
            <a:ext cx="144938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/>
              <a:t>ESPECIFICAÇÃO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2071670" y="785794"/>
            <a:ext cx="501990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INTERPRETAÇÃO quanto ao FORMATO</a:t>
            </a:r>
            <a:endParaRPr lang="pt-B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69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/>
      <p:bldP spid="69636" grpId="0"/>
      <p:bldP spid="69639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285984" y="0"/>
            <a:ext cx="4572033" cy="71435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HISTOGRAMA</a:t>
            </a:r>
          </a:p>
        </p:txBody>
      </p:sp>
      <p:sp>
        <p:nvSpPr>
          <p:cNvPr id="74" name="Retângulo 73"/>
          <p:cNvSpPr/>
          <p:nvPr/>
        </p:nvSpPr>
        <p:spPr>
          <a:xfrm>
            <a:off x="2071670" y="785794"/>
            <a:ext cx="501990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INTERPRETAÇÃO quanto ao FORMATO</a:t>
            </a:r>
            <a:endParaRPr lang="pt-B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0660" name="CaixaDeTexto 106"/>
          <p:cNvSpPr txBox="1">
            <a:spLocks noChangeArrowheads="1"/>
          </p:cNvSpPr>
          <p:nvPr/>
        </p:nvSpPr>
        <p:spPr bwMode="auto">
          <a:xfrm>
            <a:off x="3286125" y="1857375"/>
            <a:ext cx="560387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/>
              <a:t>Casos em que durante a coleta de dados, existem medidas fora da</a:t>
            </a:r>
          </a:p>
          <a:p>
            <a:r>
              <a:rPr lang="pt-BR" sz="1400"/>
              <a:t>especificação, as pessoas tem tendência de "forçar" para que essas</a:t>
            </a:r>
          </a:p>
          <a:p>
            <a:r>
              <a:rPr lang="pt-BR" sz="1400"/>
              <a:t>medidas entrem no limite de especificação. </a:t>
            </a:r>
          </a:p>
        </p:txBody>
      </p:sp>
      <p:sp>
        <p:nvSpPr>
          <p:cNvPr id="70661" name="CaixaDeTexto 107"/>
          <p:cNvSpPr txBox="1">
            <a:spLocks noChangeArrowheads="1"/>
          </p:cNvSpPr>
          <p:nvPr/>
        </p:nvSpPr>
        <p:spPr bwMode="auto">
          <a:xfrm>
            <a:off x="1357313" y="1357313"/>
            <a:ext cx="3286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/>
              <a:t>Desequilíbrio na Distribuição</a:t>
            </a:r>
            <a:r>
              <a:rPr lang="pt-BR" sz="1600" b="1"/>
              <a:t> </a:t>
            </a:r>
          </a:p>
        </p:txBody>
      </p:sp>
      <p:cxnSp>
        <p:nvCxnSpPr>
          <p:cNvPr id="11" name="Conector reto 10"/>
          <p:cNvCxnSpPr/>
          <p:nvPr/>
        </p:nvCxnSpPr>
        <p:spPr bwMode="auto">
          <a:xfrm rot="10800000">
            <a:off x="2273300" y="5345113"/>
            <a:ext cx="714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 bwMode="auto">
          <a:xfrm rot="10800000">
            <a:off x="2273300" y="5200650"/>
            <a:ext cx="7143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 bwMode="auto">
          <a:xfrm rot="10800000">
            <a:off x="2273300" y="5059363"/>
            <a:ext cx="714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 bwMode="auto">
          <a:xfrm rot="10800000">
            <a:off x="2273300" y="5202238"/>
            <a:ext cx="714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 bwMode="auto">
          <a:xfrm rot="10800000">
            <a:off x="2273300" y="5057775"/>
            <a:ext cx="7143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 bwMode="auto">
          <a:xfrm rot="5400000" flipH="1" flipV="1">
            <a:off x="791369" y="3909219"/>
            <a:ext cx="3132137" cy="31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 bwMode="auto">
          <a:xfrm>
            <a:off x="2357438" y="5484813"/>
            <a:ext cx="4071937" cy="31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69" name="CaixaDeTexto 8"/>
          <p:cNvSpPr txBox="1">
            <a:spLocks noChangeArrowheads="1"/>
          </p:cNvSpPr>
          <p:nvPr/>
        </p:nvSpPr>
        <p:spPr bwMode="auto">
          <a:xfrm rot="-5400000">
            <a:off x="871538" y="3629025"/>
            <a:ext cx="21986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F R E Q ÜÊ N C I A</a:t>
            </a:r>
          </a:p>
        </p:txBody>
      </p:sp>
      <p:cxnSp>
        <p:nvCxnSpPr>
          <p:cNvPr id="19" name="Conector reto 18"/>
          <p:cNvCxnSpPr/>
          <p:nvPr/>
        </p:nvCxnSpPr>
        <p:spPr bwMode="auto">
          <a:xfrm rot="10800000">
            <a:off x="2273300" y="4916488"/>
            <a:ext cx="714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 bwMode="auto">
          <a:xfrm rot="10800000">
            <a:off x="2273300" y="4914900"/>
            <a:ext cx="7143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/>
        </p:nvCxnSpPr>
        <p:spPr bwMode="auto">
          <a:xfrm rot="10800000">
            <a:off x="2273300" y="4770438"/>
            <a:ext cx="714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 bwMode="auto">
          <a:xfrm rot="10800000">
            <a:off x="2273300" y="4629150"/>
            <a:ext cx="7143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 bwMode="auto">
          <a:xfrm rot="10800000">
            <a:off x="2273300" y="4772025"/>
            <a:ext cx="7143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/>
          <p:cNvCxnSpPr/>
          <p:nvPr/>
        </p:nvCxnSpPr>
        <p:spPr bwMode="auto">
          <a:xfrm rot="10800000">
            <a:off x="2273300" y="4627563"/>
            <a:ext cx="714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 bwMode="auto">
          <a:xfrm rot="10800000">
            <a:off x="2273300" y="4486275"/>
            <a:ext cx="7143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/>
          <p:nvPr/>
        </p:nvCxnSpPr>
        <p:spPr bwMode="auto">
          <a:xfrm rot="10800000">
            <a:off x="2273300" y="4489450"/>
            <a:ext cx="7143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 bwMode="auto">
          <a:xfrm rot="10800000">
            <a:off x="2273300" y="4344988"/>
            <a:ext cx="714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 bwMode="auto">
          <a:xfrm rot="10800000">
            <a:off x="2266950" y="4203700"/>
            <a:ext cx="7143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/>
          <p:cNvCxnSpPr/>
          <p:nvPr/>
        </p:nvCxnSpPr>
        <p:spPr bwMode="auto">
          <a:xfrm rot="10800000">
            <a:off x="2273300" y="4346575"/>
            <a:ext cx="7143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 bwMode="auto">
          <a:xfrm rot="10800000">
            <a:off x="2266950" y="4202113"/>
            <a:ext cx="714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 bwMode="auto">
          <a:xfrm rot="10800000">
            <a:off x="2266950" y="4060825"/>
            <a:ext cx="7143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/>
          <p:cNvCxnSpPr/>
          <p:nvPr/>
        </p:nvCxnSpPr>
        <p:spPr bwMode="auto">
          <a:xfrm rot="10800000">
            <a:off x="2266950" y="4059238"/>
            <a:ext cx="714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/>
          <p:cNvCxnSpPr/>
          <p:nvPr/>
        </p:nvCxnSpPr>
        <p:spPr bwMode="auto">
          <a:xfrm rot="10800000">
            <a:off x="2266950" y="3914775"/>
            <a:ext cx="7143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/>
          <p:cNvCxnSpPr/>
          <p:nvPr/>
        </p:nvCxnSpPr>
        <p:spPr bwMode="auto">
          <a:xfrm rot="10800000">
            <a:off x="2266950" y="3773488"/>
            <a:ext cx="714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to 34"/>
          <p:cNvCxnSpPr/>
          <p:nvPr/>
        </p:nvCxnSpPr>
        <p:spPr bwMode="auto">
          <a:xfrm rot="10800000">
            <a:off x="2266950" y="3916363"/>
            <a:ext cx="714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/>
          <p:cNvCxnSpPr/>
          <p:nvPr/>
        </p:nvCxnSpPr>
        <p:spPr bwMode="auto">
          <a:xfrm rot="10800000">
            <a:off x="2266950" y="3771900"/>
            <a:ext cx="7143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/>
          <p:cNvCxnSpPr/>
          <p:nvPr/>
        </p:nvCxnSpPr>
        <p:spPr bwMode="auto">
          <a:xfrm rot="10800000">
            <a:off x="2266950" y="3630613"/>
            <a:ext cx="714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/>
          <p:cNvCxnSpPr/>
          <p:nvPr/>
        </p:nvCxnSpPr>
        <p:spPr bwMode="auto">
          <a:xfrm rot="10800000">
            <a:off x="2273300" y="3632200"/>
            <a:ext cx="7143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to 38"/>
          <p:cNvCxnSpPr/>
          <p:nvPr/>
        </p:nvCxnSpPr>
        <p:spPr bwMode="auto">
          <a:xfrm rot="10800000">
            <a:off x="2273300" y="3487738"/>
            <a:ext cx="714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/>
          <p:cNvCxnSpPr/>
          <p:nvPr/>
        </p:nvCxnSpPr>
        <p:spPr bwMode="auto">
          <a:xfrm rot="10800000">
            <a:off x="2273300" y="3346450"/>
            <a:ext cx="7143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/>
          <p:cNvCxnSpPr/>
          <p:nvPr/>
        </p:nvCxnSpPr>
        <p:spPr bwMode="auto">
          <a:xfrm rot="10800000">
            <a:off x="2273300" y="3489325"/>
            <a:ext cx="7143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/>
          <p:cNvCxnSpPr/>
          <p:nvPr/>
        </p:nvCxnSpPr>
        <p:spPr bwMode="auto">
          <a:xfrm rot="10800000">
            <a:off x="2273300" y="3344863"/>
            <a:ext cx="714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/>
          <p:cNvCxnSpPr/>
          <p:nvPr/>
        </p:nvCxnSpPr>
        <p:spPr bwMode="auto">
          <a:xfrm rot="10800000">
            <a:off x="2273300" y="3203575"/>
            <a:ext cx="7143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to 43"/>
          <p:cNvCxnSpPr/>
          <p:nvPr/>
        </p:nvCxnSpPr>
        <p:spPr bwMode="auto">
          <a:xfrm rot="10800000">
            <a:off x="2273300" y="3201988"/>
            <a:ext cx="714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to 44"/>
          <p:cNvCxnSpPr/>
          <p:nvPr/>
        </p:nvCxnSpPr>
        <p:spPr bwMode="auto">
          <a:xfrm rot="10800000">
            <a:off x="2273300" y="3057525"/>
            <a:ext cx="7143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to 45"/>
          <p:cNvCxnSpPr/>
          <p:nvPr/>
        </p:nvCxnSpPr>
        <p:spPr bwMode="auto">
          <a:xfrm rot="10800000">
            <a:off x="2273300" y="2916238"/>
            <a:ext cx="714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to 46"/>
          <p:cNvCxnSpPr/>
          <p:nvPr/>
        </p:nvCxnSpPr>
        <p:spPr bwMode="auto">
          <a:xfrm rot="10800000">
            <a:off x="2273300" y="3059113"/>
            <a:ext cx="714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to 47"/>
          <p:cNvCxnSpPr/>
          <p:nvPr/>
        </p:nvCxnSpPr>
        <p:spPr bwMode="auto">
          <a:xfrm rot="10800000">
            <a:off x="2273300" y="2914650"/>
            <a:ext cx="7143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to 48"/>
          <p:cNvCxnSpPr/>
          <p:nvPr/>
        </p:nvCxnSpPr>
        <p:spPr bwMode="auto">
          <a:xfrm rot="10800000">
            <a:off x="2273300" y="2773363"/>
            <a:ext cx="714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701" name="CaixaDeTexto 8"/>
          <p:cNvSpPr txBox="1">
            <a:spLocks noChangeArrowheads="1"/>
          </p:cNvSpPr>
          <p:nvPr/>
        </p:nvSpPr>
        <p:spPr bwMode="auto">
          <a:xfrm>
            <a:off x="3643313" y="5857875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C L A S S E S</a:t>
            </a:r>
          </a:p>
        </p:txBody>
      </p:sp>
      <p:sp>
        <p:nvSpPr>
          <p:cNvPr id="70702" name="CaixaDeTexto 50"/>
          <p:cNvSpPr txBox="1">
            <a:spLocks noChangeArrowheads="1"/>
          </p:cNvSpPr>
          <p:nvPr/>
        </p:nvSpPr>
        <p:spPr bwMode="auto">
          <a:xfrm>
            <a:off x="3416300" y="5500688"/>
            <a:ext cx="428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/>
              <a:t>30</a:t>
            </a:r>
          </a:p>
        </p:txBody>
      </p:sp>
      <p:sp>
        <p:nvSpPr>
          <p:cNvPr id="70703" name="CaixaDeTexto 51"/>
          <p:cNvSpPr txBox="1">
            <a:spLocks noChangeArrowheads="1"/>
          </p:cNvSpPr>
          <p:nvPr/>
        </p:nvSpPr>
        <p:spPr bwMode="auto">
          <a:xfrm>
            <a:off x="4592638" y="5500688"/>
            <a:ext cx="428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/>
              <a:t>42</a:t>
            </a:r>
          </a:p>
        </p:txBody>
      </p:sp>
      <p:sp>
        <p:nvSpPr>
          <p:cNvPr id="70704" name="CaixaDeTexto 52"/>
          <p:cNvSpPr txBox="1">
            <a:spLocks noChangeArrowheads="1"/>
          </p:cNvSpPr>
          <p:nvPr/>
        </p:nvSpPr>
        <p:spPr bwMode="auto">
          <a:xfrm>
            <a:off x="5000625" y="5500688"/>
            <a:ext cx="428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/>
              <a:t>46</a:t>
            </a:r>
          </a:p>
        </p:txBody>
      </p:sp>
      <p:cxnSp>
        <p:nvCxnSpPr>
          <p:cNvPr id="54" name="Conector reto 53"/>
          <p:cNvCxnSpPr/>
          <p:nvPr/>
        </p:nvCxnSpPr>
        <p:spPr bwMode="auto">
          <a:xfrm rot="5400000">
            <a:off x="3592513" y="5522913"/>
            <a:ext cx="73025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/>
          <p:cNvCxnSpPr/>
          <p:nvPr/>
        </p:nvCxnSpPr>
        <p:spPr bwMode="auto">
          <a:xfrm rot="5400000">
            <a:off x="3592513" y="5522913"/>
            <a:ext cx="73025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to 55"/>
          <p:cNvCxnSpPr/>
          <p:nvPr/>
        </p:nvCxnSpPr>
        <p:spPr bwMode="auto">
          <a:xfrm rot="5400000">
            <a:off x="4761706" y="5523707"/>
            <a:ext cx="730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to 56"/>
          <p:cNvCxnSpPr/>
          <p:nvPr/>
        </p:nvCxnSpPr>
        <p:spPr bwMode="auto">
          <a:xfrm rot="5400000">
            <a:off x="4761706" y="5523707"/>
            <a:ext cx="730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to 57"/>
          <p:cNvCxnSpPr/>
          <p:nvPr/>
        </p:nvCxnSpPr>
        <p:spPr bwMode="auto">
          <a:xfrm rot="5400000">
            <a:off x="5177631" y="5523707"/>
            <a:ext cx="730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to 58"/>
          <p:cNvCxnSpPr/>
          <p:nvPr/>
        </p:nvCxnSpPr>
        <p:spPr bwMode="auto">
          <a:xfrm rot="5400000">
            <a:off x="5179219" y="5523707"/>
            <a:ext cx="73025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to 59"/>
          <p:cNvCxnSpPr/>
          <p:nvPr/>
        </p:nvCxnSpPr>
        <p:spPr bwMode="auto">
          <a:xfrm rot="5400000">
            <a:off x="4761706" y="5523707"/>
            <a:ext cx="730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to 60"/>
          <p:cNvCxnSpPr/>
          <p:nvPr/>
        </p:nvCxnSpPr>
        <p:spPr bwMode="auto">
          <a:xfrm rot="5400000">
            <a:off x="4761706" y="5523707"/>
            <a:ext cx="730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to 61"/>
          <p:cNvCxnSpPr/>
          <p:nvPr/>
        </p:nvCxnSpPr>
        <p:spPr bwMode="auto">
          <a:xfrm rot="5400000">
            <a:off x="5177631" y="5523707"/>
            <a:ext cx="730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to 62"/>
          <p:cNvCxnSpPr/>
          <p:nvPr/>
        </p:nvCxnSpPr>
        <p:spPr bwMode="auto">
          <a:xfrm rot="5400000">
            <a:off x="5179219" y="5523707"/>
            <a:ext cx="73025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ângulo 63"/>
          <p:cNvSpPr/>
          <p:nvPr/>
        </p:nvSpPr>
        <p:spPr>
          <a:xfrm>
            <a:off x="3429000" y="5153025"/>
            <a:ext cx="198438" cy="331788"/>
          </a:xfrm>
          <a:prstGeom prst="rect">
            <a:avLst/>
          </a:prstGeom>
          <a:solidFill>
            <a:srgbClr val="FFFF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65" name="Retângulo 64"/>
          <p:cNvSpPr/>
          <p:nvPr/>
        </p:nvSpPr>
        <p:spPr>
          <a:xfrm>
            <a:off x="3627438" y="5143500"/>
            <a:ext cx="158750" cy="341313"/>
          </a:xfrm>
          <a:prstGeom prst="rect">
            <a:avLst/>
          </a:prstGeom>
          <a:solidFill>
            <a:srgbClr val="FFFF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66" name="Retângulo 65"/>
          <p:cNvSpPr/>
          <p:nvPr/>
        </p:nvSpPr>
        <p:spPr>
          <a:xfrm>
            <a:off x="3825875" y="4197350"/>
            <a:ext cx="198438" cy="1287463"/>
          </a:xfrm>
          <a:prstGeom prst="rect">
            <a:avLst/>
          </a:prstGeom>
          <a:solidFill>
            <a:srgbClr val="FFFF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67" name="Retângulo 66"/>
          <p:cNvSpPr/>
          <p:nvPr/>
        </p:nvSpPr>
        <p:spPr>
          <a:xfrm>
            <a:off x="4024313" y="3719513"/>
            <a:ext cx="198437" cy="1765300"/>
          </a:xfrm>
          <a:prstGeom prst="rect">
            <a:avLst/>
          </a:prstGeom>
          <a:solidFill>
            <a:srgbClr val="FFFF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68" name="Retângulo 67"/>
          <p:cNvSpPr/>
          <p:nvPr/>
        </p:nvSpPr>
        <p:spPr>
          <a:xfrm>
            <a:off x="4222750" y="3214688"/>
            <a:ext cx="198438" cy="2270125"/>
          </a:xfrm>
          <a:prstGeom prst="rect">
            <a:avLst/>
          </a:prstGeom>
          <a:solidFill>
            <a:srgbClr val="FFFF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69" name="Retângulo 68"/>
          <p:cNvSpPr/>
          <p:nvPr/>
        </p:nvSpPr>
        <p:spPr>
          <a:xfrm>
            <a:off x="4421188" y="3719513"/>
            <a:ext cx="198437" cy="1765300"/>
          </a:xfrm>
          <a:prstGeom prst="rect">
            <a:avLst/>
          </a:prstGeom>
          <a:solidFill>
            <a:srgbClr val="FFFF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70" name="Retângulo 69"/>
          <p:cNvSpPr/>
          <p:nvPr/>
        </p:nvSpPr>
        <p:spPr>
          <a:xfrm>
            <a:off x="4619625" y="4197350"/>
            <a:ext cx="198438" cy="1287463"/>
          </a:xfrm>
          <a:prstGeom prst="rect">
            <a:avLst/>
          </a:prstGeom>
          <a:solidFill>
            <a:srgbClr val="FFFF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71" name="Retângulo 70"/>
          <p:cNvSpPr/>
          <p:nvPr/>
        </p:nvSpPr>
        <p:spPr>
          <a:xfrm>
            <a:off x="4818063" y="4913313"/>
            <a:ext cx="198437" cy="571500"/>
          </a:xfrm>
          <a:prstGeom prst="rect">
            <a:avLst/>
          </a:prstGeom>
          <a:solidFill>
            <a:srgbClr val="FFFF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72" name="Retângulo 71"/>
          <p:cNvSpPr/>
          <p:nvPr/>
        </p:nvSpPr>
        <p:spPr>
          <a:xfrm>
            <a:off x="5016500" y="5153025"/>
            <a:ext cx="198438" cy="331788"/>
          </a:xfrm>
          <a:prstGeom prst="rect">
            <a:avLst/>
          </a:prstGeom>
          <a:solidFill>
            <a:srgbClr val="FFFF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70724" name="CaixaDeTexto 72"/>
          <p:cNvSpPr txBox="1">
            <a:spLocks noChangeArrowheads="1"/>
          </p:cNvSpPr>
          <p:nvPr/>
        </p:nvSpPr>
        <p:spPr bwMode="auto">
          <a:xfrm>
            <a:off x="3811588" y="5513388"/>
            <a:ext cx="428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/>
              <a:t>34</a:t>
            </a:r>
          </a:p>
        </p:txBody>
      </p:sp>
      <p:cxnSp>
        <p:nvCxnSpPr>
          <p:cNvPr id="75" name="Conector reto 74"/>
          <p:cNvCxnSpPr/>
          <p:nvPr/>
        </p:nvCxnSpPr>
        <p:spPr bwMode="auto">
          <a:xfrm rot="5400000">
            <a:off x="3987800" y="5535613"/>
            <a:ext cx="73025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to 75"/>
          <p:cNvCxnSpPr/>
          <p:nvPr/>
        </p:nvCxnSpPr>
        <p:spPr bwMode="auto">
          <a:xfrm rot="5400000">
            <a:off x="3987800" y="5535613"/>
            <a:ext cx="73025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727" name="CaixaDeTexto 76"/>
          <p:cNvSpPr txBox="1">
            <a:spLocks noChangeArrowheads="1"/>
          </p:cNvSpPr>
          <p:nvPr/>
        </p:nvSpPr>
        <p:spPr bwMode="auto">
          <a:xfrm>
            <a:off x="4214813" y="5500688"/>
            <a:ext cx="428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/>
              <a:t>38</a:t>
            </a:r>
          </a:p>
        </p:txBody>
      </p:sp>
      <p:cxnSp>
        <p:nvCxnSpPr>
          <p:cNvPr id="78" name="Conector reto 77"/>
          <p:cNvCxnSpPr/>
          <p:nvPr/>
        </p:nvCxnSpPr>
        <p:spPr bwMode="auto">
          <a:xfrm rot="5400000">
            <a:off x="4378325" y="5541963"/>
            <a:ext cx="73025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 reto 78"/>
          <p:cNvCxnSpPr/>
          <p:nvPr/>
        </p:nvCxnSpPr>
        <p:spPr bwMode="auto">
          <a:xfrm rot="5400000">
            <a:off x="4378325" y="5541963"/>
            <a:ext cx="73025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tângulo 82"/>
          <p:cNvSpPr/>
          <p:nvPr/>
        </p:nvSpPr>
        <p:spPr>
          <a:xfrm>
            <a:off x="3632200" y="4808538"/>
            <a:ext cx="158750" cy="341312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85" name="Retângulo 84"/>
          <p:cNvSpPr/>
          <p:nvPr/>
        </p:nvSpPr>
        <p:spPr>
          <a:xfrm>
            <a:off x="3835400" y="3857625"/>
            <a:ext cx="198438" cy="331788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cxnSp>
        <p:nvCxnSpPr>
          <p:cNvPr id="87" name="Conector em curva 86"/>
          <p:cNvCxnSpPr>
            <a:stCxn id="83" idx="0"/>
            <a:endCxn id="85" idx="0"/>
          </p:cNvCxnSpPr>
          <p:nvPr/>
        </p:nvCxnSpPr>
        <p:spPr>
          <a:xfrm rot="5400000" flipH="1" flipV="1">
            <a:off x="3348037" y="4221163"/>
            <a:ext cx="950913" cy="223838"/>
          </a:xfrm>
          <a:prstGeom prst="curvedConnector3">
            <a:avLst>
              <a:gd name="adj1" fmla="val 223692"/>
            </a:avLst>
          </a:prstGeom>
          <a:ln w="190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reto 101"/>
          <p:cNvCxnSpPr/>
          <p:nvPr/>
        </p:nvCxnSpPr>
        <p:spPr>
          <a:xfrm rot="5400000">
            <a:off x="2807494" y="4461669"/>
            <a:ext cx="200025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ector de seta reta 102"/>
          <p:cNvCxnSpPr/>
          <p:nvPr/>
        </p:nvCxnSpPr>
        <p:spPr>
          <a:xfrm>
            <a:off x="2571750" y="3643313"/>
            <a:ext cx="1214438" cy="15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735" name="CaixaDeTexto 103"/>
          <p:cNvSpPr txBox="1">
            <a:spLocks noChangeArrowheads="1"/>
          </p:cNvSpPr>
          <p:nvPr/>
        </p:nvSpPr>
        <p:spPr bwMode="auto">
          <a:xfrm>
            <a:off x="2395538" y="3400425"/>
            <a:ext cx="14493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/>
              <a:t>ESPECIFICAÇÃO</a:t>
            </a:r>
          </a:p>
        </p:txBody>
      </p:sp>
      <p:sp>
        <p:nvSpPr>
          <p:cNvPr id="80" name="Retângulo 79"/>
          <p:cNvSpPr/>
          <p:nvPr/>
        </p:nvSpPr>
        <p:spPr>
          <a:xfrm>
            <a:off x="3571875" y="4779963"/>
            <a:ext cx="214313" cy="357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70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1000"/>
                                        <p:tgtEl>
                                          <p:spTgt spid="70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1000"/>
                                        <p:tgtEl>
                                          <p:spTgt spid="70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000"/>
                                        <p:tgtEl>
                                          <p:spTgt spid="70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1000"/>
                                        <p:tgtEl>
                                          <p:spTgt spid="70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1000"/>
                                        <p:tgtEl>
                                          <p:spTgt spid="7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1000"/>
                                        <p:tgtEl>
                                          <p:spTgt spid="7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2" dur="500"/>
                                        <p:tgtEl>
                                          <p:spTgt spid="70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0" grpId="0"/>
      <p:bldP spid="70661" grpId="0"/>
      <p:bldP spid="70669" grpId="0"/>
      <p:bldP spid="70701" grpId="0"/>
      <p:bldP spid="70702" grpId="0"/>
      <p:bldP spid="70703" grpId="0"/>
      <p:bldP spid="70704" grpId="0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0724" grpId="0"/>
      <p:bldP spid="70727" grpId="0"/>
      <p:bldP spid="83" grpId="0" animBg="1"/>
      <p:bldP spid="85" grpId="0" animBg="1"/>
      <p:bldP spid="70735" grpId="0"/>
      <p:bldP spid="80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285984" y="0"/>
            <a:ext cx="4572033" cy="71435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HISTOGRAMA</a:t>
            </a:r>
          </a:p>
        </p:txBody>
      </p:sp>
      <p:sp>
        <p:nvSpPr>
          <p:cNvPr id="74" name="Retângulo 73"/>
          <p:cNvSpPr/>
          <p:nvPr/>
        </p:nvSpPr>
        <p:spPr>
          <a:xfrm>
            <a:off x="2071670" y="785794"/>
            <a:ext cx="553908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INTERPRETAÇÃO quanto à COMPARAÇÃO </a:t>
            </a:r>
          </a:p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COM A ESPECIFICAÇÃO</a:t>
            </a:r>
            <a:endParaRPr lang="pt-B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7168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88" y="5000625"/>
            <a:ext cx="2576512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4857750"/>
            <a:ext cx="207645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63" y="1571625"/>
            <a:ext cx="3571875" cy="296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" name="Retângulo 83"/>
          <p:cNvSpPr/>
          <p:nvPr/>
        </p:nvSpPr>
        <p:spPr>
          <a:xfrm>
            <a:off x="642910" y="4286256"/>
            <a:ext cx="117692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MÉDIA</a:t>
            </a:r>
          </a:p>
        </p:txBody>
      </p:sp>
      <p:sp>
        <p:nvSpPr>
          <p:cNvPr id="86" name="Retângulo 85"/>
          <p:cNvSpPr/>
          <p:nvPr/>
        </p:nvSpPr>
        <p:spPr>
          <a:xfrm>
            <a:off x="6072198" y="4286256"/>
            <a:ext cx="274427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DESVIO PADRÃO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285984" y="0"/>
            <a:ext cx="4572033" cy="71435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HISTOGRAMA</a:t>
            </a:r>
          </a:p>
        </p:txBody>
      </p:sp>
      <p:sp>
        <p:nvSpPr>
          <p:cNvPr id="74" name="Retângulo 73"/>
          <p:cNvSpPr/>
          <p:nvPr/>
        </p:nvSpPr>
        <p:spPr>
          <a:xfrm>
            <a:off x="2071670" y="785794"/>
            <a:ext cx="503920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PROPRIEDADES DA CURVA DE GAUSS</a:t>
            </a:r>
            <a:endParaRPr lang="pt-B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0035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3500438"/>
            <a:ext cx="414655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7" name="CaixaDeTexto 9"/>
          <p:cNvSpPr txBox="1">
            <a:spLocks noChangeArrowheads="1"/>
          </p:cNvSpPr>
          <p:nvPr/>
        </p:nvSpPr>
        <p:spPr bwMode="auto">
          <a:xfrm>
            <a:off x="3429000" y="1714500"/>
            <a:ext cx="4452938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/>
              <a:t>É estimado que 68,26% das observações realizadas, </a:t>
            </a:r>
          </a:p>
          <a:p>
            <a:r>
              <a:rPr lang="pt-BR" sz="1400"/>
              <a:t>se encontram abaixo da curva, limitada por 1 </a:t>
            </a:r>
            <a:r>
              <a:rPr lang="el-GR" sz="1600" i="1"/>
              <a:t>σ</a:t>
            </a:r>
            <a:r>
              <a:rPr lang="pt-BR" sz="1400" i="1"/>
              <a:t> </a:t>
            </a:r>
            <a:r>
              <a:rPr lang="pt-BR" sz="1400"/>
              <a:t>para </a:t>
            </a:r>
          </a:p>
          <a:p>
            <a:r>
              <a:rPr lang="pt-BR" sz="1400"/>
              <a:t>mais e para menos, em relação à média da amostra, </a:t>
            </a:r>
          </a:p>
          <a:p>
            <a:r>
              <a:rPr lang="pt-BR" sz="1400"/>
              <a:t>ou seja </a:t>
            </a:r>
            <a:r>
              <a:rPr lang="pt-BR" sz="1400" i="1"/>
              <a:t>(x +/-</a:t>
            </a:r>
            <a:r>
              <a:rPr lang="el-GR" sz="1400" i="1"/>
              <a:t> σ</a:t>
            </a:r>
            <a:r>
              <a:rPr lang="pt-BR" sz="1400" i="1"/>
              <a:t>)</a:t>
            </a:r>
            <a:endParaRPr lang="pt-BR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3071813"/>
            <a:ext cx="4000500" cy="310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/>
          <p:cNvSpPr/>
          <p:nvPr/>
        </p:nvSpPr>
        <p:spPr>
          <a:xfrm>
            <a:off x="2285984" y="0"/>
            <a:ext cx="4572033" cy="71435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HISTOGRAMA</a:t>
            </a:r>
          </a:p>
        </p:txBody>
      </p:sp>
      <p:sp>
        <p:nvSpPr>
          <p:cNvPr id="74" name="Retângulo 73"/>
          <p:cNvSpPr/>
          <p:nvPr/>
        </p:nvSpPr>
        <p:spPr>
          <a:xfrm>
            <a:off x="2071670" y="785794"/>
            <a:ext cx="503920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PROPRIEDADES DA CURVA DE GAUSS</a:t>
            </a:r>
            <a:endParaRPr lang="pt-B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01381" name="CaixaDeTexto 9"/>
          <p:cNvSpPr txBox="1">
            <a:spLocks noChangeArrowheads="1"/>
          </p:cNvSpPr>
          <p:nvPr/>
        </p:nvSpPr>
        <p:spPr bwMode="auto">
          <a:xfrm>
            <a:off x="3429000" y="1714500"/>
            <a:ext cx="44640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/>
              <a:t>Ampliando esta área para </a:t>
            </a:r>
            <a:r>
              <a:rPr lang="pt-BR" sz="1400" i="1"/>
              <a:t>(x+/- 2 σ), </a:t>
            </a:r>
            <a:r>
              <a:rPr lang="pt-BR" sz="1400"/>
              <a:t>teremos 95,44% </a:t>
            </a:r>
          </a:p>
          <a:p>
            <a:r>
              <a:rPr lang="pt-BR" sz="1400"/>
              <a:t>das observações realizadas sob a área da curva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3148013"/>
            <a:ext cx="3857625" cy="290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/>
          <p:cNvSpPr/>
          <p:nvPr/>
        </p:nvSpPr>
        <p:spPr>
          <a:xfrm>
            <a:off x="2285984" y="0"/>
            <a:ext cx="4572033" cy="71435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HISTOGRAMA</a:t>
            </a:r>
          </a:p>
        </p:txBody>
      </p:sp>
      <p:sp>
        <p:nvSpPr>
          <p:cNvPr id="74" name="Retângulo 73"/>
          <p:cNvSpPr/>
          <p:nvPr/>
        </p:nvSpPr>
        <p:spPr>
          <a:xfrm>
            <a:off x="2071670" y="785794"/>
            <a:ext cx="503920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PROPRIEDADES DA CURVA DE GAUSS</a:t>
            </a:r>
            <a:endParaRPr lang="pt-B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02405" name="CaixaDeTexto 9"/>
          <p:cNvSpPr txBox="1">
            <a:spLocks noChangeArrowheads="1"/>
          </p:cNvSpPr>
          <p:nvPr/>
        </p:nvSpPr>
        <p:spPr bwMode="auto">
          <a:xfrm>
            <a:off x="3429000" y="1714500"/>
            <a:ext cx="41767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/>
              <a:t>Ampliando agora para </a:t>
            </a:r>
            <a:r>
              <a:rPr lang="pt-BR" sz="1400" i="1"/>
              <a:t>(x+/- 3 σ), </a:t>
            </a:r>
            <a:r>
              <a:rPr lang="pt-BR" sz="1400"/>
              <a:t>teremos 99,73% </a:t>
            </a:r>
          </a:p>
          <a:p>
            <a:r>
              <a:rPr lang="pt-BR" sz="1400"/>
              <a:t>das observações realizadas sob a área da curva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88" y="3143250"/>
            <a:ext cx="402272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2285984" y="0"/>
            <a:ext cx="4572033" cy="71435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HISTOGRAMA</a:t>
            </a:r>
          </a:p>
        </p:txBody>
      </p:sp>
      <p:sp>
        <p:nvSpPr>
          <p:cNvPr id="4" name="Retângulo 3"/>
          <p:cNvSpPr/>
          <p:nvPr/>
        </p:nvSpPr>
        <p:spPr>
          <a:xfrm>
            <a:off x="2071670" y="785794"/>
            <a:ext cx="503920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PROPRIEDADES DA CURVA DE GAUSS</a:t>
            </a:r>
            <a:endParaRPr lang="pt-B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03429" name="CaixaDeTexto 4"/>
          <p:cNvSpPr txBox="1">
            <a:spLocks noChangeArrowheads="1"/>
          </p:cNvSpPr>
          <p:nvPr/>
        </p:nvSpPr>
        <p:spPr bwMode="auto">
          <a:xfrm>
            <a:off x="3429000" y="1714500"/>
            <a:ext cx="52403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/>
              <a:t>Ampliando ainda mais, agora para (x+/- 4 σ), teremos 99,995% </a:t>
            </a:r>
          </a:p>
          <a:p>
            <a:r>
              <a:rPr lang="pt-BR" sz="1400"/>
              <a:t>das observações realizadas sob a área da curva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88" y="3143250"/>
            <a:ext cx="402272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3"/>
          <p:cNvSpPr/>
          <p:nvPr/>
        </p:nvSpPr>
        <p:spPr>
          <a:xfrm>
            <a:off x="2071670" y="785794"/>
            <a:ext cx="503920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PROPRIEDADES DA CURVA DE GAUSS</a:t>
            </a:r>
            <a:endParaRPr lang="pt-B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04452" name="CaixaDeTexto 4"/>
          <p:cNvSpPr txBox="1">
            <a:spLocks noChangeArrowheads="1"/>
          </p:cNvSpPr>
          <p:nvPr/>
        </p:nvSpPr>
        <p:spPr bwMode="auto">
          <a:xfrm>
            <a:off x="3429000" y="1714500"/>
            <a:ext cx="52403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/>
              <a:t>Ampliando ainda mais, agora para (x+/- 4 σ), teremos 99,995% </a:t>
            </a:r>
          </a:p>
          <a:p>
            <a:r>
              <a:rPr lang="pt-BR" sz="1400"/>
              <a:t>das observações realizadas sob a área da curva </a:t>
            </a:r>
          </a:p>
        </p:txBody>
      </p:sp>
      <p:sp>
        <p:nvSpPr>
          <p:cNvPr id="6" name="Retângulo 5"/>
          <p:cNvSpPr/>
          <p:nvPr/>
        </p:nvSpPr>
        <p:spPr>
          <a:xfrm>
            <a:off x="2285984" y="0"/>
            <a:ext cx="4572033" cy="71435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HISTOGRAMA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a livre 4"/>
          <p:cNvSpPr/>
          <p:nvPr/>
        </p:nvSpPr>
        <p:spPr>
          <a:xfrm>
            <a:off x="904875" y="2689225"/>
            <a:ext cx="4810125" cy="2074863"/>
          </a:xfrm>
          <a:custGeom>
            <a:avLst/>
            <a:gdLst>
              <a:gd name="connsiteX0" fmla="*/ 0 w 4810205"/>
              <a:gd name="connsiteY0" fmla="*/ 0 h 2074689"/>
              <a:gd name="connsiteX1" fmla="*/ 806824 w 4810205"/>
              <a:gd name="connsiteY1" fmla="*/ 345781 h 2074689"/>
              <a:gd name="connsiteX2" fmla="*/ 1321654 w 4810205"/>
              <a:gd name="connsiteY2" fmla="*/ 753035 h 2074689"/>
              <a:gd name="connsiteX3" fmla="*/ 1721224 w 4810205"/>
              <a:gd name="connsiteY3" fmla="*/ 1091133 h 2074689"/>
              <a:gd name="connsiteX4" fmla="*/ 2289842 w 4810205"/>
              <a:gd name="connsiteY4" fmla="*/ 1398494 h 2074689"/>
              <a:gd name="connsiteX5" fmla="*/ 2989089 w 4810205"/>
              <a:gd name="connsiteY5" fmla="*/ 1659751 h 2074689"/>
              <a:gd name="connsiteX6" fmla="*/ 4080222 w 4810205"/>
              <a:gd name="connsiteY6" fmla="*/ 1982480 h 2074689"/>
              <a:gd name="connsiteX7" fmla="*/ 4810205 w 4810205"/>
              <a:gd name="connsiteY7" fmla="*/ 2074689 h 2074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10205" h="2074689">
                <a:moveTo>
                  <a:pt x="0" y="0"/>
                </a:moveTo>
                <a:cubicBezTo>
                  <a:pt x="293274" y="110137"/>
                  <a:pt x="586548" y="220275"/>
                  <a:pt x="806824" y="345781"/>
                </a:cubicBezTo>
                <a:cubicBezTo>
                  <a:pt x="1027100" y="471287"/>
                  <a:pt x="1169254" y="628810"/>
                  <a:pt x="1321654" y="753035"/>
                </a:cubicBezTo>
                <a:cubicBezTo>
                  <a:pt x="1474054" y="877260"/>
                  <a:pt x="1559859" y="983557"/>
                  <a:pt x="1721224" y="1091133"/>
                </a:cubicBezTo>
                <a:cubicBezTo>
                  <a:pt x="1882589" y="1198710"/>
                  <a:pt x="2078531" y="1303724"/>
                  <a:pt x="2289842" y="1398494"/>
                </a:cubicBezTo>
                <a:cubicBezTo>
                  <a:pt x="2501153" y="1493264"/>
                  <a:pt x="2690692" y="1562420"/>
                  <a:pt x="2989089" y="1659751"/>
                </a:cubicBezTo>
                <a:cubicBezTo>
                  <a:pt x="3287486" y="1757082"/>
                  <a:pt x="3776703" y="1913324"/>
                  <a:pt x="4080222" y="1982480"/>
                </a:cubicBezTo>
                <a:cubicBezTo>
                  <a:pt x="4383741" y="2051636"/>
                  <a:pt x="4596973" y="2063162"/>
                  <a:pt x="4810205" y="2074689"/>
                </a:cubicBezTo>
              </a:path>
            </a:pathLst>
          </a:custGeom>
          <a:ln w="38100">
            <a:solidFill>
              <a:schemeClr val="tx2">
                <a:lumMod val="75000"/>
              </a:schemeClr>
            </a:solidFill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Forma livre 6"/>
          <p:cNvSpPr/>
          <p:nvPr/>
        </p:nvSpPr>
        <p:spPr>
          <a:xfrm>
            <a:off x="882650" y="3240088"/>
            <a:ext cx="4886325" cy="1163637"/>
          </a:xfrm>
          <a:custGeom>
            <a:avLst/>
            <a:gdLst>
              <a:gd name="connsiteX0" fmla="*/ 0 w 4887045"/>
              <a:gd name="connsiteY0" fmla="*/ 1162850 h 1162850"/>
              <a:gd name="connsiteX1" fmla="*/ 338098 w 4887045"/>
              <a:gd name="connsiteY1" fmla="*/ 1032222 h 1162850"/>
              <a:gd name="connsiteX2" fmla="*/ 729983 w 4887045"/>
              <a:gd name="connsiteY2" fmla="*/ 794017 h 1162850"/>
              <a:gd name="connsiteX3" fmla="*/ 1175657 w 4887045"/>
              <a:gd name="connsiteY3" fmla="*/ 525075 h 1162850"/>
              <a:gd name="connsiteX4" fmla="*/ 1613647 w 4887045"/>
              <a:gd name="connsiteY4" fmla="*/ 248450 h 1162850"/>
              <a:gd name="connsiteX5" fmla="*/ 1905640 w 4887045"/>
              <a:gd name="connsiteY5" fmla="*/ 117822 h 1162850"/>
              <a:gd name="connsiteX6" fmla="*/ 2282158 w 4887045"/>
              <a:gd name="connsiteY6" fmla="*/ 33297 h 1162850"/>
              <a:gd name="connsiteX7" fmla="*/ 2689412 w 4887045"/>
              <a:gd name="connsiteY7" fmla="*/ 2561 h 1162850"/>
              <a:gd name="connsiteX8" fmla="*/ 3035193 w 4887045"/>
              <a:gd name="connsiteY8" fmla="*/ 48665 h 1162850"/>
              <a:gd name="connsiteX9" fmla="*/ 3519288 w 4887045"/>
              <a:gd name="connsiteY9" fmla="*/ 217714 h 1162850"/>
              <a:gd name="connsiteX10" fmla="*/ 3872753 w 4887045"/>
              <a:gd name="connsiteY10" fmla="*/ 394447 h 1162850"/>
              <a:gd name="connsiteX11" fmla="*/ 4249271 w 4887045"/>
              <a:gd name="connsiteY11" fmla="*/ 640336 h 1162850"/>
              <a:gd name="connsiteX12" fmla="*/ 4771785 w 4887045"/>
              <a:gd name="connsiteY12" fmla="*/ 940013 h 1162850"/>
              <a:gd name="connsiteX13" fmla="*/ 4887045 w 4887045"/>
              <a:gd name="connsiteY13" fmla="*/ 993802 h 116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87045" h="1162850">
                <a:moveTo>
                  <a:pt x="0" y="1162850"/>
                </a:moveTo>
                <a:cubicBezTo>
                  <a:pt x="108217" y="1128272"/>
                  <a:pt x="216434" y="1093694"/>
                  <a:pt x="338098" y="1032222"/>
                </a:cubicBezTo>
                <a:cubicBezTo>
                  <a:pt x="459762" y="970750"/>
                  <a:pt x="729983" y="794017"/>
                  <a:pt x="729983" y="794017"/>
                </a:cubicBezTo>
                <a:lnTo>
                  <a:pt x="1175657" y="525075"/>
                </a:lnTo>
                <a:cubicBezTo>
                  <a:pt x="1322934" y="434147"/>
                  <a:pt x="1491983" y="316326"/>
                  <a:pt x="1613647" y="248450"/>
                </a:cubicBezTo>
                <a:cubicBezTo>
                  <a:pt x="1735311" y="180574"/>
                  <a:pt x="1794222" y="153681"/>
                  <a:pt x="1905640" y="117822"/>
                </a:cubicBezTo>
                <a:cubicBezTo>
                  <a:pt x="2017058" y="81963"/>
                  <a:pt x="2151529" y="52507"/>
                  <a:pt x="2282158" y="33297"/>
                </a:cubicBezTo>
                <a:cubicBezTo>
                  <a:pt x="2412787" y="14087"/>
                  <a:pt x="2563906" y="0"/>
                  <a:pt x="2689412" y="2561"/>
                </a:cubicBezTo>
                <a:cubicBezTo>
                  <a:pt x="2814918" y="5122"/>
                  <a:pt x="2896880" y="12806"/>
                  <a:pt x="3035193" y="48665"/>
                </a:cubicBezTo>
                <a:cubicBezTo>
                  <a:pt x="3173506" y="84524"/>
                  <a:pt x="3379695" y="160084"/>
                  <a:pt x="3519288" y="217714"/>
                </a:cubicBezTo>
                <a:cubicBezTo>
                  <a:pt x="3658881" y="275344"/>
                  <a:pt x="3751089" y="324010"/>
                  <a:pt x="3872753" y="394447"/>
                </a:cubicBezTo>
                <a:cubicBezTo>
                  <a:pt x="3994417" y="464884"/>
                  <a:pt x="4099432" y="549408"/>
                  <a:pt x="4249271" y="640336"/>
                </a:cubicBezTo>
                <a:cubicBezTo>
                  <a:pt x="4399110" y="731264"/>
                  <a:pt x="4665489" y="881102"/>
                  <a:pt x="4771785" y="940013"/>
                </a:cubicBezTo>
                <a:cubicBezTo>
                  <a:pt x="4878081" y="998924"/>
                  <a:pt x="4882563" y="996363"/>
                  <a:pt x="4887045" y="993802"/>
                </a:cubicBezTo>
              </a:path>
            </a:pathLst>
          </a:custGeom>
          <a:ln w="28575">
            <a:solidFill>
              <a:srgbClr val="FF0000"/>
            </a:solidFill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Forma livre 7"/>
          <p:cNvSpPr/>
          <p:nvPr/>
        </p:nvSpPr>
        <p:spPr>
          <a:xfrm>
            <a:off x="5792788" y="4257675"/>
            <a:ext cx="2811462" cy="436563"/>
          </a:xfrm>
          <a:custGeom>
            <a:avLst/>
            <a:gdLst>
              <a:gd name="connsiteX0" fmla="*/ 0 w 2812356"/>
              <a:gd name="connsiteY0" fmla="*/ 0 h 437990"/>
              <a:gd name="connsiteX1" fmla="*/ 338097 w 2812356"/>
              <a:gd name="connsiteY1" fmla="*/ 138312 h 437990"/>
              <a:gd name="connsiteX2" fmla="*/ 1083448 w 2812356"/>
              <a:gd name="connsiteY2" fmla="*/ 315045 h 437990"/>
              <a:gd name="connsiteX3" fmla="*/ 1613647 w 2812356"/>
              <a:gd name="connsiteY3" fmla="*/ 376517 h 437990"/>
              <a:gd name="connsiteX4" fmla="*/ 2051637 w 2812356"/>
              <a:gd name="connsiteY4" fmla="*/ 399569 h 437990"/>
              <a:gd name="connsiteX5" fmla="*/ 2812356 w 2812356"/>
              <a:gd name="connsiteY5" fmla="*/ 437990 h 43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2356" h="437990">
                <a:moveTo>
                  <a:pt x="0" y="0"/>
                </a:moveTo>
                <a:cubicBezTo>
                  <a:pt x="78761" y="42902"/>
                  <a:pt x="157522" y="85805"/>
                  <a:pt x="338097" y="138312"/>
                </a:cubicBezTo>
                <a:cubicBezTo>
                  <a:pt x="518672" y="190820"/>
                  <a:pt x="870856" y="275344"/>
                  <a:pt x="1083448" y="315045"/>
                </a:cubicBezTo>
                <a:cubicBezTo>
                  <a:pt x="1296040" y="354746"/>
                  <a:pt x="1452282" y="362430"/>
                  <a:pt x="1613647" y="376517"/>
                </a:cubicBezTo>
                <a:cubicBezTo>
                  <a:pt x="1775012" y="390604"/>
                  <a:pt x="2051637" y="399569"/>
                  <a:pt x="2051637" y="399569"/>
                </a:cubicBezTo>
                <a:lnTo>
                  <a:pt x="2812356" y="437990"/>
                </a:lnTo>
              </a:path>
            </a:pathLst>
          </a:custGeom>
          <a:ln w="38100">
            <a:solidFill>
              <a:srgbClr val="FF0000"/>
            </a:solidFill>
            <a:prstDash val="dash"/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Forma livre 9"/>
          <p:cNvSpPr/>
          <p:nvPr/>
        </p:nvSpPr>
        <p:spPr>
          <a:xfrm>
            <a:off x="5761038" y="3619500"/>
            <a:ext cx="2843212" cy="936625"/>
          </a:xfrm>
          <a:custGeom>
            <a:avLst/>
            <a:gdLst>
              <a:gd name="connsiteX0" fmla="*/ 0 w 2843093"/>
              <a:gd name="connsiteY0" fmla="*/ 0 h 937452"/>
              <a:gd name="connsiteX1" fmla="*/ 307362 w 2843093"/>
              <a:gd name="connsiteY1" fmla="*/ 215153 h 937452"/>
              <a:gd name="connsiteX2" fmla="*/ 776088 w 2843093"/>
              <a:gd name="connsiteY2" fmla="*/ 530198 h 937452"/>
              <a:gd name="connsiteX3" fmla="*/ 1360074 w 2843093"/>
              <a:gd name="connsiteY3" fmla="*/ 729983 h 937452"/>
              <a:gd name="connsiteX4" fmla="*/ 2159214 w 2843093"/>
              <a:gd name="connsiteY4" fmla="*/ 891348 h 937452"/>
              <a:gd name="connsiteX5" fmla="*/ 2843093 w 2843093"/>
              <a:gd name="connsiteY5" fmla="*/ 937452 h 937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43093" h="937452">
                <a:moveTo>
                  <a:pt x="0" y="0"/>
                </a:moveTo>
                <a:cubicBezTo>
                  <a:pt x="89007" y="63393"/>
                  <a:pt x="178014" y="126787"/>
                  <a:pt x="307362" y="215153"/>
                </a:cubicBezTo>
                <a:cubicBezTo>
                  <a:pt x="436710" y="303519"/>
                  <a:pt x="600636" y="444393"/>
                  <a:pt x="776088" y="530198"/>
                </a:cubicBezTo>
                <a:cubicBezTo>
                  <a:pt x="951540" y="616003"/>
                  <a:pt x="1129553" y="669791"/>
                  <a:pt x="1360074" y="729983"/>
                </a:cubicBezTo>
                <a:cubicBezTo>
                  <a:pt x="1590595" y="790175"/>
                  <a:pt x="1912044" y="856770"/>
                  <a:pt x="2159214" y="891348"/>
                </a:cubicBezTo>
                <a:cubicBezTo>
                  <a:pt x="2406384" y="925926"/>
                  <a:pt x="2624738" y="931689"/>
                  <a:pt x="2843093" y="937452"/>
                </a:cubicBezTo>
              </a:path>
            </a:pathLst>
          </a:custGeom>
          <a:ln w="28575">
            <a:solidFill>
              <a:srgbClr val="FFC000"/>
            </a:solidFill>
            <a:prstDash val="dash"/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Forma livre 10"/>
          <p:cNvSpPr/>
          <p:nvPr/>
        </p:nvSpPr>
        <p:spPr>
          <a:xfrm>
            <a:off x="882650" y="3573463"/>
            <a:ext cx="4824413" cy="1144587"/>
          </a:xfrm>
          <a:custGeom>
            <a:avLst/>
            <a:gdLst>
              <a:gd name="connsiteX0" fmla="*/ 0 w 4825573"/>
              <a:gd name="connsiteY0" fmla="*/ 1144921 h 1144921"/>
              <a:gd name="connsiteX1" fmla="*/ 1060397 w 4825573"/>
              <a:gd name="connsiteY1" fmla="*/ 1037344 h 1144921"/>
              <a:gd name="connsiteX2" fmla="*/ 2105425 w 4825573"/>
              <a:gd name="connsiteY2" fmla="*/ 960504 h 1144921"/>
              <a:gd name="connsiteX3" fmla="*/ 2789304 w 4825573"/>
              <a:gd name="connsiteY3" fmla="*/ 868295 h 1144921"/>
              <a:gd name="connsiteX4" fmla="*/ 3304135 w 4825573"/>
              <a:gd name="connsiteY4" fmla="*/ 760719 h 1144921"/>
              <a:gd name="connsiteX5" fmla="*/ 3772861 w 4825573"/>
              <a:gd name="connsiteY5" fmla="*/ 545566 h 1144921"/>
              <a:gd name="connsiteX6" fmla="*/ 4472108 w 4825573"/>
              <a:gd name="connsiteY6" fmla="*/ 215153 h 1144921"/>
              <a:gd name="connsiteX7" fmla="*/ 4825573 w 4825573"/>
              <a:gd name="connsiteY7" fmla="*/ 0 h 1144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25573" h="1144921">
                <a:moveTo>
                  <a:pt x="0" y="1144921"/>
                </a:moveTo>
                <a:lnTo>
                  <a:pt x="1060397" y="1037344"/>
                </a:lnTo>
                <a:cubicBezTo>
                  <a:pt x="1411301" y="1006608"/>
                  <a:pt x="1817274" y="988679"/>
                  <a:pt x="2105425" y="960504"/>
                </a:cubicBezTo>
                <a:cubicBezTo>
                  <a:pt x="2393576" y="932329"/>
                  <a:pt x="2589519" y="901592"/>
                  <a:pt x="2789304" y="868295"/>
                </a:cubicBezTo>
                <a:cubicBezTo>
                  <a:pt x="2989089" y="834998"/>
                  <a:pt x="3140209" y="814507"/>
                  <a:pt x="3304135" y="760719"/>
                </a:cubicBezTo>
                <a:cubicBezTo>
                  <a:pt x="3468061" y="706931"/>
                  <a:pt x="3772861" y="545566"/>
                  <a:pt x="3772861" y="545566"/>
                </a:cubicBezTo>
                <a:cubicBezTo>
                  <a:pt x="3967523" y="454638"/>
                  <a:pt x="4296656" y="306081"/>
                  <a:pt x="4472108" y="215153"/>
                </a:cubicBezTo>
                <a:cubicBezTo>
                  <a:pt x="4647560" y="124225"/>
                  <a:pt x="4736566" y="62112"/>
                  <a:pt x="4825573" y="0"/>
                </a:cubicBezTo>
              </a:path>
            </a:pathLst>
          </a:custGeom>
          <a:ln w="28575">
            <a:solidFill>
              <a:schemeClr val="accent2">
                <a:lumMod val="75000"/>
              </a:schemeClr>
            </a:solidFill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" name="Forma livre 12"/>
          <p:cNvSpPr/>
          <p:nvPr/>
        </p:nvSpPr>
        <p:spPr>
          <a:xfrm>
            <a:off x="5730875" y="3228975"/>
            <a:ext cx="2881313" cy="836613"/>
          </a:xfrm>
          <a:custGeom>
            <a:avLst/>
            <a:gdLst>
              <a:gd name="connsiteX0" fmla="*/ 0 w 2881513"/>
              <a:gd name="connsiteY0" fmla="*/ 321449 h 836279"/>
              <a:gd name="connsiteX1" fmla="*/ 407254 w 2881513"/>
              <a:gd name="connsiteY1" fmla="*/ 113980 h 836279"/>
              <a:gd name="connsiteX2" fmla="*/ 822192 w 2881513"/>
              <a:gd name="connsiteY2" fmla="*/ 21771 h 836279"/>
              <a:gd name="connsiteX3" fmla="*/ 1260182 w 2881513"/>
              <a:gd name="connsiteY3" fmla="*/ 6403 h 836279"/>
              <a:gd name="connsiteX4" fmla="*/ 1598279 w 2881513"/>
              <a:gd name="connsiteY4" fmla="*/ 60191 h 836279"/>
              <a:gd name="connsiteX5" fmla="*/ 2051637 w 2881513"/>
              <a:gd name="connsiteY5" fmla="*/ 244608 h 836279"/>
              <a:gd name="connsiteX6" fmla="*/ 2428155 w 2881513"/>
              <a:gd name="connsiteY6" fmla="*/ 490497 h 836279"/>
              <a:gd name="connsiteX7" fmla="*/ 2881513 w 2881513"/>
              <a:gd name="connsiteY7" fmla="*/ 836279 h 83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81513" h="836279">
                <a:moveTo>
                  <a:pt x="0" y="321449"/>
                </a:moveTo>
                <a:cubicBezTo>
                  <a:pt x="135111" y="242687"/>
                  <a:pt x="270222" y="163926"/>
                  <a:pt x="407254" y="113980"/>
                </a:cubicBezTo>
                <a:cubicBezTo>
                  <a:pt x="544286" y="64034"/>
                  <a:pt x="680037" y="39701"/>
                  <a:pt x="822192" y="21771"/>
                </a:cubicBezTo>
                <a:cubicBezTo>
                  <a:pt x="964347" y="3842"/>
                  <a:pt x="1130834" y="0"/>
                  <a:pt x="1260182" y="6403"/>
                </a:cubicBezTo>
                <a:cubicBezTo>
                  <a:pt x="1389530" y="12806"/>
                  <a:pt x="1466370" y="20490"/>
                  <a:pt x="1598279" y="60191"/>
                </a:cubicBezTo>
                <a:cubicBezTo>
                  <a:pt x="1730188" y="99892"/>
                  <a:pt x="1913324" y="172890"/>
                  <a:pt x="2051637" y="244608"/>
                </a:cubicBezTo>
                <a:cubicBezTo>
                  <a:pt x="2189950" y="316326"/>
                  <a:pt x="2289842" y="391885"/>
                  <a:pt x="2428155" y="490497"/>
                </a:cubicBezTo>
                <a:cubicBezTo>
                  <a:pt x="2566468" y="589109"/>
                  <a:pt x="2723990" y="712694"/>
                  <a:pt x="2881513" y="836279"/>
                </a:cubicBezTo>
              </a:path>
            </a:pathLst>
          </a:custGeom>
          <a:ln w="28575">
            <a:solidFill>
              <a:srgbClr val="CC0000"/>
            </a:solidFill>
            <a:prstDash val="dash"/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" name="Forma livre 13"/>
          <p:cNvSpPr/>
          <p:nvPr/>
        </p:nvSpPr>
        <p:spPr>
          <a:xfrm>
            <a:off x="896938" y="4548188"/>
            <a:ext cx="4857750" cy="269875"/>
          </a:xfrm>
          <a:custGeom>
            <a:avLst/>
            <a:gdLst>
              <a:gd name="connsiteX0" fmla="*/ 0 w 4856309"/>
              <a:gd name="connsiteY0" fmla="*/ 268941 h 268941"/>
              <a:gd name="connsiteX1" fmla="*/ 1152605 w 4856309"/>
              <a:gd name="connsiteY1" fmla="*/ 268941 h 268941"/>
              <a:gd name="connsiteX2" fmla="*/ 2113109 w 4856309"/>
              <a:gd name="connsiteY2" fmla="*/ 230521 h 268941"/>
              <a:gd name="connsiteX3" fmla="*/ 2789304 w 4856309"/>
              <a:gd name="connsiteY3" fmla="*/ 245889 h 268941"/>
              <a:gd name="connsiteX4" fmla="*/ 3696020 w 4856309"/>
              <a:gd name="connsiteY4" fmla="*/ 222837 h 268941"/>
              <a:gd name="connsiteX5" fmla="*/ 4572000 w 4856309"/>
              <a:gd name="connsiteY5" fmla="*/ 69156 h 268941"/>
              <a:gd name="connsiteX6" fmla="*/ 4856309 w 4856309"/>
              <a:gd name="connsiteY6" fmla="*/ 0 h 26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56309" h="268941">
                <a:moveTo>
                  <a:pt x="0" y="268941"/>
                </a:moveTo>
                <a:lnTo>
                  <a:pt x="1152605" y="268941"/>
                </a:lnTo>
                <a:cubicBezTo>
                  <a:pt x="1504790" y="262538"/>
                  <a:pt x="1840326" y="234363"/>
                  <a:pt x="2113109" y="230521"/>
                </a:cubicBezTo>
                <a:cubicBezTo>
                  <a:pt x="2385892" y="226679"/>
                  <a:pt x="2525486" y="247170"/>
                  <a:pt x="2789304" y="245889"/>
                </a:cubicBezTo>
                <a:cubicBezTo>
                  <a:pt x="3053122" y="244608"/>
                  <a:pt x="3398904" y="252292"/>
                  <a:pt x="3696020" y="222837"/>
                </a:cubicBezTo>
                <a:cubicBezTo>
                  <a:pt x="3993136" y="193382"/>
                  <a:pt x="4378619" y="106296"/>
                  <a:pt x="4572000" y="69156"/>
                </a:cubicBezTo>
                <a:cubicBezTo>
                  <a:pt x="4765382" y="32017"/>
                  <a:pt x="4810845" y="16008"/>
                  <a:pt x="4856309" y="0"/>
                </a:cubicBezTo>
              </a:path>
            </a:pathLst>
          </a:custGeom>
          <a:ln w="28575">
            <a:solidFill>
              <a:srgbClr val="00B050"/>
            </a:solidFill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6" name="Forma livre 15"/>
          <p:cNvSpPr/>
          <p:nvPr/>
        </p:nvSpPr>
        <p:spPr>
          <a:xfrm>
            <a:off x="5784850" y="3036888"/>
            <a:ext cx="2814638" cy="1497012"/>
          </a:xfrm>
          <a:custGeom>
            <a:avLst/>
            <a:gdLst>
              <a:gd name="connsiteX0" fmla="*/ 0 w 2814918"/>
              <a:gd name="connsiteY0" fmla="*/ 1497106 h 1497106"/>
              <a:gd name="connsiteX1" fmla="*/ 1037344 w 2814918"/>
              <a:gd name="connsiteY1" fmla="*/ 1166692 h 1497106"/>
              <a:gd name="connsiteX2" fmla="*/ 1944060 w 2814918"/>
              <a:gd name="connsiteY2" fmla="*/ 690282 h 1497106"/>
              <a:gd name="connsiteX3" fmla="*/ 2374366 w 2814918"/>
              <a:gd name="connsiteY3" fmla="*/ 329133 h 1497106"/>
              <a:gd name="connsiteX4" fmla="*/ 2743200 w 2814918"/>
              <a:gd name="connsiteY4" fmla="*/ 52508 h 1497106"/>
              <a:gd name="connsiteX5" fmla="*/ 2804672 w 2814918"/>
              <a:gd name="connsiteY5" fmla="*/ 14087 h 1497106"/>
              <a:gd name="connsiteX6" fmla="*/ 2781620 w 2814918"/>
              <a:gd name="connsiteY6" fmla="*/ 21771 h 1497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14918" h="1497106">
                <a:moveTo>
                  <a:pt x="0" y="1497106"/>
                </a:moveTo>
                <a:cubicBezTo>
                  <a:pt x="356667" y="1399134"/>
                  <a:pt x="713334" y="1301163"/>
                  <a:pt x="1037344" y="1166692"/>
                </a:cubicBezTo>
                <a:cubicBezTo>
                  <a:pt x="1361354" y="1032221"/>
                  <a:pt x="1721223" y="829875"/>
                  <a:pt x="1944060" y="690282"/>
                </a:cubicBezTo>
                <a:cubicBezTo>
                  <a:pt x="2166897" y="550689"/>
                  <a:pt x="2241176" y="435429"/>
                  <a:pt x="2374366" y="329133"/>
                </a:cubicBezTo>
                <a:cubicBezTo>
                  <a:pt x="2507556" y="222837"/>
                  <a:pt x="2671482" y="105016"/>
                  <a:pt x="2743200" y="52508"/>
                </a:cubicBezTo>
                <a:cubicBezTo>
                  <a:pt x="2814918" y="0"/>
                  <a:pt x="2798269" y="19210"/>
                  <a:pt x="2804672" y="14087"/>
                </a:cubicBezTo>
                <a:cubicBezTo>
                  <a:pt x="2811075" y="8964"/>
                  <a:pt x="2796347" y="15367"/>
                  <a:pt x="2781620" y="21771"/>
                </a:cubicBezTo>
              </a:path>
            </a:pathLst>
          </a:custGeom>
          <a:ln w="28575">
            <a:solidFill>
              <a:srgbClr val="00B050"/>
            </a:solidFill>
            <a:prstDash val="dash"/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18" name="Conector reto 17"/>
          <p:cNvCxnSpPr/>
          <p:nvPr/>
        </p:nvCxnSpPr>
        <p:spPr>
          <a:xfrm rot="5400000">
            <a:off x="1891506" y="3036094"/>
            <a:ext cx="930275" cy="1588"/>
          </a:xfrm>
          <a:prstGeom prst="line">
            <a:avLst/>
          </a:prstGeom>
          <a:ln w="12700">
            <a:solidFill>
              <a:schemeClr val="tx1"/>
            </a:solidFill>
            <a:prstDash val="sysDash"/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 rot="5400000">
            <a:off x="4140200" y="3035300"/>
            <a:ext cx="928688" cy="1588"/>
          </a:xfrm>
          <a:prstGeom prst="line">
            <a:avLst/>
          </a:prstGeom>
          <a:ln w="12700">
            <a:solidFill>
              <a:schemeClr val="tx1"/>
            </a:solidFill>
            <a:prstDash val="sysDash"/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 rot="5400000">
            <a:off x="5249863" y="3035300"/>
            <a:ext cx="928688" cy="1587"/>
          </a:xfrm>
          <a:prstGeom prst="line">
            <a:avLst/>
          </a:prstGeom>
          <a:ln w="12700">
            <a:solidFill>
              <a:schemeClr val="tx1"/>
            </a:solidFill>
            <a:prstDash val="sysDash"/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/>
        </p:nvCxnSpPr>
        <p:spPr>
          <a:xfrm rot="5400000">
            <a:off x="7473950" y="3035300"/>
            <a:ext cx="928688" cy="1588"/>
          </a:xfrm>
          <a:prstGeom prst="line">
            <a:avLst/>
          </a:prstGeom>
          <a:ln w="12700">
            <a:solidFill>
              <a:schemeClr val="tx1"/>
            </a:solidFill>
            <a:prstDash val="sysDash"/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orma livre 22"/>
          <p:cNvSpPr/>
          <p:nvPr/>
        </p:nvSpPr>
        <p:spPr>
          <a:xfrm>
            <a:off x="890588" y="3389313"/>
            <a:ext cx="4824412" cy="1206500"/>
          </a:xfrm>
          <a:custGeom>
            <a:avLst/>
            <a:gdLst>
              <a:gd name="connsiteX0" fmla="*/ 0 w 4825573"/>
              <a:gd name="connsiteY0" fmla="*/ 1205112 h 1205112"/>
              <a:gd name="connsiteX1" fmla="*/ 399570 w 4825573"/>
              <a:gd name="connsiteY1" fmla="*/ 1151324 h 1205112"/>
              <a:gd name="connsiteX2" fmla="*/ 1021977 w 4825573"/>
              <a:gd name="connsiteY2" fmla="*/ 1066799 h 1205112"/>
              <a:gd name="connsiteX3" fmla="*/ 1590595 w 4825573"/>
              <a:gd name="connsiteY3" fmla="*/ 974591 h 1205112"/>
              <a:gd name="connsiteX4" fmla="*/ 2197634 w 4825573"/>
              <a:gd name="connsiteY4" fmla="*/ 859331 h 1205112"/>
              <a:gd name="connsiteX5" fmla="*/ 2750884 w 4825573"/>
              <a:gd name="connsiteY5" fmla="*/ 697966 h 1205112"/>
              <a:gd name="connsiteX6" fmla="*/ 3150454 w 4825573"/>
              <a:gd name="connsiteY6" fmla="*/ 490497 h 1205112"/>
              <a:gd name="connsiteX7" fmla="*/ 3603812 w 4825573"/>
              <a:gd name="connsiteY7" fmla="*/ 221556 h 1205112"/>
              <a:gd name="connsiteX8" fmla="*/ 3988014 w 4825573"/>
              <a:gd name="connsiteY8" fmla="*/ 52507 h 1205112"/>
              <a:gd name="connsiteX9" fmla="*/ 4118642 w 4825573"/>
              <a:gd name="connsiteY9" fmla="*/ 6403 h 1205112"/>
              <a:gd name="connsiteX10" fmla="*/ 4349163 w 4825573"/>
              <a:gd name="connsiteY10" fmla="*/ 14087 h 1205112"/>
              <a:gd name="connsiteX11" fmla="*/ 4595052 w 4825573"/>
              <a:gd name="connsiteY11" fmla="*/ 67875 h 1205112"/>
              <a:gd name="connsiteX12" fmla="*/ 4825573 w 4825573"/>
              <a:gd name="connsiteY12" fmla="*/ 183136 h 120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25573" h="1205112">
                <a:moveTo>
                  <a:pt x="0" y="1205112"/>
                </a:moveTo>
                <a:lnTo>
                  <a:pt x="399570" y="1151324"/>
                </a:lnTo>
                <a:lnTo>
                  <a:pt x="1021977" y="1066799"/>
                </a:lnTo>
                <a:cubicBezTo>
                  <a:pt x="1220481" y="1037344"/>
                  <a:pt x="1394652" y="1009169"/>
                  <a:pt x="1590595" y="974591"/>
                </a:cubicBezTo>
                <a:cubicBezTo>
                  <a:pt x="1786538" y="940013"/>
                  <a:pt x="2004253" y="905435"/>
                  <a:pt x="2197634" y="859331"/>
                </a:cubicBezTo>
                <a:cubicBezTo>
                  <a:pt x="2391015" y="813227"/>
                  <a:pt x="2592081" y="759438"/>
                  <a:pt x="2750884" y="697966"/>
                </a:cubicBezTo>
                <a:cubicBezTo>
                  <a:pt x="2909687" y="636494"/>
                  <a:pt x="3008299" y="569899"/>
                  <a:pt x="3150454" y="490497"/>
                </a:cubicBezTo>
                <a:cubicBezTo>
                  <a:pt x="3292609" y="411095"/>
                  <a:pt x="3464219" y="294554"/>
                  <a:pt x="3603812" y="221556"/>
                </a:cubicBezTo>
                <a:cubicBezTo>
                  <a:pt x="3743405" y="148558"/>
                  <a:pt x="3902209" y="88366"/>
                  <a:pt x="3988014" y="52507"/>
                </a:cubicBezTo>
                <a:cubicBezTo>
                  <a:pt x="4073819" y="16648"/>
                  <a:pt x="4058451" y="12806"/>
                  <a:pt x="4118642" y="6403"/>
                </a:cubicBezTo>
                <a:cubicBezTo>
                  <a:pt x="4178833" y="0"/>
                  <a:pt x="4269761" y="3842"/>
                  <a:pt x="4349163" y="14087"/>
                </a:cubicBezTo>
                <a:cubicBezTo>
                  <a:pt x="4428565" y="24332"/>
                  <a:pt x="4515650" y="39700"/>
                  <a:pt x="4595052" y="67875"/>
                </a:cubicBezTo>
                <a:cubicBezTo>
                  <a:pt x="4674454" y="96050"/>
                  <a:pt x="4750013" y="139593"/>
                  <a:pt x="4825573" y="183136"/>
                </a:cubicBezTo>
              </a:path>
            </a:pathLst>
          </a:custGeom>
          <a:ln w="28575">
            <a:solidFill>
              <a:srgbClr val="FFC000"/>
            </a:solidFill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1" name="Chave esquerda 30"/>
          <p:cNvSpPr/>
          <p:nvPr/>
        </p:nvSpPr>
        <p:spPr>
          <a:xfrm rot="5400000">
            <a:off x="1571625" y="1714501"/>
            <a:ext cx="142875" cy="1428750"/>
          </a:xfrm>
          <a:prstGeom prst="leftBrace">
            <a:avLst>
              <a:gd name="adj1" fmla="val 40602"/>
              <a:gd name="adj2" fmla="val 51076"/>
            </a:avLst>
          </a:prstGeom>
          <a:ln w="12700">
            <a:solidFill>
              <a:schemeClr val="tx1"/>
            </a:solidFill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2" name="Chave esquerda 31"/>
          <p:cNvSpPr/>
          <p:nvPr/>
        </p:nvSpPr>
        <p:spPr>
          <a:xfrm rot="5400000">
            <a:off x="3429000" y="1357313"/>
            <a:ext cx="142875" cy="2143125"/>
          </a:xfrm>
          <a:prstGeom prst="leftBrace">
            <a:avLst>
              <a:gd name="adj1" fmla="val 40602"/>
              <a:gd name="adj2" fmla="val 51076"/>
            </a:avLst>
          </a:prstGeom>
          <a:ln w="12700">
            <a:solidFill>
              <a:schemeClr val="tx1"/>
            </a:solidFill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3" name="Chave esquerda 32"/>
          <p:cNvSpPr/>
          <p:nvPr/>
        </p:nvSpPr>
        <p:spPr>
          <a:xfrm rot="5400000">
            <a:off x="5107781" y="1893095"/>
            <a:ext cx="142875" cy="1071562"/>
          </a:xfrm>
          <a:prstGeom prst="leftBrace">
            <a:avLst>
              <a:gd name="adj1" fmla="val 40602"/>
              <a:gd name="adj2" fmla="val 51076"/>
            </a:avLst>
          </a:prstGeom>
          <a:ln w="12700">
            <a:solidFill>
              <a:schemeClr val="tx1"/>
            </a:solidFill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4" name="Chave esquerda 33"/>
          <p:cNvSpPr/>
          <p:nvPr/>
        </p:nvSpPr>
        <p:spPr>
          <a:xfrm rot="5400000">
            <a:off x="6750844" y="1393032"/>
            <a:ext cx="142875" cy="2071687"/>
          </a:xfrm>
          <a:prstGeom prst="leftBrace">
            <a:avLst>
              <a:gd name="adj1" fmla="val 40602"/>
              <a:gd name="adj2" fmla="val 51076"/>
            </a:avLst>
          </a:prstGeom>
          <a:ln w="12700">
            <a:solidFill>
              <a:schemeClr val="tx1"/>
            </a:solidFill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5" name="Chave esquerda 34"/>
          <p:cNvSpPr/>
          <p:nvPr/>
        </p:nvSpPr>
        <p:spPr>
          <a:xfrm rot="5400000">
            <a:off x="8255794" y="2112169"/>
            <a:ext cx="142875" cy="633413"/>
          </a:xfrm>
          <a:prstGeom prst="leftBrace">
            <a:avLst>
              <a:gd name="adj1" fmla="val 40602"/>
              <a:gd name="adj2" fmla="val 51076"/>
            </a:avLst>
          </a:prstGeom>
          <a:ln w="12700">
            <a:solidFill>
              <a:schemeClr val="tx1"/>
            </a:solidFill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6" name="Chave esquerda 35"/>
          <p:cNvSpPr/>
          <p:nvPr/>
        </p:nvSpPr>
        <p:spPr>
          <a:xfrm rot="5400000">
            <a:off x="6500812" y="142876"/>
            <a:ext cx="214313" cy="3929062"/>
          </a:xfrm>
          <a:prstGeom prst="leftBrace">
            <a:avLst>
              <a:gd name="adj1" fmla="val 40602"/>
              <a:gd name="adj2" fmla="val 51076"/>
            </a:avLst>
          </a:prstGeom>
          <a:ln w="12700">
            <a:solidFill>
              <a:schemeClr val="tx1"/>
            </a:solidFill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5" name="CaixaDeTexto 44"/>
          <p:cNvSpPr txBox="1">
            <a:spLocks noChangeArrowheads="1"/>
          </p:cNvSpPr>
          <p:nvPr/>
        </p:nvSpPr>
        <p:spPr bwMode="auto">
          <a:xfrm rot="-5400000">
            <a:off x="-964406" y="3553619"/>
            <a:ext cx="27146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000" b="1"/>
              <a:t>Porcentagem da Força de Trabalho (EUA)</a:t>
            </a:r>
          </a:p>
        </p:txBody>
      </p:sp>
      <p:sp>
        <p:nvSpPr>
          <p:cNvPr id="46" name="CaixaDeTexto 45"/>
          <p:cNvSpPr txBox="1">
            <a:spLocks noChangeArrowheads="1"/>
          </p:cNvSpPr>
          <p:nvPr/>
        </p:nvSpPr>
        <p:spPr bwMode="auto">
          <a:xfrm>
            <a:off x="1190625" y="2149475"/>
            <a:ext cx="8731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000" b="1"/>
              <a:t>Era Agrária</a:t>
            </a:r>
          </a:p>
        </p:txBody>
      </p:sp>
      <p:sp>
        <p:nvSpPr>
          <p:cNvPr id="47" name="CaixaDeTexto 46"/>
          <p:cNvSpPr txBox="1">
            <a:spLocks noChangeArrowheads="1"/>
          </p:cNvSpPr>
          <p:nvPr/>
        </p:nvSpPr>
        <p:spPr bwMode="auto">
          <a:xfrm>
            <a:off x="3000375" y="2154238"/>
            <a:ext cx="10001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000" b="1"/>
              <a:t>Era Industrial</a:t>
            </a:r>
          </a:p>
        </p:txBody>
      </p:sp>
      <p:sp>
        <p:nvSpPr>
          <p:cNvPr id="48" name="CaixaDeTexto 47"/>
          <p:cNvSpPr txBox="1">
            <a:spLocks noChangeArrowheads="1"/>
          </p:cNvSpPr>
          <p:nvPr/>
        </p:nvSpPr>
        <p:spPr bwMode="auto">
          <a:xfrm>
            <a:off x="4722813" y="2149475"/>
            <a:ext cx="88423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000" b="1"/>
              <a:t>Era Serviço</a:t>
            </a:r>
          </a:p>
        </p:txBody>
      </p:sp>
      <p:sp>
        <p:nvSpPr>
          <p:cNvPr id="49" name="CaixaDeTexto 48"/>
          <p:cNvSpPr txBox="1">
            <a:spLocks noChangeArrowheads="1"/>
          </p:cNvSpPr>
          <p:nvPr/>
        </p:nvSpPr>
        <p:spPr bwMode="auto">
          <a:xfrm>
            <a:off x="6046788" y="2154238"/>
            <a:ext cx="150653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000" b="1"/>
              <a:t>Era do Conhecimento</a:t>
            </a:r>
          </a:p>
        </p:txBody>
      </p:sp>
      <p:sp>
        <p:nvSpPr>
          <p:cNvPr id="50" name="CaixaDeTexto 49"/>
          <p:cNvSpPr txBox="1">
            <a:spLocks noChangeArrowheads="1"/>
          </p:cNvSpPr>
          <p:nvPr/>
        </p:nvSpPr>
        <p:spPr bwMode="auto">
          <a:xfrm>
            <a:off x="7786688" y="2159000"/>
            <a:ext cx="109061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000" b="1"/>
              <a:t>Era Existencial</a:t>
            </a:r>
          </a:p>
        </p:txBody>
      </p:sp>
      <p:sp>
        <p:nvSpPr>
          <p:cNvPr id="51" name="CaixaDeTexto 50"/>
          <p:cNvSpPr txBox="1">
            <a:spLocks noChangeArrowheads="1"/>
          </p:cNvSpPr>
          <p:nvPr/>
        </p:nvSpPr>
        <p:spPr bwMode="auto">
          <a:xfrm>
            <a:off x="5821363" y="1825625"/>
            <a:ext cx="14478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000" b="1"/>
              <a:t>Época Pós-Industrial</a:t>
            </a:r>
          </a:p>
        </p:txBody>
      </p:sp>
      <p:sp>
        <p:nvSpPr>
          <p:cNvPr id="52" name="Retângulo 51"/>
          <p:cNvSpPr/>
          <p:nvPr/>
        </p:nvSpPr>
        <p:spPr>
          <a:xfrm>
            <a:off x="3286116" y="1285860"/>
            <a:ext cx="2805063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A Evolução do Trabalho</a:t>
            </a:r>
          </a:p>
        </p:txBody>
      </p:sp>
      <p:sp>
        <p:nvSpPr>
          <p:cNvPr id="53" name="CaixaDeTexto 52"/>
          <p:cNvSpPr txBox="1">
            <a:spLocks noChangeArrowheads="1"/>
          </p:cNvSpPr>
          <p:nvPr/>
        </p:nvSpPr>
        <p:spPr bwMode="auto">
          <a:xfrm>
            <a:off x="1303338" y="3397250"/>
            <a:ext cx="795337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000"/>
              <a:t>Agricultura</a:t>
            </a:r>
          </a:p>
        </p:txBody>
      </p:sp>
      <p:sp>
        <p:nvSpPr>
          <p:cNvPr id="54" name="CaixaDeTexto 53"/>
          <p:cNvSpPr txBox="1">
            <a:spLocks noChangeArrowheads="1"/>
          </p:cNvSpPr>
          <p:nvPr/>
        </p:nvSpPr>
        <p:spPr bwMode="auto">
          <a:xfrm>
            <a:off x="3000375" y="3357563"/>
            <a:ext cx="8286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000"/>
              <a:t>Manufatura</a:t>
            </a:r>
          </a:p>
        </p:txBody>
      </p:sp>
      <p:sp>
        <p:nvSpPr>
          <p:cNvPr id="55" name="CaixaDeTexto 54"/>
          <p:cNvSpPr txBox="1">
            <a:spLocks noChangeArrowheads="1"/>
          </p:cNvSpPr>
          <p:nvPr/>
        </p:nvSpPr>
        <p:spPr bwMode="auto">
          <a:xfrm>
            <a:off x="4786313" y="3370263"/>
            <a:ext cx="71755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/>
              <a:t>Relações</a:t>
            </a:r>
          </a:p>
          <a:p>
            <a:pPr algn="ctr"/>
            <a:r>
              <a:rPr lang="pt-BR" sz="1000"/>
              <a:t>Sociais</a:t>
            </a:r>
          </a:p>
        </p:txBody>
      </p:sp>
      <p:sp>
        <p:nvSpPr>
          <p:cNvPr id="56" name="CaixaDeTexto 55"/>
          <p:cNvSpPr txBox="1">
            <a:spLocks noChangeArrowheads="1"/>
          </p:cNvSpPr>
          <p:nvPr/>
        </p:nvSpPr>
        <p:spPr bwMode="auto">
          <a:xfrm>
            <a:off x="6399213" y="3386138"/>
            <a:ext cx="8874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/>
              <a:t>Sistemas de</a:t>
            </a:r>
          </a:p>
          <a:p>
            <a:pPr algn="ctr"/>
            <a:r>
              <a:rPr lang="pt-BR" sz="1000"/>
              <a:t>Informação</a:t>
            </a:r>
          </a:p>
        </p:txBody>
      </p:sp>
      <p:sp>
        <p:nvSpPr>
          <p:cNvPr id="57" name="CaixaDeTexto 56"/>
          <p:cNvSpPr txBox="1">
            <a:spLocks noChangeArrowheads="1"/>
          </p:cNvSpPr>
          <p:nvPr/>
        </p:nvSpPr>
        <p:spPr bwMode="auto">
          <a:xfrm>
            <a:off x="7988300" y="3370263"/>
            <a:ext cx="709613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>
                <a:hlinkClick r:id="rId3" action="ppaction://hlinkfile"/>
              </a:rPr>
              <a:t>Mental</a:t>
            </a:r>
            <a:r>
              <a:rPr lang="pt-BR" sz="1000"/>
              <a:t>/</a:t>
            </a:r>
          </a:p>
          <a:p>
            <a:pPr algn="ctr"/>
            <a:r>
              <a:rPr lang="pt-BR" sz="1000"/>
              <a:t>Espiritual</a:t>
            </a:r>
          </a:p>
        </p:txBody>
      </p:sp>
      <p:sp>
        <p:nvSpPr>
          <p:cNvPr id="6" name="Forma livre 5"/>
          <p:cNvSpPr/>
          <p:nvPr/>
        </p:nvSpPr>
        <p:spPr>
          <a:xfrm>
            <a:off x="5738813" y="4764088"/>
            <a:ext cx="2843212" cy="76200"/>
          </a:xfrm>
          <a:custGeom>
            <a:avLst/>
            <a:gdLst>
              <a:gd name="connsiteX0" fmla="*/ 0 w 2843093"/>
              <a:gd name="connsiteY0" fmla="*/ 0 h 76840"/>
              <a:gd name="connsiteX1" fmla="*/ 714615 w 2843093"/>
              <a:gd name="connsiteY1" fmla="*/ 23052 h 76840"/>
              <a:gd name="connsiteX2" fmla="*/ 714615 w 2843093"/>
              <a:gd name="connsiteY2" fmla="*/ 23052 h 76840"/>
              <a:gd name="connsiteX3" fmla="*/ 1337022 w 2843093"/>
              <a:gd name="connsiteY3" fmla="*/ 53788 h 76840"/>
              <a:gd name="connsiteX4" fmla="*/ 2166898 w 2843093"/>
              <a:gd name="connsiteY4" fmla="*/ 76840 h 76840"/>
              <a:gd name="connsiteX5" fmla="*/ 2843093 w 2843093"/>
              <a:gd name="connsiteY5" fmla="*/ 69156 h 76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43093" h="76840">
                <a:moveTo>
                  <a:pt x="0" y="0"/>
                </a:moveTo>
                <a:lnTo>
                  <a:pt x="714615" y="23052"/>
                </a:lnTo>
                <a:lnTo>
                  <a:pt x="714615" y="23052"/>
                </a:lnTo>
                <a:lnTo>
                  <a:pt x="1337022" y="53788"/>
                </a:lnTo>
                <a:lnTo>
                  <a:pt x="2166898" y="76840"/>
                </a:lnTo>
                <a:lnTo>
                  <a:pt x="2843093" y="69156"/>
                </a:lnTo>
              </a:path>
            </a:pathLst>
          </a:custGeom>
          <a:ln w="38100">
            <a:solidFill>
              <a:schemeClr val="tx2">
                <a:lumMod val="75000"/>
              </a:schemeClr>
            </a:solidFill>
            <a:prstDash val="sysDash"/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881063" y="2571750"/>
            <a:ext cx="7715250" cy="2286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2" name="Grupo 76"/>
          <p:cNvGrpSpPr>
            <a:grpSpLocks/>
          </p:cNvGrpSpPr>
          <p:nvPr/>
        </p:nvGrpSpPr>
        <p:grpSpPr bwMode="auto">
          <a:xfrm>
            <a:off x="500063" y="2452688"/>
            <a:ext cx="7667625" cy="2681287"/>
            <a:chOff x="500034" y="2451920"/>
            <a:chExt cx="7666918" cy="2682797"/>
          </a:xfrm>
        </p:grpSpPr>
        <p:sp>
          <p:nvSpPr>
            <p:cNvPr id="105534" name="CaixaDeTexto 23"/>
            <p:cNvSpPr txBox="1">
              <a:spLocks noChangeArrowheads="1"/>
            </p:cNvSpPr>
            <p:nvPr/>
          </p:nvSpPr>
          <p:spPr bwMode="auto">
            <a:xfrm>
              <a:off x="1089188" y="4883094"/>
              <a:ext cx="46679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000" b="1"/>
                <a:t>1800</a:t>
              </a:r>
            </a:p>
          </p:txBody>
        </p:sp>
        <p:sp>
          <p:nvSpPr>
            <p:cNvPr id="105535" name="CaixaDeTexto 24"/>
            <p:cNvSpPr txBox="1">
              <a:spLocks noChangeArrowheads="1"/>
            </p:cNvSpPr>
            <p:nvPr/>
          </p:nvSpPr>
          <p:spPr bwMode="auto">
            <a:xfrm>
              <a:off x="2136635" y="4873128"/>
              <a:ext cx="46679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000" b="1"/>
                <a:t>1850</a:t>
              </a:r>
            </a:p>
          </p:txBody>
        </p:sp>
        <p:sp>
          <p:nvSpPr>
            <p:cNvPr id="105536" name="CaixaDeTexto 25"/>
            <p:cNvSpPr txBox="1">
              <a:spLocks noChangeArrowheads="1"/>
            </p:cNvSpPr>
            <p:nvPr/>
          </p:nvSpPr>
          <p:spPr bwMode="auto">
            <a:xfrm>
              <a:off x="3240266" y="4873128"/>
              <a:ext cx="46679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000" b="1"/>
                <a:t>1900</a:t>
              </a:r>
            </a:p>
          </p:txBody>
        </p:sp>
        <p:sp>
          <p:nvSpPr>
            <p:cNvPr id="105537" name="CaixaDeTexto 26"/>
            <p:cNvSpPr txBox="1">
              <a:spLocks noChangeArrowheads="1"/>
            </p:cNvSpPr>
            <p:nvPr/>
          </p:nvSpPr>
          <p:spPr bwMode="auto">
            <a:xfrm>
              <a:off x="4360222" y="4865444"/>
              <a:ext cx="46679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000" b="1"/>
                <a:t>1950</a:t>
              </a:r>
            </a:p>
          </p:txBody>
        </p:sp>
        <p:sp>
          <p:nvSpPr>
            <p:cNvPr id="105538" name="CaixaDeTexto 27"/>
            <p:cNvSpPr txBox="1">
              <a:spLocks noChangeArrowheads="1"/>
            </p:cNvSpPr>
            <p:nvPr/>
          </p:nvSpPr>
          <p:spPr bwMode="auto">
            <a:xfrm>
              <a:off x="5477896" y="4880812"/>
              <a:ext cx="46679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000" b="1"/>
                <a:t>2000</a:t>
              </a:r>
            </a:p>
          </p:txBody>
        </p:sp>
        <p:sp>
          <p:nvSpPr>
            <p:cNvPr id="105539" name="CaixaDeTexto 28"/>
            <p:cNvSpPr txBox="1">
              <a:spLocks noChangeArrowheads="1"/>
            </p:cNvSpPr>
            <p:nvPr/>
          </p:nvSpPr>
          <p:spPr bwMode="auto">
            <a:xfrm>
              <a:off x="6554868" y="4888496"/>
              <a:ext cx="46679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000" b="1"/>
                <a:t>2050</a:t>
              </a:r>
            </a:p>
          </p:txBody>
        </p:sp>
        <p:sp>
          <p:nvSpPr>
            <p:cNvPr id="105540" name="CaixaDeTexto 29"/>
            <p:cNvSpPr txBox="1">
              <a:spLocks noChangeArrowheads="1"/>
            </p:cNvSpPr>
            <p:nvPr/>
          </p:nvSpPr>
          <p:spPr bwMode="auto">
            <a:xfrm>
              <a:off x="7700158" y="4880812"/>
              <a:ext cx="46679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000" b="1"/>
                <a:t>2100</a:t>
              </a:r>
            </a:p>
          </p:txBody>
        </p:sp>
        <p:sp>
          <p:nvSpPr>
            <p:cNvPr id="105541" name="CaixaDeTexto 36"/>
            <p:cNvSpPr txBox="1">
              <a:spLocks noChangeArrowheads="1"/>
            </p:cNvSpPr>
            <p:nvPr/>
          </p:nvSpPr>
          <p:spPr bwMode="auto">
            <a:xfrm>
              <a:off x="635226" y="4763270"/>
              <a:ext cx="25519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000" b="1"/>
                <a:t>0</a:t>
              </a:r>
            </a:p>
          </p:txBody>
        </p:sp>
        <p:sp>
          <p:nvSpPr>
            <p:cNvPr id="105542" name="CaixaDeTexto 37"/>
            <p:cNvSpPr txBox="1">
              <a:spLocks noChangeArrowheads="1"/>
            </p:cNvSpPr>
            <p:nvPr/>
          </p:nvSpPr>
          <p:spPr bwMode="auto">
            <a:xfrm>
              <a:off x="571472" y="4094994"/>
              <a:ext cx="32573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000" b="1"/>
                <a:t>20</a:t>
              </a:r>
            </a:p>
          </p:txBody>
        </p:sp>
        <p:sp>
          <p:nvSpPr>
            <p:cNvPr id="105543" name="CaixaDeTexto 38"/>
            <p:cNvSpPr txBox="1">
              <a:spLocks noChangeArrowheads="1"/>
            </p:cNvSpPr>
            <p:nvPr/>
          </p:nvSpPr>
          <p:spPr bwMode="auto">
            <a:xfrm>
              <a:off x="579156" y="4430243"/>
              <a:ext cx="32573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000" b="1"/>
                <a:t>10</a:t>
              </a:r>
            </a:p>
          </p:txBody>
        </p:sp>
        <p:sp>
          <p:nvSpPr>
            <p:cNvPr id="105544" name="CaixaDeTexto 39"/>
            <p:cNvSpPr txBox="1">
              <a:spLocks noChangeArrowheads="1"/>
            </p:cNvSpPr>
            <p:nvPr/>
          </p:nvSpPr>
          <p:spPr bwMode="auto">
            <a:xfrm>
              <a:off x="571472" y="3770822"/>
              <a:ext cx="32573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000" b="1"/>
                <a:t>30</a:t>
              </a:r>
            </a:p>
          </p:txBody>
        </p:sp>
        <p:sp>
          <p:nvSpPr>
            <p:cNvPr id="105545" name="CaixaDeTexto 40"/>
            <p:cNvSpPr txBox="1">
              <a:spLocks noChangeArrowheads="1"/>
            </p:cNvSpPr>
            <p:nvPr/>
          </p:nvSpPr>
          <p:spPr bwMode="auto">
            <a:xfrm>
              <a:off x="579156" y="3436684"/>
              <a:ext cx="32573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000" b="1"/>
                <a:t>40</a:t>
              </a:r>
            </a:p>
          </p:txBody>
        </p:sp>
        <p:sp>
          <p:nvSpPr>
            <p:cNvPr id="105546" name="CaixaDeTexto 41"/>
            <p:cNvSpPr txBox="1">
              <a:spLocks noChangeArrowheads="1"/>
            </p:cNvSpPr>
            <p:nvPr/>
          </p:nvSpPr>
          <p:spPr bwMode="auto">
            <a:xfrm>
              <a:off x="579156" y="3110230"/>
              <a:ext cx="32573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000" b="1"/>
                <a:t>50</a:t>
              </a:r>
            </a:p>
          </p:txBody>
        </p:sp>
        <p:sp>
          <p:nvSpPr>
            <p:cNvPr id="105547" name="CaixaDeTexto 42"/>
            <p:cNvSpPr txBox="1">
              <a:spLocks noChangeArrowheads="1"/>
            </p:cNvSpPr>
            <p:nvPr/>
          </p:nvSpPr>
          <p:spPr bwMode="auto">
            <a:xfrm>
              <a:off x="586840" y="2786058"/>
              <a:ext cx="32573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000" b="1"/>
                <a:t>60</a:t>
              </a:r>
            </a:p>
          </p:txBody>
        </p:sp>
        <p:sp>
          <p:nvSpPr>
            <p:cNvPr id="105548" name="CaixaDeTexto 43"/>
            <p:cNvSpPr txBox="1">
              <a:spLocks noChangeArrowheads="1"/>
            </p:cNvSpPr>
            <p:nvPr/>
          </p:nvSpPr>
          <p:spPr bwMode="auto">
            <a:xfrm>
              <a:off x="500034" y="2451920"/>
              <a:ext cx="43954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000" b="1"/>
                <a:t>70%</a:t>
              </a:r>
            </a:p>
          </p:txBody>
        </p:sp>
        <p:cxnSp>
          <p:nvCxnSpPr>
            <p:cNvPr id="61" name="Conector reto 60"/>
            <p:cNvCxnSpPr/>
            <p:nvPr/>
          </p:nvCxnSpPr>
          <p:spPr>
            <a:xfrm rot="5400000">
              <a:off x="1265885" y="4786065"/>
              <a:ext cx="142955" cy="1588"/>
            </a:xfrm>
            <a:prstGeom prst="line">
              <a:avLst/>
            </a:prstGeom>
            <a:ln w="19050">
              <a:solidFill>
                <a:schemeClr val="tx1"/>
              </a:solidFill>
              <a:bevel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to 61"/>
            <p:cNvCxnSpPr/>
            <p:nvPr/>
          </p:nvCxnSpPr>
          <p:spPr>
            <a:xfrm rot="5400000">
              <a:off x="2286553" y="4786065"/>
              <a:ext cx="142955" cy="1587"/>
            </a:xfrm>
            <a:prstGeom prst="line">
              <a:avLst/>
            </a:prstGeom>
            <a:ln w="19050">
              <a:solidFill>
                <a:schemeClr val="tx1"/>
              </a:solidFill>
              <a:bevel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to 62"/>
            <p:cNvCxnSpPr/>
            <p:nvPr/>
          </p:nvCxnSpPr>
          <p:spPr>
            <a:xfrm rot="5400000">
              <a:off x="3399288" y="4786065"/>
              <a:ext cx="142955" cy="1588"/>
            </a:xfrm>
            <a:prstGeom prst="line">
              <a:avLst/>
            </a:prstGeom>
            <a:ln w="19050">
              <a:solidFill>
                <a:schemeClr val="tx1"/>
              </a:solidFill>
              <a:bevel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reto 63"/>
            <p:cNvCxnSpPr/>
            <p:nvPr/>
          </p:nvCxnSpPr>
          <p:spPr>
            <a:xfrm rot="5400000">
              <a:off x="4542182" y="4786065"/>
              <a:ext cx="142955" cy="1588"/>
            </a:xfrm>
            <a:prstGeom prst="line">
              <a:avLst/>
            </a:prstGeom>
            <a:ln w="19050">
              <a:solidFill>
                <a:schemeClr val="tx1"/>
              </a:solidFill>
              <a:bevel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to 64"/>
            <p:cNvCxnSpPr/>
            <p:nvPr/>
          </p:nvCxnSpPr>
          <p:spPr>
            <a:xfrm rot="5400000">
              <a:off x="5651743" y="4786065"/>
              <a:ext cx="142955" cy="1587"/>
            </a:xfrm>
            <a:prstGeom prst="line">
              <a:avLst/>
            </a:prstGeom>
            <a:ln w="19050">
              <a:solidFill>
                <a:schemeClr val="tx1"/>
              </a:solidFill>
              <a:bevel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reto 65"/>
            <p:cNvCxnSpPr/>
            <p:nvPr/>
          </p:nvCxnSpPr>
          <p:spPr>
            <a:xfrm rot="5400000">
              <a:off x="6713682" y="4786065"/>
              <a:ext cx="142955" cy="1588"/>
            </a:xfrm>
            <a:prstGeom prst="line">
              <a:avLst/>
            </a:prstGeom>
            <a:ln w="19050">
              <a:solidFill>
                <a:schemeClr val="tx1"/>
              </a:solidFill>
              <a:bevel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to 66"/>
            <p:cNvCxnSpPr/>
            <p:nvPr/>
          </p:nvCxnSpPr>
          <p:spPr>
            <a:xfrm rot="5400000">
              <a:off x="7858165" y="4786065"/>
              <a:ext cx="142955" cy="1587"/>
            </a:xfrm>
            <a:prstGeom prst="line">
              <a:avLst/>
            </a:prstGeom>
            <a:ln w="19050">
              <a:solidFill>
                <a:schemeClr val="tx1"/>
              </a:solidFill>
              <a:bevel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to 68"/>
            <p:cNvCxnSpPr/>
            <p:nvPr/>
          </p:nvCxnSpPr>
          <p:spPr>
            <a:xfrm>
              <a:off x="866712" y="4551777"/>
              <a:ext cx="142862" cy="1588"/>
            </a:xfrm>
            <a:prstGeom prst="line">
              <a:avLst/>
            </a:prstGeom>
            <a:ln w="19050">
              <a:solidFill>
                <a:schemeClr val="tx1"/>
              </a:solidFill>
              <a:bevel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to 69"/>
            <p:cNvCxnSpPr/>
            <p:nvPr/>
          </p:nvCxnSpPr>
          <p:spPr>
            <a:xfrm>
              <a:off x="890523" y="4224568"/>
              <a:ext cx="142862" cy="1588"/>
            </a:xfrm>
            <a:prstGeom prst="line">
              <a:avLst/>
            </a:prstGeom>
            <a:ln w="19050">
              <a:solidFill>
                <a:schemeClr val="tx1"/>
              </a:solidFill>
              <a:bevel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to 70"/>
            <p:cNvCxnSpPr/>
            <p:nvPr/>
          </p:nvCxnSpPr>
          <p:spPr>
            <a:xfrm>
              <a:off x="890523" y="3900535"/>
              <a:ext cx="142862" cy="1588"/>
            </a:xfrm>
            <a:prstGeom prst="line">
              <a:avLst/>
            </a:prstGeom>
            <a:ln w="19050">
              <a:solidFill>
                <a:schemeClr val="tx1"/>
              </a:solidFill>
              <a:bevel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to 71"/>
            <p:cNvCxnSpPr/>
            <p:nvPr/>
          </p:nvCxnSpPr>
          <p:spPr>
            <a:xfrm>
              <a:off x="890523" y="3570149"/>
              <a:ext cx="142862" cy="1588"/>
            </a:xfrm>
            <a:prstGeom prst="line">
              <a:avLst/>
            </a:prstGeom>
            <a:ln w="19050">
              <a:solidFill>
                <a:schemeClr val="tx1"/>
              </a:solidFill>
              <a:bevel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to 72"/>
            <p:cNvCxnSpPr/>
            <p:nvPr/>
          </p:nvCxnSpPr>
          <p:spPr>
            <a:xfrm>
              <a:off x="900047" y="3236587"/>
              <a:ext cx="142862" cy="1588"/>
            </a:xfrm>
            <a:prstGeom prst="line">
              <a:avLst/>
            </a:prstGeom>
            <a:ln w="19050">
              <a:solidFill>
                <a:schemeClr val="tx1"/>
              </a:solidFill>
              <a:bevel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reto 73"/>
            <p:cNvCxnSpPr/>
            <p:nvPr/>
          </p:nvCxnSpPr>
          <p:spPr>
            <a:xfrm>
              <a:off x="909571" y="2909377"/>
              <a:ext cx="142862" cy="1588"/>
            </a:xfrm>
            <a:prstGeom prst="line">
              <a:avLst/>
            </a:prstGeom>
            <a:ln w="19050">
              <a:solidFill>
                <a:schemeClr val="tx1"/>
              </a:solidFill>
              <a:bevel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CaixaDeTexto 74"/>
          <p:cNvSpPr txBox="1">
            <a:spLocks noChangeArrowheads="1"/>
          </p:cNvSpPr>
          <p:nvPr/>
        </p:nvSpPr>
        <p:spPr bwMode="auto">
          <a:xfrm>
            <a:off x="4413250" y="5049838"/>
            <a:ext cx="4349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000" b="1"/>
              <a:t>Ano</a:t>
            </a:r>
          </a:p>
        </p:txBody>
      </p:sp>
      <p:grpSp>
        <p:nvGrpSpPr>
          <p:cNvPr id="3" name="Grupo 106"/>
          <p:cNvGrpSpPr>
            <a:grpSpLocks/>
          </p:cNvGrpSpPr>
          <p:nvPr/>
        </p:nvGrpSpPr>
        <p:grpSpPr bwMode="auto">
          <a:xfrm>
            <a:off x="4105275" y="2516188"/>
            <a:ext cx="1887538" cy="1889125"/>
            <a:chOff x="4104766" y="2516490"/>
            <a:chExt cx="1887902" cy="1888366"/>
          </a:xfrm>
        </p:grpSpPr>
        <p:sp>
          <p:nvSpPr>
            <p:cNvPr id="105516" name="CaixaDeTexto 101"/>
            <p:cNvSpPr txBox="1">
              <a:spLocks noChangeArrowheads="1"/>
            </p:cNvSpPr>
            <p:nvPr/>
          </p:nvSpPr>
          <p:spPr bwMode="auto">
            <a:xfrm>
              <a:off x="5692586" y="4189412"/>
              <a:ext cx="3000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800" b="1"/>
                <a:t>19</a:t>
              </a:r>
            </a:p>
          </p:txBody>
        </p:sp>
        <p:grpSp>
          <p:nvGrpSpPr>
            <p:cNvPr id="105517" name="Grupo 105"/>
            <p:cNvGrpSpPr>
              <a:grpSpLocks/>
            </p:cNvGrpSpPr>
            <p:nvPr/>
          </p:nvGrpSpPr>
          <p:grpSpPr bwMode="auto">
            <a:xfrm>
              <a:off x="4104766" y="2516490"/>
              <a:ext cx="1792957" cy="1804657"/>
              <a:chOff x="4104766" y="2516490"/>
              <a:chExt cx="1792957" cy="1804657"/>
            </a:xfrm>
          </p:grpSpPr>
          <p:sp>
            <p:nvSpPr>
              <p:cNvPr id="68" name="Elipse 67"/>
              <p:cNvSpPr/>
              <p:nvPr/>
            </p:nvSpPr>
            <p:spPr>
              <a:xfrm>
                <a:off x="4327059" y="2572030"/>
                <a:ext cx="71452" cy="7140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dirty="0"/>
              </a:p>
            </p:txBody>
          </p:sp>
          <p:sp>
            <p:nvSpPr>
              <p:cNvPr id="77" name="Elipse 76"/>
              <p:cNvSpPr/>
              <p:nvPr/>
            </p:nvSpPr>
            <p:spPr>
              <a:xfrm>
                <a:off x="4800225" y="3024286"/>
                <a:ext cx="71452" cy="7140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dirty="0"/>
              </a:p>
            </p:txBody>
          </p:sp>
          <p:sp>
            <p:nvSpPr>
              <p:cNvPr id="95" name="Forma livre 94"/>
              <p:cNvSpPr/>
              <p:nvPr/>
            </p:nvSpPr>
            <p:spPr>
              <a:xfrm>
                <a:off x="4385808" y="2629157"/>
                <a:ext cx="1397270" cy="1691595"/>
              </a:xfrm>
              <a:custGeom>
                <a:avLst/>
                <a:gdLst>
                  <a:gd name="connsiteX0" fmla="*/ 0 w 1397225"/>
                  <a:gd name="connsiteY0" fmla="*/ 0 h 1691235"/>
                  <a:gd name="connsiteX1" fmla="*/ 194209 w 1397225"/>
                  <a:gd name="connsiteY1" fmla="*/ 129472 h 1691235"/>
                  <a:gd name="connsiteX2" fmla="*/ 453154 w 1397225"/>
                  <a:gd name="connsiteY2" fmla="*/ 428877 h 1691235"/>
                  <a:gd name="connsiteX3" fmla="*/ 679731 w 1397225"/>
                  <a:gd name="connsiteY3" fmla="*/ 784927 h 1691235"/>
                  <a:gd name="connsiteX4" fmla="*/ 946768 w 1397225"/>
                  <a:gd name="connsiteY4" fmla="*/ 1197621 h 1691235"/>
                  <a:gd name="connsiteX5" fmla="*/ 1189529 w 1397225"/>
                  <a:gd name="connsiteY5" fmla="*/ 1472750 h 1691235"/>
                  <a:gd name="connsiteX6" fmla="*/ 1367554 w 1397225"/>
                  <a:gd name="connsiteY6" fmla="*/ 1658867 h 1691235"/>
                  <a:gd name="connsiteX7" fmla="*/ 1367554 w 1397225"/>
                  <a:gd name="connsiteY7" fmla="*/ 1666959 h 1691235"/>
                  <a:gd name="connsiteX8" fmla="*/ 1367554 w 1397225"/>
                  <a:gd name="connsiteY8" fmla="*/ 1666959 h 169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7225" h="1691235">
                    <a:moveTo>
                      <a:pt x="0" y="0"/>
                    </a:moveTo>
                    <a:cubicBezTo>
                      <a:pt x="59341" y="28996"/>
                      <a:pt x="118683" y="57993"/>
                      <a:pt x="194209" y="129472"/>
                    </a:cubicBezTo>
                    <a:cubicBezTo>
                      <a:pt x="269735" y="200952"/>
                      <a:pt x="372234" y="319635"/>
                      <a:pt x="453154" y="428877"/>
                    </a:cubicBezTo>
                    <a:cubicBezTo>
                      <a:pt x="534074" y="538120"/>
                      <a:pt x="597462" y="656803"/>
                      <a:pt x="679731" y="784927"/>
                    </a:cubicBezTo>
                    <a:cubicBezTo>
                      <a:pt x="762000" y="913051"/>
                      <a:pt x="861802" y="1082984"/>
                      <a:pt x="946768" y="1197621"/>
                    </a:cubicBezTo>
                    <a:cubicBezTo>
                      <a:pt x="1031734" y="1312258"/>
                      <a:pt x="1119398" y="1395876"/>
                      <a:pt x="1189529" y="1472750"/>
                    </a:cubicBezTo>
                    <a:cubicBezTo>
                      <a:pt x="1259660" y="1549624"/>
                      <a:pt x="1337883" y="1626499"/>
                      <a:pt x="1367554" y="1658867"/>
                    </a:cubicBezTo>
                    <a:cubicBezTo>
                      <a:pt x="1397225" y="1691235"/>
                      <a:pt x="1367554" y="1666959"/>
                      <a:pt x="1367554" y="1666959"/>
                    </a:cubicBezTo>
                    <a:lnTo>
                      <a:pt x="1367554" y="1666959"/>
                    </a:lnTo>
                  </a:path>
                </a:pathLst>
              </a:custGeom>
              <a:ln w="38100">
                <a:prstDash val="sysDash"/>
                <a:bevel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78" name="Elipse 77"/>
              <p:cNvSpPr/>
              <p:nvPr/>
            </p:nvSpPr>
            <p:spPr>
              <a:xfrm>
                <a:off x="5014580" y="3365461"/>
                <a:ext cx="71451" cy="7140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dirty="0"/>
              </a:p>
            </p:txBody>
          </p:sp>
          <p:sp>
            <p:nvSpPr>
              <p:cNvPr id="90" name="Elipse 89"/>
              <p:cNvSpPr/>
              <p:nvPr/>
            </p:nvSpPr>
            <p:spPr>
              <a:xfrm>
                <a:off x="5295621" y="3771698"/>
                <a:ext cx="71452" cy="7140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dirty="0"/>
              </a:p>
            </p:txBody>
          </p:sp>
          <p:sp>
            <p:nvSpPr>
              <p:cNvPr id="93" name="Elipse 92"/>
              <p:cNvSpPr/>
              <p:nvPr/>
            </p:nvSpPr>
            <p:spPr>
              <a:xfrm>
                <a:off x="5481395" y="4000206"/>
                <a:ext cx="71451" cy="7140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dirty="0"/>
              </a:p>
            </p:txBody>
          </p:sp>
          <p:sp>
            <p:nvSpPr>
              <p:cNvPr id="94" name="Elipse 93"/>
              <p:cNvSpPr/>
              <p:nvPr/>
            </p:nvSpPr>
            <p:spPr>
              <a:xfrm>
                <a:off x="5690985" y="4246170"/>
                <a:ext cx="71451" cy="7140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dirty="0"/>
              </a:p>
            </p:txBody>
          </p:sp>
          <p:sp>
            <p:nvSpPr>
              <p:cNvPr id="76" name="Elipse 75"/>
              <p:cNvSpPr/>
              <p:nvPr/>
            </p:nvSpPr>
            <p:spPr>
              <a:xfrm>
                <a:off x="4571581" y="2740237"/>
                <a:ext cx="71452" cy="7140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dirty="0"/>
              </a:p>
            </p:txBody>
          </p:sp>
          <p:sp>
            <p:nvSpPr>
              <p:cNvPr id="105526" name="CaixaDeTexto 95"/>
              <p:cNvSpPr txBox="1">
                <a:spLocks noChangeArrowheads="1"/>
              </p:cNvSpPr>
              <p:nvPr/>
            </p:nvSpPr>
            <p:spPr bwMode="auto">
              <a:xfrm>
                <a:off x="4104766" y="2516490"/>
                <a:ext cx="300082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800" b="1"/>
                  <a:t>69</a:t>
                </a:r>
              </a:p>
            </p:txBody>
          </p:sp>
          <p:sp>
            <p:nvSpPr>
              <p:cNvPr id="105527" name="CaixaDeTexto 96"/>
              <p:cNvSpPr txBox="1">
                <a:spLocks noChangeArrowheads="1"/>
              </p:cNvSpPr>
              <p:nvPr/>
            </p:nvSpPr>
            <p:spPr bwMode="auto">
              <a:xfrm>
                <a:off x="4349594" y="2682252"/>
                <a:ext cx="300082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800" b="1"/>
                  <a:t>64</a:t>
                </a:r>
              </a:p>
            </p:txBody>
          </p:sp>
          <p:sp>
            <p:nvSpPr>
              <p:cNvPr id="105528" name="CaixaDeTexto 97"/>
              <p:cNvSpPr txBox="1">
                <a:spLocks noChangeArrowheads="1"/>
              </p:cNvSpPr>
              <p:nvPr/>
            </p:nvSpPr>
            <p:spPr bwMode="auto">
              <a:xfrm>
                <a:off x="4580092" y="2984188"/>
                <a:ext cx="300082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800" b="1"/>
                  <a:t>55</a:t>
                </a:r>
              </a:p>
            </p:txBody>
          </p:sp>
          <p:sp>
            <p:nvSpPr>
              <p:cNvPr id="105529" name="CaixaDeTexto 98"/>
              <p:cNvSpPr txBox="1">
                <a:spLocks noChangeArrowheads="1"/>
              </p:cNvSpPr>
              <p:nvPr/>
            </p:nvSpPr>
            <p:spPr bwMode="auto">
              <a:xfrm>
                <a:off x="4984275" y="3225703"/>
                <a:ext cx="300082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800" b="1"/>
                  <a:t>44</a:t>
                </a:r>
              </a:p>
            </p:txBody>
          </p:sp>
          <p:sp>
            <p:nvSpPr>
              <p:cNvPr id="105530" name="CaixaDeTexto 99"/>
              <p:cNvSpPr txBox="1">
                <a:spLocks noChangeArrowheads="1"/>
              </p:cNvSpPr>
              <p:nvPr/>
            </p:nvSpPr>
            <p:spPr bwMode="auto">
              <a:xfrm>
                <a:off x="5296326" y="3705530"/>
                <a:ext cx="300082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800" b="1"/>
                  <a:t>32</a:t>
                </a:r>
              </a:p>
            </p:txBody>
          </p:sp>
          <p:sp>
            <p:nvSpPr>
              <p:cNvPr id="105531" name="CaixaDeTexto 100"/>
              <p:cNvSpPr txBox="1">
                <a:spLocks noChangeArrowheads="1"/>
              </p:cNvSpPr>
              <p:nvPr/>
            </p:nvSpPr>
            <p:spPr bwMode="auto">
              <a:xfrm>
                <a:off x="5470817" y="3921542"/>
                <a:ext cx="300082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800" b="1"/>
                  <a:t>24</a:t>
                </a:r>
              </a:p>
            </p:txBody>
          </p:sp>
          <p:sp>
            <p:nvSpPr>
              <p:cNvPr id="103" name="Elipse 102"/>
              <p:cNvSpPr/>
              <p:nvPr/>
            </p:nvSpPr>
            <p:spPr>
              <a:xfrm>
                <a:off x="5605244" y="4139850"/>
                <a:ext cx="71451" cy="7140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dirty="0"/>
              </a:p>
            </p:txBody>
          </p:sp>
          <p:sp>
            <p:nvSpPr>
              <p:cNvPr id="105533" name="CaixaDeTexto 103"/>
              <p:cNvSpPr txBox="1">
                <a:spLocks noChangeArrowheads="1"/>
              </p:cNvSpPr>
              <p:nvPr/>
            </p:nvSpPr>
            <p:spPr bwMode="auto">
              <a:xfrm>
                <a:off x="5597641" y="4048366"/>
                <a:ext cx="300082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800" b="1"/>
                  <a:t>22</a:t>
                </a:r>
              </a:p>
            </p:txBody>
          </p:sp>
        </p:grpSp>
      </p:grpSp>
      <p:cxnSp>
        <p:nvCxnSpPr>
          <p:cNvPr id="109" name="Conector reto 108"/>
          <p:cNvCxnSpPr/>
          <p:nvPr/>
        </p:nvCxnSpPr>
        <p:spPr>
          <a:xfrm>
            <a:off x="6205538" y="5745163"/>
            <a:ext cx="500062" cy="1587"/>
          </a:xfrm>
          <a:prstGeom prst="line">
            <a:avLst/>
          </a:prstGeom>
          <a:ln w="38100">
            <a:prstDash val="sysDash"/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Elipse 109"/>
          <p:cNvSpPr/>
          <p:nvPr/>
        </p:nvSpPr>
        <p:spPr>
          <a:xfrm>
            <a:off x="6130925" y="5711825"/>
            <a:ext cx="74613" cy="74613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1" name="CaixaDeTexto 110"/>
          <p:cNvSpPr txBox="1">
            <a:spLocks noChangeArrowheads="1"/>
          </p:cNvSpPr>
          <p:nvPr/>
        </p:nvSpPr>
        <p:spPr bwMode="auto">
          <a:xfrm>
            <a:off x="6000750" y="5786438"/>
            <a:ext cx="2505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/>
              <a:t>Evolução da mão-de-obra na Agricultura</a:t>
            </a:r>
          </a:p>
          <a:p>
            <a:pPr algn="ctr"/>
            <a:r>
              <a:rPr lang="pt-BR" sz="1000"/>
              <a:t>Brasil - IBGE, Censos Demográficos</a:t>
            </a:r>
          </a:p>
        </p:txBody>
      </p:sp>
      <p:sp>
        <p:nvSpPr>
          <p:cNvPr id="112" name="Elipse 111"/>
          <p:cNvSpPr/>
          <p:nvPr/>
        </p:nvSpPr>
        <p:spPr>
          <a:xfrm>
            <a:off x="6711950" y="5711825"/>
            <a:ext cx="74613" cy="74613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5515" name="CaixaDeTexto 88"/>
          <p:cNvSpPr txBox="1">
            <a:spLocks noChangeArrowheads="1"/>
          </p:cNvSpPr>
          <p:nvPr/>
        </p:nvSpPr>
        <p:spPr bwMode="auto">
          <a:xfrm>
            <a:off x="857250" y="5715000"/>
            <a:ext cx="1784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/>
              <a:t>Fonte: Revista </a:t>
            </a:r>
            <a:r>
              <a:rPr lang="pt-BR" sz="1200" i="1"/>
              <a:t>The Futuriste</a:t>
            </a:r>
          </a:p>
          <a:p>
            <a:r>
              <a:rPr lang="pt-BR" sz="800"/>
              <a:t>Nov - 1996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000"/>
                            </p:stCondLst>
                            <p:childTnLst>
                              <p:par>
                                <p:cTn id="1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6" grpId="0" animBg="1"/>
      <p:bldP spid="2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6" grpId="0" animBg="1"/>
      <p:bldP spid="22" grpId="0" animBg="1"/>
      <p:bldP spid="75" grpId="0"/>
      <p:bldP spid="110" grpId="0" animBg="1"/>
      <p:bldP spid="111" grpId="0"/>
      <p:bldP spid="112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143375" y="0"/>
            <a:ext cx="500063" cy="4429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6443663" y="500063"/>
            <a:ext cx="500062" cy="5857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pic>
        <p:nvPicPr>
          <p:cNvPr id="10650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571500"/>
            <a:ext cx="8451850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1" name="CaixaDeTexto 6"/>
          <p:cNvSpPr txBox="1">
            <a:spLocks noChangeArrowheads="1"/>
          </p:cNvSpPr>
          <p:nvPr/>
        </p:nvSpPr>
        <p:spPr bwMode="auto">
          <a:xfrm>
            <a:off x="2436813" y="201613"/>
            <a:ext cx="4706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FF0000"/>
                </a:solidFill>
              </a:rPr>
              <a:t>Tempo de carregamento de  Trem (horas)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 Ferramentas da Qualidade_vers officce 2007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>
          <a:bevel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7 Ferramentas da Qualidade_vers officce 2007</Template>
  <TotalTime>4362</TotalTime>
  <Words>6439</Words>
  <Application>Microsoft Office PowerPoint</Application>
  <PresentationFormat>Apresentação na tela (4:3)</PresentationFormat>
  <Paragraphs>2059</Paragraphs>
  <Slides>150</Slides>
  <Notes>6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150</vt:i4>
      </vt:variant>
    </vt:vector>
  </HeadingPairs>
  <TitlesOfParts>
    <vt:vector size="153" baseType="lpstr">
      <vt:lpstr>7 Ferramentas da Qualidade_vers officce 2007</vt:lpstr>
      <vt:lpstr>Foto do Photo Editor</vt:lpstr>
      <vt:lpstr>Planilha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deployment</cp:lastModifiedBy>
  <cp:revision>1</cp:revision>
  <dcterms:created xsi:type="dcterms:W3CDTF">2007-07-26T12:03:25Z</dcterms:created>
  <dcterms:modified xsi:type="dcterms:W3CDTF">2011-08-01T17:45:30Z</dcterms:modified>
</cp:coreProperties>
</file>