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9" r:id="rId2"/>
    <p:sldId id="256" r:id="rId3"/>
    <p:sldId id="263" r:id="rId4"/>
    <p:sldId id="264" r:id="rId5"/>
    <p:sldId id="267" r:id="rId6"/>
    <p:sldId id="266" r:id="rId7"/>
    <p:sldId id="265" r:id="rId8"/>
    <p:sldId id="268" r:id="rId9"/>
    <p:sldId id="269" r:id="rId10"/>
    <p:sldId id="270" r:id="rId11"/>
    <p:sldId id="271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CC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/>
  </p:normalViewPr>
  <p:slideViewPr>
    <p:cSldViewPr>
      <p:cViewPr>
        <p:scale>
          <a:sx n="70" d="100"/>
          <a:sy n="70" d="100"/>
        </p:scale>
        <p:origin x="-108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249212-0A3A-4B10-8891-0C3C5A1F6C23}" type="datetimeFigureOut">
              <a:rPr lang="pt-BR" smtClean="0"/>
              <a:pPr/>
              <a:t>09/05/2011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2D5714-F017-41D1-8BF8-F3476E42AE25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86553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115616" y="332656"/>
            <a:ext cx="7772400" cy="50405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pt-BR" dirty="0" smtClean="0"/>
              <a:t>Título</a:t>
            </a:r>
            <a:endParaRPr lang="pt-BR" dirty="0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sz="quarter" idx="10"/>
          </p:nvPr>
        </p:nvSpPr>
        <p:spPr>
          <a:xfrm>
            <a:off x="900113" y="1557338"/>
            <a:ext cx="7416800" cy="9350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10" name="Espaço Reservado para Imagem 9"/>
          <p:cNvSpPr>
            <a:spLocks noGrp="1"/>
          </p:cNvSpPr>
          <p:nvPr>
            <p:ph type="pic" sz="quarter" idx="11"/>
          </p:nvPr>
        </p:nvSpPr>
        <p:spPr>
          <a:xfrm>
            <a:off x="5651500" y="3284538"/>
            <a:ext cx="2665413" cy="2447925"/>
          </a:xfrm>
          <a:prstGeom prst="rect">
            <a:avLst/>
          </a:prstGeom>
        </p:spPr>
        <p:txBody>
          <a:bodyPr/>
          <a:lstStyle/>
          <a:p>
            <a:r>
              <a:rPr lang="pt-BR" dirty="0" smtClean="0"/>
              <a:t>Clique no ícone para adicionar uma imagem</a:t>
            </a:r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ssediomoral.org/legisla/SP-Mentor.htm" TargetMode="External"/><Relationship Id="rId2" Type="http://schemas.openxmlformats.org/officeDocument/2006/relationships/hyperlink" Target="http://www.assediomoral.org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50000" contrast="-59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pic>
        <p:nvPicPr>
          <p:cNvPr id="4" name="Imagem 3" descr="14 B 2 (transparente)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411760" y="0"/>
            <a:ext cx="6071764" cy="2088232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151620" y="2924944"/>
            <a:ext cx="68407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Compreendendo o assédio </a:t>
            </a:r>
            <a:r>
              <a:rPr lang="pt-B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moral</a:t>
            </a:r>
            <a:endParaRPr lang="pt-BR" sz="3200" b="1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E-DSA - </a:t>
            </a:r>
            <a:r>
              <a:rPr lang="pt-BR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Eduardo</a:t>
            </a:r>
            <a:endParaRPr lang="pt-BR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zoom/>
      </p:transition>
    </mc:Choice>
    <mc:Fallback xmlns="">
      <p:transition spd="slow">
        <p:zo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Assédio Moral é Crime!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467544" y="1844824"/>
            <a:ext cx="8229600" cy="324036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723900">
              <a:buNone/>
            </a:pP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 assédio moral caracteriza-se pela exposição dos trabalhadores a situações humilhantes e constrangedoras, repetitivas e prolongadas durante a jornada de trabalho e no exercício de suas </a:t>
            </a: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funções, sendo mais comuns em relações hierárquicas autoritárias e assimétricas, em que predominam condutas negativas, relações desumanas e aéticas, podem haver mais de um chefes dirigidos a um ou mais subordinados, desestabilizando a relação da vítima com o ambiente de trabalho e a organização, forçando-a a desistir do emprego.</a:t>
            </a:r>
            <a:endParaRPr lang="pt-BR" sz="1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424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Referencias bibliográficas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457200" y="1484784"/>
            <a:ext cx="8229600" cy="468052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BR" sz="1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Caballo</a:t>
            </a:r>
            <a:r>
              <a:rPr lang="pt-BR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V.E. (1993). Manual de </a:t>
            </a:r>
            <a:r>
              <a:rPr lang="pt-BR" sz="1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evolución</a:t>
            </a:r>
            <a:r>
              <a:rPr lang="pt-BR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</a:t>
            </a:r>
            <a:r>
              <a:rPr lang="pt-BR" sz="1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entrenamiento</a:t>
            </a:r>
            <a:r>
              <a:rPr lang="pt-BR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em habilidades </a:t>
            </a:r>
            <a:r>
              <a:rPr lang="pt-BR" sz="1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sociales</a:t>
            </a:r>
            <a:r>
              <a:rPr lang="pt-BR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Madri: </a:t>
            </a:r>
            <a:r>
              <a:rPr lang="pt-BR" sz="1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siglo</a:t>
            </a:r>
            <a:r>
              <a:rPr lang="pt-BR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1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Veintiuno</a:t>
            </a:r>
            <a:endParaRPr lang="pt-BR" sz="1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pt-BR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pt-BR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Del </a:t>
            </a:r>
            <a:r>
              <a:rPr lang="pt-BR" sz="1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Prette</a:t>
            </a:r>
            <a:r>
              <a:rPr lang="pt-BR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A &amp; Del </a:t>
            </a:r>
            <a:r>
              <a:rPr lang="pt-BR" sz="1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Prette</a:t>
            </a:r>
            <a:r>
              <a:rPr lang="pt-BR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A.A.P. (1999) Psicologia das habilidades sociais: terapia e educação. Petrópolis/RJ: Vozes</a:t>
            </a:r>
          </a:p>
          <a:p>
            <a:pPr marL="0" indent="0" algn="just">
              <a:buNone/>
            </a:pPr>
            <a:endParaRPr lang="pt-BR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pt-BR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 que é Assédio Moral? </a:t>
            </a:r>
            <a:r>
              <a:rPr lang="pt-BR" sz="18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www.assediomoral.org</a:t>
            </a:r>
            <a:r>
              <a:rPr lang="pt-BR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(acesso em: 09/05/2011, 22h05)</a:t>
            </a:r>
          </a:p>
          <a:p>
            <a:pPr marL="0" indent="0" algn="just">
              <a:buNone/>
            </a:pPr>
            <a:endParaRPr lang="pt-BR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pt-BR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Projeto de Lei Assédio Moral Brasil: </a:t>
            </a:r>
            <a:r>
              <a:rPr lang="pt-BR" sz="18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3"/>
              </a:rPr>
              <a:t>www.assediomoral.org/legisla/SP-Mentor.htm</a:t>
            </a:r>
            <a:endParaRPr lang="pt-BR" sz="1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pt-BR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pt-BR" sz="1800" dirty="0">
                <a:latin typeface="Verdana" pitchFamily="34" charset="0"/>
                <a:ea typeface="Verdana" pitchFamily="34" charset="0"/>
                <a:cs typeface="Verdana" pitchFamily="34" charset="0"/>
              </a:rPr>
              <a:t>acesso em: 09/05/2011, </a:t>
            </a:r>
            <a:r>
              <a:rPr lang="pt-BR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22h35)</a:t>
            </a:r>
          </a:p>
          <a:p>
            <a:pPr marL="0" indent="0" algn="just">
              <a:buNone/>
            </a:pPr>
            <a:endParaRPr lang="pt-BR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pt-BR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Vanderlei </a:t>
            </a:r>
            <a:r>
              <a:rPr lang="pt-BR" sz="1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Zampaulo</a:t>
            </a:r>
            <a:r>
              <a:rPr lang="pt-BR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1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Mtb</a:t>
            </a:r>
            <a:r>
              <a:rPr lang="pt-BR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20.124 Assédio Moral 2002.</a:t>
            </a:r>
          </a:p>
          <a:p>
            <a:pPr marL="0" indent="0" algn="just">
              <a:buNone/>
            </a:pPr>
            <a:endParaRPr lang="pt-BR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pt-BR" sz="1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pt-BR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pt-BR" sz="1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pt-BR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pt-BR" sz="1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pt-BR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pt-BR" sz="1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pt-BR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pt-BR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pt-BR" sz="1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167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 </a:t>
            </a:r>
            <a:r>
              <a:rPr lang="pt-BR" dirty="0" smtClean="0"/>
              <a:t>No </a:t>
            </a:r>
            <a:r>
              <a:rPr lang="pt-BR" dirty="0"/>
              <a:t>ambiente de trabalho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667456" y="1325086"/>
            <a:ext cx="7848872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Dentre as situações de violência no trabalho, o assédio moral pode ser entendido como uma forma extrema de violência psicológica e tem despertado grande preocupação e interesse por parte de pesquisadores, profissionais da área da saúde e do direito, dos sindicatos, dos trabalhadores e de empresas, tendo em vista a forma sutil com que se apresenta e suas graves </a:t>
            </a:r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consequências </a:t>
            </a:r>
            <a:r>
              <a:rPr lang="pt-BR" sz="16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para os trabalhadores, o ambiente de trabalho e a sociedade</a:t>
            </a:r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endParaRPr lang="pt-BR" sz="1600" dirty="0">
              <a:solidFill>
                <a:schemeClr val="tx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t-BR" sz="16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Nas últimas décadas, casos crônicos de depressão, suicídios , síndrome do pânico e outras doenças ocasionadas pela carga excessiva de tarefas, impossíveis de serem executadas, devido ao comportamento do agressor, de chefias na exigência do cumprimento de metas pré-estabelecidas.</a:t>
            </a:r>
          </a:p>
          <a:p>
            <a:endParaRPr lang="pt-BR" dirty="0">
              <a:effectLst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94928" y="5436513"/>
            <a:ext cx="8877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285750" indent="-285750">
              <a:buClr>
                <a:srgbClr val="FF0000"/>
              </a:buClr>
              <a:buFont typeface="Wingdings" pitchFamily="2" charset="2"/>
              <a:buChar char="ü"/>
              <a:defRPr sz="16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pt-BR" dirty="0" smtClean="0"/>
              <a:t>O intuito deste texto é o de alertar e orientar sobre o grande vilão do relacionamento no meio do trabalho.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294928" y="4803078"/>
            <a:ext cx="2821193" cy="486803"/>
          </a:xfrm>
          <a:prstGeom prst="rect">
            <a:avLst/>
          </a:prstGeom>
        </p:spPr>
        <p:txBody>
          <a:bodyPr/>
          <a:lstStyle>
            <a:lvl1pPr algn="ctr">
              <a:spcBef>
                <a:spcPct val="0"/>
              </a:spcBef>
              <a:buNone/>
              <a:defRPr sz="440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2800" dirty="0"/>
              <a:t>Objetivo:</a:t>
            </a:r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 rot="16200000">
            <a:off x="-459427" y="4626587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569521" y="1042856"/>
            <a:ext cx="7667766" cy="752312"/>
            <a:chOff x="569521" y="1042856"/>
            <a:chExt cx="7667766" cy="752312"/>
          </a:xfrm>
        </p:grpSpPr>
        <p:sp>
          <p:nvSpPr>
            <p:cNvPr id="19" name="CaixaDeTexto 18"/>
            <p:cNvSpPr txBox="1"/>
            <p:nvPr/>
          </p:nvSpPr>
          <p:spPr>
            <a:xfrm>
              <a:off x="569521" y="1052736"/>
              <a:ext cx="1626215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b="1" dirty="0" smtClean="0"/>
                <a:t>COMPORTAMENTO</a:t>
              </a:r>
            </a:p>
            <a:p>
              <a:pPr algn="ctr"/>
              <a:r>
                <a:rPr lang="pt-BR" sz="1400" b="1" dirty="0" smtClean="0"/>
                <a:t>DO AGRESSOR </a:t>
              </a:r>
            </a:p>
            <a:p>
              <a:pPr algn="ctr"/>
              <a:r>
                <a:rPr lang="pt-BR" sz="1400" b="1" dirty="0" smtClean="0"/>
                <a:t>(CHEFES)</a:t>
              </a:r>
              <a:endParaRPr lang="pt-BR" sz="1400" b="1" dirty="0"/>
            </a:p>
          </p:txBody>
        </p:sp>
        <p:sp>
          <p:nvSpPr>
            <p:cNvPr id="20" name="CaixaDeTexto 19"/>
            <p:cNvSpPr txBox="1"/>
            <p:nvPr/>
          </p:nvSpPr>
          <p:spPr>
            <a:xfrm>
              <a:off x="3572030" y="1042856"/>
              <a:ext cx="1590500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b="1" dirty="0" smtClean="0"/>
                <a:t>SENTIMENTOS</a:t>
              </a:r>
            </a:p>
            <a:p>
              <a:pPr algn="ctr"/>
              <a:r>
                <a:rPr lang="pt-BR" sz="1400" b="1" dirty="0" smtClean="0"/>
                <a:t>DO AGREDIDO </a:t>
              </a:r>
            </a:p>
            <a:p>
              <a:pPr algn="ctr"/>
              <a:r>
                <a:rPr lang="pt-BR" sz="1400" b="1" dirty="0" smtClean="0"/>
                <a:t>(SUBORDINADOS)</a:t>
              </a:r>
              <a:endParaRPr lang="pt-BR" sz="1400" b="1" dirty="0"/>
            </a:p>
          </p:txBody>
        </p:sp>
        <p:sp>
          <p:nvSpPr>
            <p:cNvPr id="21" name="CaixaDeTexto 20"/>
            <p:cNvSpPr txBox="1"/>
            <p:nvPr/>
          </p:nvSpPr>
          <p:spPr>
            <a:xfrm>
              <a:off x="6847869" y="1056504"/>
              <a:ext cx="1389418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b="1" dirty="0" smtClean="0"/>
                <a:t>COSEQUÊNCIAS</a:t>
              </a:r>
            </a:p>
            <a:p>
              <a:pPr algn="ctr"/>
              <a:r>
                <a:rPr lang="pt-BR" sz="1400" b="1" dirty="0" smtClean="0"/>
                <a:t>NA VIDA DO </a:t>
              </a:r>
            </a:p>
            <a:p>
              <a:pPr algn="ctr"/>
              <a:r>
                <a:rPr lang="pt-BR" sz="1400" b="1" dirty="0" smtClean="0"/>
                <a:t>AGREDIDO</a:t>
              </a:r>
              <a:endParaRPr lang="pt-BR" sz="1400" b="1" dirty="0"/>
            </a:p>
          </p:txBody>
        </p:sp>
      </p:grpSp>
      <p:grpSp>
        <p:nvGrpSpPr>
          <p:cNvPr id="5" name="Grupo 4"/>
          <p:cNvGrpSpPr/>
          <p:nvPr/>
        </p:nvGrpSpPr>
        <p:grpSpPr>
          <a:xfrm>
            <a:off x="899034" y="1728104"/>
            <a:ext cx="7457191" cy="754912"/>
            <a:chOff x="899034" y="1728104"/>
            <a:chExt cx="7457191" cy="754912"/>
          </a:xfrm>
        </p:grpSpPr>
        <p:sp>
          <p:nvSpPr>
            <p:cNvPr id="22" name="CaixaDeTexto 21"/>
            <p:cNvSpPr txBox="1"/>
            <p:nvPr/>
          </p:nvSpPr>
          <p:spPr>
            <a:xfrm>
              <a:off x="899034" y="1744352"/>
              <a:ext cx="967188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 smtClean="0"/>
                <a:t>Atitudes e </a:t>
              </a:r>
            </a:p>
            <a:p>
              <a:pPr algn="ctr"/>
              <a:r>
                <a:rPr lang="pt-BR" sz="1400" dirty="0" smtClean="0"/>
                <a:t>condutas </a:t>
              </a:r>
            </a:p>
            <a:p>
              <a:pPr algn="ctr"/>
              <a:r>
                <a:rPr lang="pt-BR" sz="1400" dirty="0" smtClean="0"/>
                <a:t>negativas</a:t>
              </a:r>
              <a:endParaRPr lang="pt-BR" sz="1400" dirty="0"/>
            </a:p>
          </p:txBody>
        </p:sp>
        <p:sp>
          <p:nvSpPr>
            <p:cNvPr id="23" name="CaixaDeTexto 22"/>
            <p:cNvSpPr txBox="1"/>
            <p:nvPr/>
          </p:nvSpPr>
          <p:spPr>
            <a:xfrm>
              <a:off x="3691005" y="1748120"/>
              <a:ext cx="135255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 smtClean="0"/>
                <a:t>Sentimentos</a:t>
              </a:r>
            </a:p>
            <a:p>
              <a:pPr algn="ctr"/>
              <a:r>
                <a:rPr lang="pt-BR" sz="1400" dirty="0" smtClean="0"/>
                <a:t>de inferioridade</a:t>
              </a:r>
            </a:p>
          </p:txBody>
        </p:sp>
        <p:sp>
          <p:nvSpPr>
            <p:cNvPr id="24" name="CaixaDeTexto 23"/>
            <p:cNvSpPr txBox="1"/>
            <p:nvPr/>
          </p:nvSpPr>
          <p:spPr>
            <a:xfrm>
              <a:off x="6728920" y="1728104"/>
              <a:ext cx="1627305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 smtClean="0"/>
                <a:t>Falta de motivação </a:t>
              </a:r>
            </a:p>
            <a:p>
              <a:pPr algn="ctr"/>
              <a:r>
                <a:rPr lang="pt-BR" sz="1400" dirty="0" smtClean="0"/>
                <a:t>para </a:t>
              </a:r>
            </a:p>
            <a:p>
              <a:pPr algn="ctr"/>
              <a:r>
                <a:rPr lang="pt-BR" sz="1400" dirty="0" smtClean="0"/>
                <a:t>o trabalho</a:t>
              </a:r>
              <a:endParaRPr lang="pt-BR" sz="1400" dirty="0"/>
            </a:p>
          </p:txBody>
        </p:sp>
      </p:grpSp>
      <p:grpSp>
        <p:nvGrpSpPr>
          <p:cNvPr id="6" name="Grupo 5"/>
          <p:cNvGrpSpPr/>
          <p:nvPr/>
        </p:nvGrpSpPr>
        <p:grpSpPr>
          <a:xfrm>
            <a:off x="638675" y="2531496"/>
            <a:ext cx="7636598" cy="967755"/>
            <a:chOff x="638675" y="2531496"/>
            <a:chExt cx="7636598" cy="967755"/>
          </a:xfrm>
        </p:grpSpPr>
        <p:sp>
          <p:nvSpPr>
            <p:cNvPr id="25" name="CaixaDeTexto 24"/>
            <p:cNvSpPr txBox="1"/>
            <p:nvPr/>
          </p:nvSpPr>
          <p:spPr>
            <a:xfrm>
              <a:off x="638675" y="2541376"/>
              <a:ext cx="1487907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 smtClean="0"/>
                <a:t>Relações</a:t>
              </a:r>
            </a:p>
            <a:p>
              <a:pPr algn="ctr"/>
              <a:r>
                <a:rPr lang="pt-BR" sz="1400" dirty="0" smtClean="0"/>
                <a:t>desumanas e sem</a:t>
              </a:r>
            </a:p>
            <a:p>
              <a:pPr algn="ctr"/>
              <a:r>
                <a:rPr lang="pt-BR" sz="1400" dirty="0" smtClean="0"/>
                <a:t>ética de longa </a:t>
              </a:r>
            </a:p>
            <a:p>
              <a:pPr algn="ctr"/>
              <a:r>
                <a:rPr lang="pt-BR" sz="1400" dirty="0" smtClean="0"/>
                <a:t>duração</a:t>
              </a:r>
              <a:endParaRPr lang="pt-BR" sz="1400" dirty="0"/>
            </a:p>
          </p:txBody>
        </p:sp>
        <p:sp>
          <p:nvSpPr>
            <p:cNvPr id="26" name="CaixaDeTexto 25"/>
            <p:cNvSpPr txBox="1"/>
            <p:nvPr/>
          </p:nvSpPr>
          <p:spPr>
            <a:xfrm>
              <a:off x="4068160" y="2531496"/>
              <a:ext cx="59824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 smtClean="0"/>
                <a:t>Culpa</a:t>
              </a:r>
            </a:p>
          </p:txBody>
        </p:sp>
        <p:sp>
          <p:nvSpPr>
            <p:cNvPr id="27" name="CaixaDeTexto 26"/>
            <p:cNvSpPr txBox="1"/>
            <p:nvPr/>
          </p:nvSpPr>
          <p:spPr>
            <a:xfrm>
              <a:off x="6809872" y="2545144"/>
              <a:ext cx="1465401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 smtClean="0"/>
                <a:t>Pensamentos</a:t>
              </a:r>
            </a:p>
            <a:p>
              <a:pPr algn="ctr"/>
              <a:r>
                <a:rPr lang="pt-BR" sz="1400" dirty="0" smtClean="0"/>
                <a:t>ou atitudes que o</a:t>
              </a:r>
            </a:p>
            <a:p>
              <a:pPr algn="ctr"/>
              <a:r>
                <a:rPr lang="pt-BR" sz="1400" dirty="0" smtClean="0"/>
                <a:t>levam pedir</a:t>
              </a:r>
            </a:p>
            <a:p>
              <a:pPr algn="ctr"/>
              <a:r>
                <a:rPr lang="pt-BR" sz="1400" dirty="0" smtClean="0"/>
                <a:t>demissão</a:t>
              </a:r>
              <a:endParaRPr lang="pt-BR" sz="1400" dirty="0"/>
            </a:p>
          </p:txBody>
        </p:sp>
      </p:grpSp>
      <p:grpSp>
        <p:nvGrpSpPr>
          <p:cNvPr id="7" name="Grupo 6"/>
          <p:cNvGrpSpPr/>
          <p:nvPr/>
        </p:nvGrpSpPr>
        <p:grpSpPr>
          <a:xfrm>
            <a:off x="746428" y="3521605"/>
            <a:ext cx="7491816" cy="752312"/>
            <a:chOff x="746428" y="3521605"/>
            <a:chExt cx="7491816" cy="752312"/>
          </a:xfrm>
        </p:grpSpPr>
        <p:sp>
          <p:nvSpPr>
            <p:cNvPr id="28" name="CaixaDeTexto 27"/>
            <p:cNvSpPr txBox="1"/>
            <p:nvPr/>
          </p:nvSpPr>
          <p:spPr>
            <a:xfrm>
              <a:off x="746428" y="3531485"/>
              <a:ext cx="1272400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 smtClean="0"/>
                <a:t>Isolamento do </a:t>
              </a:r>
            </a:p>
            <a:p>
              <a:pPr algn="ctr"/>
              <a:r>
                <a:rPr lang="pt-BR" sz="1400" dirty="0" smtClean="0"/>
                <a:t>grupo sem </a:t>
              </a:r>
            </a:p>
            <a:p>
              <a:pPr algn="ctr"/>
              <a:r>
                <a:rPr lang="pt-BR" sz="1400" dirty="0" smtClean="0"/>
                <a:t>explicações</a:t>
              </a:r>
              <a:endParaRPr lang="pt-BR" sz="1400" dirty="0"/>
            </a:p>
          </p:txBody>
        </p:sp>
        <p:sp>
          <p:nvSpPr>
            <p:cNvPr id="29" name="CaixaDeTexto 28"/>
            <p:cNvSpPr txBox="1"/>
            <p:nvPr/>
          </p:nvSpPr>
          <p:spPr>
            <a:xfrm>
              <a:off x="4058542" y="3521605"/>
              <a:ext cx="6174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 smtClean="0"/>
                <a:t>Medo</a:t>
              </a:r>
            </a:p>
          </p:txBody>
        </p:sp>
        <p:sp>
          <p:nvSpPr>
            <p:cNvPr id="30" name="CaixaDeTexto 29"/>
            <p:cNvSpPr txBox="1"/>
            <p:nvPr/>
          </p:nvSpPr>
          <p:spPr>
            <a:xfrm>
              <a:off x="6846901" y="3535253"/>
              <a:ext cx="1391343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 smtClean="0"/>
                <a:t>Problemas de</a:t>
              </a:r>
            </a:p>
            <a:p>
              <a:pPr algn="ctr"/>
              <a:r>
                <a:rPr lang="pt-BR" sz="1400" dirty="0" smtClean="0"/>
                <a:t>saúde, gástricos,</a:t>
              </a:r>
            </a:p>
            <a:p>
              <a:pPr algn="ctr"/>
              <a:r>
                <a:rPr lang="pt-BR" sz="1400" dirty="0" smtClean="0"/>
                <a:t>digestivos</a:t>
              </a:r>
              <a:endParaRPr lang="pt-BR" sz="1400" dirty="0"/>
            </a:p>
          </p:txBody>
        </p:sp>
      </p:grpSp>
      <p:grpSp>
        <p:nvGrpSpPr>
          <p:cNvPr id="8" name="Grupo 7"/>
          <p:cNvGrpSpPr/>
          <p:nvPr/>
        </p:nvGrpSpPr>
        <p:grpSpPr>
          <a:xfrm>
            <a:off x="629666" y="4313112"/>
            <a:ext cx="7414807" cy="748544"/>
            <a:chOff x="629666" y="4313112"/>
            <a:chExt cx="7414807" cy="748544"/>
          </a:xfrm>
        </p:grpSpPr>
        <p:sp>
          <p:nvSpPr>
            <p:cNvPr id="32" name="CaixaDeTexto 31"/>
            <p:cNvSpPr txBox="1"/>
            <p:nvPr/>
          </p:nvSpPr>
          <p:spPr>
            <a:xfrm>
              <a:off x="629666" y="4322992"/>
              <a:ext cx="1505925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 smtClean="0"/>
                <a:t>Relação hostil,</a:t>
              </a:r>
            </a:p>
            <a:p>
              <a:pPr algn="ctr"/>
              <a:r>
                <a:rPr lang="pt-BR" sz="1400" dirty="0" smtClean="0"/>
                <a:t>ridicularização do </a:t>
              </a:r>
            </a:p>
            <a:p>
              <a:pPr algn="ctr"/>
              <a:r>
                <a:rPr lang="pt-BR" sz="1400" dirty="0" smtClean="0"/>
                <a:t>agredido</a:t>
              </a:r>
              <a:endParaRPr lang="pt-BR" sz="1400" dirty="0"/>
            </a:p>
          </p:txBody>
        </p:sp>
        <p:sp>
          <p:nvSpPr>
            <p:cNvPr id="33" name="CaixaDeTexto 32"/>
            <p:cNvSpPr txBox="1"/>
            <p:nvPr/>
          </p:nvSpPr>
          <p:spPr>
            <a:xfrm>
              <a:off x="4079093" y="4313112"/>
              <a:ext cx="57637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 smtClean="0"/>
                <a:t>Raiva</a:t>
              </a:r>
            </a:p>
          </p:txBody>
        </p:sp>
        <p:sp>
          <p:nvSpPr>
            <p:cNvPr id="34" name="CaixaDeTexto 33"/>
            <p:cNvSpPr txBox="1"/>
            <p:nvPr/>
          </p:nvSpPr>
          <p:spPr>
            <a:xfrm>
              <a:off x="7040672" y="4326760"/>
              <a:ext cx="100380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 smtClean="0"/>
                <a:t>Depressão,</a:t>
              </a:r>
            </a:p>
            <a:p>
              <a:pPr algn="ctr"/>
              <a:r>
                <a:rPr lang="pt-BR" sz="1400" dirty="0" smtClean="0"/>
                <a:t>ansiedade</a:t>
              </a:r>
              <a:endParaRPr lang="pt-BR" sz="1400" dirty="0"/>
            </a:p>
          </p:txBody>
        </p:sp>
      </p:grpSp>
      <p:grpSp>
        <p:nvGrpSpPr>
          <p:cNvPr id="9" name="Grupo 8"/>
          <p:cNvGrpSpPr/>
          <p:nvPr/>
        </p:nvGrpSpPr>
        <p:grpSpPr>
          <a:xfrm>
            <a:off x="721486" y="4851157"/>
            <a:ext cx="7733773" cy="954107"/>
            <a:chOff x="721486" y="4851157"/>
            <a:chExt cx="7733773" cy="954107"/>
          </a:xfrm>
        </p:grpSpPr>
        <p:sp>
          <p:nvSpPr>
            <p:cNvPr id="48" name="CaixaDeTexto 47"/>
            <p:cNvSpPr txBox="1"/>
            <p:nvPr/>
          </p:nvSpPr>
          <p:spPr>
            <a:xfrm>
              <a:off x="721486" y="5043072"/>
              <a:ext cx="1322285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 smtClean="0"/>
                <a:t>Culpar,</a:t>
              </a:r>
            </a:p>
            <a:p>
              <a:pPr algn="ctr"/>
              <a:r>
                <a:rPr lang="pt-BR" sz="1400" dirty="0" smtClean="0"/>
                <a:t>responsabilizar </a:t>
              </a:r>
            </a:p>
            <a:p>
              <a:pPr algn="ctr"/>
              <a:r>
                <a:rPr lang="pt-BR" sz="1400" dirty="0" smtClean="0"/>
                <a:t>publicamente</a:t>
              </a:r>
              <a:endParaRPr lang="pt-BR" sz="1400" dirty="0"/>
            </a:p>
          </p:txBody>
        </p:sp>
        <p:sp>
          <p:nvSpPr>
            <p:cNvPr id="49" name="CaixaDeTexto 48"/>
            <p:cNvSpPr txBox="1"/>
            <p:nvPr/>
          </p:nvSpPr>
          <p:spPr>
            <a:xfrm>
              <a:off x="3926166" y="5033192"/>
              <a:ext cx="88222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 smtClean="0"/>
                <a:t>Vergonha</a:t>
              </a:r>
            </a:p>
          </p:txBody>
        </p:sp>
        <p:sp>
          <p:nvSpPr>
            <p:cNvPr id="50" name="CaixaDeTexto 49"/>
            <p:cNvSpPr txBox="1"/>
            <p:nvPr/>
          </p:nvSpPr>
          <p:spPr>
            <a:xfrm>
              <a:off x="6629886" y="4851157"/>
              <a:ext cx="1825373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 smtClean="0"/>
                <a:t>Interfere diretamente</a:t>
              </a:r>
            </a:p>
            <a:p>
              <a:pPr algn="ctr"/>
              <a:r>
                <a:rPr lang="pt-BR" sz="1400" dirty="0" smtClean="0"/>
                <a:t>na autoestima e</a:t>
              </a:r>
            </a:p>
            <a:p>
              <a:pPr algn="ctr"/>
              <a:r>
                <a:rPr lang="pt-BR" sz="1400" dirty="0" smtClean="0"/>
                <a:t>autoconfiança</a:t>
              </a:r>
            </a:p>
            <a:p>
              <a:pPr algn="ctr"/>
              <a:r>
                <a:rPr lang="pt-BR" sz="1400" dirty="0" smtClean="0"/>
                <a:t>do agredido</a:t>
              </a:r>
              <a:endParaRPr lang="pt-BR" sz="1400" dirty="0"/>
            </a:p>
          </p:txBody>
        </p:sp>
      </p:grpSp>
      <p:grpSp>
        <p:nvGrpSpPr>
          <p:cNvPr id="10" name="Grupo 9"/>
          <p:cNvGrpSpPr/>
          <p:nvPr/>
        </p:nvGrpSpPr>
        <p:grpSpPr>
          <a:xfrm>
            <a:off x="607607" y="5786100"/>
            <a:ext cx="8356881" cy="777001"/>
            <a:chOff x="607607" y="5786100"/>
            <a:chExt cx="8356881" cy="777001"/>
          </a:xfrm>
        </p:grpSpPr>
        <p:sp>
          <p:nvSpPr>
            <p:cNvPr id="51" name="CaixaDeTexto 50"/>
            <p:cNvSpPr txBox="1"/>
            <p:nvPr/>
          </p:nvSpPr>
          <p:spPr>
            <a:xfrm>
              <a:off x="607607" y="5824437"/>
              <a:ext cx="1550040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 smtClean="0"/>
                <a:t>Desestabilizar</a:t>
              </a:r>
            </a:p>
            <a:p>
              <a:pPr algn="ctr"/>
              <a:r>
                <a:rPr lang="pt-BR" sz="1400" dirty="0" smtClean="0"/>
                <a:t>emocionalmente e</a:t>
              </a:r>
            </a:p>
            <a:p>
              <a:pPr algn="ctr"/>
              <a:r>
                <a:rPr lang="pt-BR" sz="1400" dirty="0" smtClean="0"/>
                <a:t>profissionalmente</a:t>
              </a:r>
              <a:endParaRPr lang="pt-BR" sz="1400" dirty="0"/>
            </a:p>
          </p:txBody>
        </p:sp>
        <p:sp>
          <p:nvSpPr>
            <p:cNvPr id="53" name="CaixaDeTexto 52"/>
            <p:cNvSpPr txBox="1"/>
            <p:nvPr/>
          </p:nvSpPr>
          <p:spPr>
            <a:xfrm>
              <a:off x="3840469" y="5814557"/>
              <a:ext cx="105362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 smtClean="0"/>
                <a:t>Humilhação</a:t>
              </a:r>
            </a:p>
          </p:txBody>
        </p:sp>
        <p:sp>
          <p:nvSpPr>
            <p:cNvPr id="55" name="CaixaDeTexto 54"/>
            <p:cNvSpPr txBox="1"/>
            <p:nvPr/>
          </p:nvSpPr>
          <p:spPr>
            <a:xfrm>
              <a:off x="6516216" y="5786100"/>
              <a:ext cx="24482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400" dirty="0" smtClean="0"/>
                <a:t>Utilização de álcool, drogas, alimentações inadequadas</a:t>
              </a:r>
              <a:endParaRPr lang="pt-BR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720905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Relevância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30" name="Retângulo 29"/>
          <p:cNvSpPr/>
          <p:nvPr/>
        </p:nvSpPr>
        <p:spPr>
          <a:xfrm>
            <a:off x="633916" y="1538209"/>
            <a:ext cx="78488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 organização nas condições de trabalho, assim como as relações entre os trabalhadores condicionam em grande parte para a qualidade de vida.</a:t>
            </a:r>
            <a:endParaRPr lang="pt-BR" dirty="0">
              <a:effectLst/>
            </a:endParaRPr>
          </a:p>
        </p:txBody>
      </p:sp>
      <p:sp>
        <p:nvSpPr>
          <p:cNvPr id="31" name="Retângulo 30"/>
          <p:cNvSpPr/>
          <p:nvPr/>
        </p:nvSpPr>
        <p:spPr>
          <a:xfrm>
            <a:off x="633916" y="2291388"/>
            <a:ext cx="78488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 que acontece dentro das empresas é fundamental para a democracia e os direitos humanos.</a:t>
            </a:r>
            <a:endParaRPr lang="pt-BR" dirty="0">
              <a:effectLst/>
            </a:endParaRPr>
          </a:p>
        </p:txBody>
      </p:sp>
      <p:sp>
        <p:nvSpPr>
          <p:cNvPr id="32" name="Retângulo 31"/>
          <p:cNvSpPr/>
          <p:nvPr/>
        </p:nvSpPr>
        <p:spPr>
          <a:xfrm>
            <a:off x="633916" y="3141836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É sempre positivo que pessoas sensibilizadas individualmente intervenham para ajudar as vítimas e para alertar sobre os danos à saúde dessa vítima.</a:t>
            </a:r>
            <a:endParaRPr lang="pt-BR" dirty="0">
              <a:effectLst/>
            </a:endParaRPr>
          </a:p>
        </p:txBody>
      </p:sp>
      <p:sp>
        <p:nvSpPr>
          <p:cNvPr id="33" name="Retângulo 32"/>
          <p:cNvSpPr/>
          <p:nvPr/>
        </p:nvSpPr>
        <p:spPr>
          <a:xfrm>
            <a:off x="633916" y="4163596"/>
            <a:ext cx="78488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Importante entender como o agressor e o agredido geralmente lidam com a sua vida cotidiana. O agressor é considerado a pessoa com condutas agressivas, e o agredido considerado o passivo ou não assertivo.</a:t>
            </a:r>
          </a:p>
          <a:p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Por tanto, observando nossas condutas do dia-a-dia é de extrema atenção para evitarmos o assédio moral, buscando </a:t>
            </a:r>
            <a:r>
              <a:rPr lang="pt-BR" sz="1600" b="1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desenvolver atitudes mais assertivas.</a:t>
            </a:r>
            <a:endParaRPr lang="pt-BR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00443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Identifique-se: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 rot="16200000">
            <a:off x="-459427" y="4626587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876943" y="1042856"/>
            <a:ext cx="7183049" cy="321425"/>
            <a:chOff x="876943" y="1042856"/>
            <a:chExt cx="7183049" cy="321425"/>
          </a:xfrm>
        </p:grpSpPr>
        <p:sp>
          <p:nvSpPr>
            <p:cNvPr id="19" name="CaixaDeTexto 18"/>
            <p:cNvSpPr txBox="1"/>
            <p:nvPr/>
          </p:nvSpPr>
          <p:spPr>
            <a:xfrm>
              <a:off x="876943" y="1049680"/>
              <a:ext cx="10113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b="1" dirty="0" smtClean="0"/>
                <a:t>ASSERTIVO</a:t>
              </a:r>
              <a:endParaRPr lang="pt-BR" sz="1400" b="1" dirty="0"/>
            </a:p>
          </p:txBody>
        </p:sp>
        <p:sp>
          <p:nvSpPr>
            <p:cNvPr id="20" name="CaixaDeTexto 19"/>
            <p:cNvSpPr txBox="1"/>
            <p:nvPr/>
          </p:nvSpPr>
          <p:spPr>
            <a:xfrm>
              <a:off x="3757504" y="1042856"/>
              <a:ext cx="139846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b="1" dirty="0" smtClean="0"/>
                <a:t>NÃO ASSERTIVO</a:t>
              </a:r>
              <a:endParaRPr lang="pt-BR" sz="1400" b="1" dirty="0"/>
            </a:p>
          </p:txBody>
        </p:sp>
        <p:sp>
          <p:nvSpPr>
            <p:cNvPr id="21" name="CaixaDeTexto 20"/>
            <p:cNvSpPr txBox="1"/>
            <p:nvPr/>
          </p:nvSpPr>
          <p:spPr>
            <a:xfrm>
              <a:off x="7025158" y="1056504"/>
              <a:ext cx="103483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b="1" dirty="0" smtClean="0"/>
                <a:t>AGRESSIVO</a:t>
              </a:r>
              <a:endParaRPr lang="pt-BR" sz="1400" b="1" dirty="0"/>
            </a:p>
          </p:txBody>
        </p:sp>
      </p:grpSp>
      <p:grpSp>
        <p:nvGrpSpPr>
          <p:cNvPr id="5" name="Grupo 4"/>
          <p:cNvGrpSpPr/>
          <p:nvPr/>
        </p:nvGrpSpPr>
        <p:grpSpPr>
          <a:xfrm>
            <a:off x="315933" y="1303593"/>
            <a:ext cx="8293342" cy="826920"/>
            <a:chOff x="315933" y="1728104"/>
            <a:chExt cx="8293342" cy="954107"/>
          </a:xfrm>
        </p:grpSpPr>
        <p:sp>
          <p:nvSpPr>
            <p:cNvPr id="22" name="CaixaDeTexto 21"/>
            <p:cNvSpPr txBox="1"/>
            <p:nvPr/>
          </p:nvSpPr>
          <p:spPr>
            <a:xfrm>
              <a:off x="315933" y="1744352"/>
              <a:ext cx="2133405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 smtClean="0"/>
                <a:t>Emocionante </a:t>
              </a:r>
            </a:p>
            <a:p>
              <a:pPr algn="ctr"/>
              <a:r>
                <a:rPr lang="pt-BR" sz="1400" dirty="0" smtClean="0"/>
                <a:t>honesto na expressão</a:t>
              </a:r>
            </a:p>
            <a:p>
              <a:pPr algn="ctr"/>
              <a:r>
                <a:rPr lang="pt-BR" sz="1400" dirty="0"/>
                <a:t> </a:t>
              </a:r>
              <a:r>
                <a:rPr lang="pt-BR" sz="1400" dirty="0" smtClean="0"/>
                <a:t>de sentimentos  negativos</a:t>
              </a:r>
              <a:endParaRPr lang="pt-BR" sz="1400" dirty="0"/>
            </a:p>
          </p:txBody>
        </p:sp>
        <p:sp>
          <p:nvSpPr>
            <p:cNvPr id="23" name="CaixaDeTexto 22"/>
            <p:cNvSpPr txBox="1"/>
            <p:nvPr/>
          </p:nvSpPr>
          <p:spPr>
            <a:xfrm>
              <a:off x="3435977" y="1736228"/>
              <a:ext cx="2053254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 smtClean="0"/>
                <a:t>Emocionante</a:t>
              </a:r>
            </a:p>
            <a:p>
              <a:pPr algn="ctr"/>
              <a:r>
                <a:rPr lang="pt-BR" sz="1400" dirty="0" smtClean="0"/>
                <a:t>inibido na expressão</a:t>
              </a:r>
            </a:p>
            <a:p>
              <a:pPr algn="ctr"/>
              <a:r>
                <a:rPr lang="pt-BR" sz="1400" dirty="0" smtClean="0"/>
                <a:t>de sentimentos negativos</a:t>
              </a:r>
            </a:p>
          </p:txBody>
        </p:sp>
        <p:sp>
          <p:nvSpPr>
            <p:cNvPr id="24" name="CaixaDeTexto 23"/>
            <p:cNvSpPr txBox="1"/>
            <p:nvPr/>
          </p:nvSpPr>
          <p:spPr>
            <a:xfrm>
              <a:off x="6475870" y="1728104"/>
              <a:ext cx="2133405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/>
                <a:t>Emocionante </a:t>
              </a:r>
            </a:p>
            <a:p>
              <a:pPr algn="ctr"/>
              <a:r>
                <a:rPr lang="pt-BR" sz="1400" dirty="0"/>
                <a:t>honesto na expressão</a:t>
              </a:r>
            </a:p>
            <a:p>
              <a:pPr algn="ctr"/>
              <a:r>
                <a:rPr lang="pt-BR" sz="1400" dirty="0"/>
                <a:t> de sentimentos  negativos</a:t>
              </a:r>
            </a:p>
            <a:p>
              <a:pPr algn="ctr"/>
              <a:endParaRPr lang="pt-BR" sz="1400" dirty="0"/>
            </a:p>
          </p:txBody>
        </p:sp>
      </p:grpSp>
      <p:grpSp>
        <p:nvGrpSpPr>
          <p:cNvPr id="6" name="Grupo 5"/>
          <p:cNvGrpSpPr/>
          <p:nvPr/>
        </p:nvGrpSpPr>
        <p:grpSpPr>
          <a:xfrm>
            <a:off x="506944" y="2132856"/>
            <a:ext cx="7950285" cy="754069"/>
            <a:chOff x="515953" y="2531496"/>
            <a:chExt cx="7950285" cy="754069"/>
          </a:xfrm>
        </p:grpSpPr>
        <p:sp>
          <p:nvSpPr>
            <p:cNvPr id="25" name="CaixaDeTexto 24"/>
            <p:cNvSpPr txBox="1"/>
            <p:nvPr/>
          </p:nvSpPr>
          <p:spPr>
            <a:xfrm>
              <a:off x="515953" y="2546901"/>
              <a:ext cx="1769009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 smtClean="0"/>
                <a:t>Expressa sentimentos</a:t>
              </a:r>
            </a:p>
            <a:p>
              <a:pPr algn="ctr"/>
              <a:r>
                <a:rPr lang="pt-BR" sz="1400" dirty="0" smtClean="0"/>
                <a:t>negativos sem</a:t>
              </a:r>
            </a:p>
            <a:p>
              <a:pPr algn="ctr"/>
              <a:r>
                <a:rPr lang="pt-BR" sz="1400" dirty="0" smtClean="0"/>
                <a:t>humilhar o outro</a:t>
              </a:r>
              <a:endParaRPr lang="pt-BR" sz="1400" dirty="0"/>
            </a:p>
          </p:txBody>
        </p:sp>
        <p:sp>
          <p:nvSpPr>
            <p:cNvPr id="26" name="CaixaDeTexto 25"/>
            <p:cNvSpPr txBox="1"/>
            <p:nvPr/>
          </p:nvSpPr>
          <p:spPr>
            <a:xfrm>
              <a:off x="3515091" y="2531496"/>
              <a:ext cx="1873718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 smtClean="0"/>
                <a:t>Quando expressa</a:t>
              </a:r>
            </a:p>
            <a:p>
              <a:pPr algn="ctr"/>
              <a:r>
                <a:rPr lang="pt-BR" sz="1400" dirty="0" smtClean="0"/>
                <a:t>sentimentos negativos,</a:t>
              </a:r>
            </a:p>
            <a:p>
              <a:pPr algn="ctr"/>
              <a:r>
                <a:rPr lang="pt-BR" sz="1400" dirty="0" smtClean="0"/>
                <a:t>a forma é inapropriada</a:t>
              </a:r>
            </a:p>
          </p:txBody>
        </p:sp>
        <p:sp>
          <p:nvSpPr>
            <p:cNvPr id="27" name="CaixaDeTexto 26"/>
            <p:cNvSpPr txBox="1"/>
            <p:nvPr/>
          </p:nvSpPr>
          <p:spPr>
            <a:xfrm>
              <a:off x="6618937" y="2539198"/>
              <a:ext cx="1847301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 smtClean="0"/>
                <a:t>Atinge os objetivos, na</a:t>
              </a:r>
            </a:p>
            <a:p>
              <a:pPr algn="ctr"/>
              <a:r>
                <a:rPr lang="pt-BR" sz="1400" dirty="0" smtClean="0"/>
                <a:t>maioria das vezes</a:t>
              </a:r>
            </a:p>
            <a:p>
              <a:pPr algn="ctr"/>
              <a:r>
                <a:rPr lang="pt-BR" sz="1400" dirty="0" smtClean="0"/>
                <a:t>prejudicando a relação</a:t>
              </a:r>
              <a:endParaRPr lang="pt-BR" sz="1400" dirty="0"/>
            </a:p>
          </p:txBody>
        </p:sp>
      </p:grpSp>
      <p:grpSp>
        <p:nvGrpSpPr>
          <p:cNvPr id="7" name="Grupo 6"/>
          <p:cNvGrpSpPr/>
          <p:nvPr/>
        </p:nvGrpSpPr>
        <p:grpSpPr>
          <a:xfrm>
            <a:off x="307898" y="2924944"/>
            <a:ext cx="8089386" cy="752312"/>
            <a:chOff x="370758" y="3521605"/>
            <a:chExt cx="8089386" cy="752312"/>
          </a:xfrm>
        </p:grpSpPr>
        <p:sp>
          <p:nvSpPr>
            <p:cNvPr id="28" name="CaixaDeTexto 27"/>
            <p:cNvSpPr txBox="1"/>
            <p:nvPr/>
          </p:nvSpPr>
          <p:spPr>
            <a:xfrm>
              <a:off x="370758" y="3521605"/>
              <a:ext cx="2023759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 smtClean="0"/>
                <a:t>Procura atingir os</a:t>
              </a:r>
            </a:p>
            <a:p>
              <a:pPr algn="ctr"/>
              <a:r>
                <a:rPr lang="pt-BR" sz="1400" dirty="0" smtClean="0"/>
                <a:t>objetivos, preservando a </a:t>
              </a:r>
            </a:p>
            <a:p>
              <a:pPr algn="ctr"/>
              <a:r>
                <a:rPr lang="pt-BR" sz="1400" dirty="0" smtClean="0"/>
                <a:t>relação</a:t>
              </a:r>
              <a:endParaRPr lang="pt-BR" sz="1400" dirty="0"/>
            </a:p>
          </p:txBody>
        </p:sp>
        <p:sp>
          <p:nvSpPr>
            <p:cNvPr id="29" name="CaixaDeTexto 28"/>
            <p:cNvSpPr txBox="1"/>
            <p:nvPr/>
          </p:nvSpPr>
          <p:spPr>
            <a:xfrm>
              <a:off x="3045108" y="3528429"/>
              <a:ext cx="2929328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 smtClean="0"/>
                <a:t>Muito raramente atinge</a:t>
              </a:r>
            </a:p>
            <a:p>
              <a:pPr algn="ctr"/>
              <a:r>
                <a:rPr lang="pt-BR" sz="1400" dirty="0" smtClean="0"/>
                <a:t>os objetivos e usualmente os sacrifica</a:t>
              </a:r>
            </a:p>
            <a:p>
              <a:pPr algn="ctr"/>
              <a:r>
                <a:rPr lang="pt-BR" sz="1400" dirty="0" smtClean="0"/>
                <a:t>para manter a relação</a:t>
              </a:r>
            </a:p>
          </p:txBody>
        </p:sp>
        <p:sp>
          <p:nvSpPr>
            <p:cNvPr id="30" name="CaixaDeTexto 29"/>
            <p:cNvSpPr txBox="1"/>
            <p:nvPr/>
          </p:nvSpPr>
          <p:spPr>
            <a:xfrm>
              <a:off x="6625026" y="3535253"/>
              <a:ext cx="1835118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 smtClean="0"/>
                <a:t>Atinge os objetivos, na</a:t>
              </a:r>
            </a:p>
            <a:p>
              <a:pPr algn="ctr"/>
              <a:r>
                <a:rPr lang="pt-BR" sz="1400" dirty="0" smtClean="0"/>
                <a:t>maioria das vezes</a:t>
              </a:r>
            </a:p>
            <a:p>
              <a:pPr algn="ctr"/>
              <a:r>
                <a:rPr lang="pt-BR" sz="1400" dirty="0" smtClean="0"/>
                <a:t>prejudica a relação</a:t>
              </a:r>
              <a:endParaRPr lang="pt-BR" sz="1400" dirty="0"/>
            </a:p>
          </p:txBody>
        </p:sp>
      </p:grpSp>
      <p:grpSp>
        <p:nvGrpSpPr>
          <p:cNvPr id="8" name="Grupo 7"/>
          <p:cNvGrpSpPr/>
          <p:nvPr/>
        </p:nvGrpSpPr>
        <p:grpSpPr>
          <a:xfrm>
            <a:off x="473379" y="3717032"/>
            <a:ext cx="8197241" cy="752312"/>
            <a:chOff x="513966" y="4313112"/>
            <a:chExt cx="8197241" cy="752312"/>
          </a:xfrm>
        </p:grpSpPr>
        <p:sp>
          <p:nvSpPr>
            <p:cNvPr id="32" name="CaixaDeTexto 31"/>
            <p:cNvSpPr txBox="1"/>
            <p:nvPr/>
          </p:nvSpPr>
          <p:spPr>
            <a:xfrm>
              <a:off x="513966" y="4319936"/>
              <a:ext cx="1737334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 smtClean="0"/>
                <a:t>Defende os próprios </a:t>
              </a:r>
            </a:p>
            <a:p>
              <a:pPr algn="ctr"/>
              <a:r>
                <a:rPr lang="pt-BR" sz="1400" dirty="0" smtClean="0"/>
                <a:t>direitos, respeitando </a:t>
              </a:r>
            </a:p>
            <a:p>
              <a:pPr algn="ctr"/>
              <a:r>
                <a:rPr lang="pt-BR" sz="1400" dirty="0" smtClean="0"/>
                <a:t>os direitos alheios</a:t>
              </a:r>
              <a:endParaRPr lang="pt-BR" sz="1400" dirty="0"/>
            </a:p>
          </p:txBody>
        </p:sp>
        <p:sp>
          <p:nvSpPr>
            <p:cNvPr id="33" name="CaixaDeTexto 32"/>
            <p:cNvSpPr txBox="1"/>
            <p:nvPr/>
          </p:nvSpPr>
          <p:spPr>
            <a:xfrm>
              <a:off x="3245994" y="4313112"/>
              <a:ext cx="2133276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 smtClean="0"/>
                <a:t>Não defende os </a:t>
              </a:r>
            </a:p>
            <a:p>
              <a:pPr algn="ctr"/>
              <a:r>
                <a:rPr lang="pt-BR" sz="1400" dirty="0" smtClean="0"/>
                <a:t>próprios direitos, mas </a:t>
              </a:r>
            </a:p>
            <a:p>
              <a:pPr algn="ctr"/>
              <a:r>
                <a:rPr lang="pt-BR" sz="1400" dirty="0" smtClean="0"/>
                <a:t>respeita os direitos alheios</a:t>
              </a:r>
            </a:p>
          </p:txBody>
        </p:sp>
        <p:sp>
          <p:nvSpPr>
            <p:cNvPr id="34" name="CaixaDeTexto 33"/>
            <p:cNvSpPr txBox="1"/>
            <p:nvPr/>
          </p:nvSpPr>
          <p:spPr>
            <a:xfrm>
              <a:off x="6373964" y="4326760"/>
              <a:ext cx="2337243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 smtClean="0"/>
                <a:t>Defende os próprios direitos, </a:t>
              </a:r>
            </a:p>
            <a:p>
              <a:pPr algn="ctr"/>
              <a:r>
                <a:rPr lang="pt-BR" sz="1400" dirty="0" smtClean="0"/>
                <a:t>geralmente desrespeita </a:t>
              </a:r>
            </a:p>
            <a:p>
              <a:pPr algn="ctr"/>
              <a:r>
                <a:rPr lang="pt-BR" sz="1400" dirty="0" smtClean="0"/>
                <a:t>os direitos alheios</a:t>
              </a:r>
              <a:endParaRPr lang="pt-BR" sz="1400" dirty="0"/>
            </a:p>
          </p:txBody>
        </p:sp>
      </p:grpSp>
      <p:grpSp>
        <p:nvGrpSpPr>
          <p:cNvPr id="9" name="Grupo 8"/>
          <p:cNvGrpSpPr/>
          <p:nvPr/>
        </p:nvGrpSpPr>
        <p:grpSpPr>
          <a:xfrm>
            <a:off x="506944" y="4581128"/>
            <a:ext cx="7916030" cy="523220"/>
            <a:chOff x="506944" y="4995173"/>
            <a:chExt cx="7916030" cy="523220"/>
          </a:xfrm>
        </p:grpSpPr>
        <p:sp>
          <p:nvSpPr>
            <p:cNvPr id="48" name="CaixaDeTexto 47"/>
            <p:cNvSpPr txBox="1"/>
            <p:nvPr/>
          </p:nvSpPr>
          <p:spPr>
            <a:xfrm>
              <a:off x="506944" y="4995173"/>
              <a:ext cx="17513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 smtClean="0"/>
                <a:t>Produz uma imagem</a:t>
              </a:r>
            </a:p>
            <a:p>
              <a:pPr algn="ctr"/>
              <a:r>
                <a:rPr lang="pt-BR" sz="1400" dirty="0" smtClean="0"/>
                <a:t> positiva de si mesmo</a:t>
              </a:r>
              <a:endParaRPr lang="pt-BR" sz="1400" dirty="0"/>
            </a:p>
          </p:txBody>
        </p:sp>
        <p:sp>
          <p:nvSpPr>
            <p:cNvPr id="49" name="CaixaDeTexto 48"/>
            <p:cNvSpPr txBox="1"/>
            <p:nvPr/>
          </p:nvSpPr>
          <p:spPr>
            <a:xfrm>
              <a:off x="3579845" y="4995173"/>
              <a:ext cx="176080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 smtClean="0"/>
                <a:t>Produz uma imagem </a:t>
              </a:r>
            </a:p>
            <a:p>
              <a:pPr algn="ctr"/>
              <a:r>
                <a:rPr lang="pt-BR" sz="1400" dirty="0" smtClean="0"/>
                <a:t>negativa de si mesmo</a:t>
              </a:r>
            </a:p>
          </p:txBody>
        </p:sp>
        <p:sp>
          <p:nvSpPr>
            <p:cNvPr id="50" name="CaixaDeTexto 49"/>
            <p:cNvSpPr txBox="1"/>
            <p:nvPr/>
          </p:nvSpPr>
          <p:spPr>
            <a:xfrm>
              <a:off x="6662171" y="4995173"/>
              <a:ext cx="176080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/>
                <a:t>Produz uma imagem </a:t>
              </a:r>
            </a:p>
            <a:p>
              <a:pPr algn="ctr"/>
              <a:r>
                <a:rPr lang="pt-BR" sz="1400" dirty="0"/>
                <a:t>negativa de si mesmo</a:t>
              </a:r>
            </a:p>
          </p:txBody>
        </p:sp>
      </p:grpSp>
      <p:grpSp>
        <p:nvGrpSpPr>
          <p:cNvPr id="10" name="Grupo 9"/>
          <p:cNvGrpSpPr/>
          <p:nvPr/>
        </p:nvGrpSpPr>
        <p:grpSpPr>
          <a:xfrm>
            <a:off x="400030" y="5082867"/>
            <a:ext cx="8496403" cy="1272333"/>
            <a:chOff x="468085" y="5711775"/>
            <a:chExt cx="8496403" cy="1272333"/>
          </a:xfrm>
        </p:grpSpPr>
        <p:sp>
          <p:nvSpPr>
            <p:cNvPr id="51" name="CaixaDeTexto 50"/>
            <p:cNvSpPr txBox="1"/>
            <p:nvPr/>
          </p:nvSpPr>
          <p:spPr>
            <a:xfrm>
              <a:off x="468085" y="5824437"/>
              <a:ext cx="1829090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 smtClean="0"/>
                <a:t>Usa geralmente </a:t>
              </a:r>
            </a:p>
            <a:p>
              <a:pPr algn="ctr"/>
              <a:r>
                <a:rPr lang="pt-BR" sz="1400" dirty="0" smtClean="0"/>
                <a:t>expressões </a:t>
              </a:r>
            </a:p>
            <a:p>
              <a:pPr algn="ctr"/>
              <a:r>
                <a:rPr lang="pt-BR" sz="1400" dirty="0" smtClean="0"/>
                <a:t>afirmativas (eu quero, </a:t>
              </a:r>
            </a:p>
            <a:p>
              <a:pPr algn="ctr"/>
              <a:r>
                <a:rPr lang="pt-BR" sz="1400" dirty="0" smtClean="0"/>
                <a:t>vamos resolver)</a:t>
              </a:r>
              <a:endParaRPr lang="pt-BR" sz="1400" dirty="0"/>
            </a:p>
          </p:txBody>
        </p:sp>
        <p:sp>
          <p:nvSpPr>
            <p:cNvPr id="53" name="CaixaDeTexto 52"/>
            <p:cNvSpPr txBox="1"/>
            <p:nvPr/>
          </p:nvSpPr>
          <p:spPr>
            <a:xfrm>
              <a:off x="3423510" y="5814557"/>
              <a:ext cx="1966372" cy="11695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dirty="0" smtClean="0"/>
                <a:t>Usa geralmente </a:t>
              </a:r>
            </a:p>
            <a:p>
              <a:pPr algn="ctr"/>
              <a:r>
                <a:rPr lang="pt-BR" sz="1400" dirty="0" smtClean="0"/>
                <a:t>expressões dúbias </a:t>
              </a:r>
            </a:p>
            <a:p>
              <a:pPr algn="ctr"/>
              <a:r>
                <a:rPr lang="pt-BR" sz="1400" dirty="0" smtClean="0"/>
                <a:t>(talvez, acho que, quem </a:t>
              </a:r>
            </a:p>
            <a:p>
              <a:pPr algn="ctr"/>
              <a:r>
                <a:rPr lang="pt-BR" sz="1400" dirty="0" smtClean="0"/>
                <a:t>sabe), raramente inclui </a:t>
              </a:r>
            </a:p>
            <a:p>
              <a:pPr algn="ctr"/>
              <a:r>
                <a:rPr lang="pt-BR" sz="1400" dirty="0" smtClean="0"/>
                <a:t>o pronome Eu</a:t>
              </a:r>
            </a:p>
          </p:txBody>
        </p:sp>
        <p:sp>
          <p:nvSpPr>
            <p:cNvPr id="55" name="CaixaDeTexto 54"/>
            <p:cNvSpPr txBox="1"/>
            <p:nvPr/>
          </p:nvSpPr>
          <p:spPr>
            <a:xfrm>
              <a:off x="6516216" y="5711775"/>
              <a:ext cx="2448272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400" dirty="0"/>
                <a:t>Usa geralmente </a:t>
              </a:r>
            </a:p>
            <a:p>
              <a:pPr algn="ctr"/>
              <a:r>
                <a:rPr lang="pt-BR" sz="1400" dirty="0"/>
                <a:t>expressões </a:t>
              </a:r>
              <a:r>
                <a:rPr lang="pt-BR" sz="1400" dirty="0" smtClean="0"/>
                <a:t>imperativas </a:t>
              </a:r>
              <a:endParaRPr lang="pt-BR" sz="1400" dirty="0"/>
            </a:p>
            <a:p>
              <a:pPr algn="ctr"/>
              <a:r>
                <a:rPr lang="pt-BR" sz="1400" dirty="0" smtClean="0"/>
                <a:t>(faça assim, você não deve, eu quero, eu prefiro assim), </a:t>
              </a:r>
            </a:p>
            <a:p>
              <a:pPr algn="ctr"/>
              <a:r>
                <a:rPr lang="pt-BR" sz="1400" dirty="0" smtClean="0"/>
                <a:t>Incluindo o </a:t>
              </a:r>
              <a:r>
                <a:rPr lang="pt-BR" sz="1400" dirty="0"/>
                <a:t>pronome Eu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65504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Situações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66328" y="1314337"/>
            <a:ext cx="8698160" cy="67450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92D050"/>
              </a:buClr>
              <a:buFont typeface="Wingdings" pitchFamily="2" charset="2"/>
              <a:buChar char="ü"/>
            </a:pP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Na empresa:  - 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não cumprimentar e impedir os colegas de almoçarem,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        - não conversarem com a vitima, mesmo que a conversa esteja relacionada à tarefa;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pt-BR" sz="14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- ignorar a presença do trabalhador;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pt-BR" sz="14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 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- divulgar boatos sobre sua moral;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pt-BR" sz="14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- desmoralizar publicamente;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pt-BR" sz="14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	           - 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rir à distância ou em pequenos grupos;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pt-BR" sz="14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	           - 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exigir que faça horários fora de jornada;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pt-BR" sz="14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	           - 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mandar executar tarefas acima ou abaixo do conhecimento do trabalhador.</a:t>
            </a:r>
            <a:endParaRPr lang="pt-BR" sz="1400" dirty="0" smtClean="0">
              <a:solidFill>
                <a:schemeClr val="tx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266328" y="3918535"/>
            <a:ext cx="855414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92D050"/>
              </a:buClr>
              <a:buFont typeface="Wingdings" pitchFamily="2" charset="2"/>
              <a:buChar char="ü"/>
            </a:pP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No cotidiano do trabalho: - receber advertência em consequênci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 de atestado médico ou porque reclamou direitos;</a:t>
            </a:r>
          </a:p>
          <a:p>
            <a:pPr lvl="5">
              <a:buClr>
                <a:srgbClr val="92D050"/>
              </a:buClr>
            </a:pP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 desvio de função para qual o agredido sinta-se ridicularizado;</a:t>
            </a:r>
          </a:p>
          <a:p>
            <a:pPr lvl="5">
              <a:buClr>
                <a:srgbClr val="92D050"/>
              </a:buClr>
            </a:pPr>
            <a:r>
              <a:rPr lang="pt-BR" sz="14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- discriminação de salários segundo sexo;</a:t>
            </a:r>
          </a:p>
          <a:p>
            <a:pPr lvl="5">
              <a:buClr>
                <a:srgbClr val="92D050"/>
              </a:buClr>
            </a:pP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- impedir de usar telefone em caso de urgência;</a:t>
            </a:r>
          </a:p>
          <a:p>
            <a:pPr lvl="5">
              <a:buClr>
                <a:srgbClr val="92D050"/>
              </a:buClr>
            </a:pP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- controlar idas a médicos;</a:t>
            </a:r>
          </a:p>
          <a:p>
            <a:pPr lvl="5">
              <a:buClr>
                <a:srgbClr val="92D050"/>
              </a:buClr>
            </a:pPr>
            <a:r>
              <a:rPr lang="pt-BR" sz="14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- comentar sobre o falado em outro espaço;</a:t>
            </a:r>
          </a:p>
          <a:p>
            <a:pPr lvl="5">
              <a:buClr>
                <a:srgbClr val="92D050"/>
              </a:buClr>
            </a:pPr>
            <a:r>
              <a:rPr lang="pt-BR" sz="14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- colocar o agredido em local sem nenhuma tarefa e não dar tarefa;</a:t>
            </a:r>
          </a:p>
          <a:p>
            <a:pPr lvl="5">
              <a:buClr>
                <a:srgbClr val="92D050"/>
              </a:buClr>
            </a:pPr>
            <a:r>
              <a:rPr lang="pt-BR" sz="14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- ter outra pessoa no posto de trabalho ou função.</a:t>
            </a:r>
            <a:endParaRPr lang="pt-BR" sz="1400" dirty="0">
              <a:solidFill>
                <a:schemeClr val="tx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317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O que fazer?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467544" y="1173224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Resistir: anotar com detalhes todas as humilhações sofridas (dia, mês, ano, hora, local ou setor, nome do agressor, amigos que testemunharam, conteúdo da conversa e o que mais você achar necessário).</a:t>
            </a:r>
          </a:p>
          <a:p>
            <a:pPr marL="0" indent="0">
              <a:buNone/>
            </a:pPr>
            <a:endParaRPr lang="pt-BR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Dar visibilidade, procurando a ajuda dos amigos, principalmente daqueles que testemunharam o fato ou que já sofreram humilhações do agressor.</a:t>
            </a:r>
          </a:p>
          <a:p>
            <a:pPr marL="0" indent="0">
              <a:buNone/>
            </a:pPr>
            <a:endParaRPr lang="pt-BR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Organizar: o apoio é fundamental dentro e fora da empresa. Evitar conversar com o agressor, sem testemunhas. Ir sempre com um amigo de trabalho, buscar apoio junto aos familiares, pois o apoio é fundamental para a recuperação da autoestima, dignidade, identidade e cidadania.</a:t>
            </a:r>
            <a:endParaRPr lang="pt-B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endParaRPr lang="pt-BR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endParaRPr lang="pt-BR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r>
              <a:rPr lang="pt-BR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		</a:t>
            </a:r>
          </a:p>
        </p:txBody>
      </p: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705272" y="5805264"/>
            <a:ext cx="7733456" cy="36004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Verdana" pitchFamily="34" charset="0"/>
                <a:cs typeface="Verdana" pitchFamily="34" charset="0"/>
              </a:rPr>
              <a:t>APRENDA A SE RELACIONAR E A SE POSICIONAR!!!</a:t>
            </a:r>
            <a:endParaRPr lang="pt-BR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endParaRPr lang="pt-B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endParaRPr lang="pt-BR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r>
              <a:rPr lang="pt-B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Verdana" pitchFamily="34" charset="0"/>
                <a:cs typeface="Verdana" pitchFamily="34" charset="0"/>
              </a:rPr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3468903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 </a:t>
            </a:r>
            <a:r>
              <a:rPr lang="pt-BR" dirty="0" smtClean="0"/>
              <a:t>Perfil dos agressores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6660232" y="1948192"/>
            <a:ext cx="2286000" cy="2848960"/>
            <a:chOff x="6724426" y="2460704"/>
            <a:chExt cx="2286000" cy="2848960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48264" y="2460704"/>
              <a:ext cx="1838325" cy="1628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Retângulo 6"/>
            <p:cNvSpPr/>
            <p:nvPr/>
          </p:nvSpPr>
          <p:spPr>
            <a:xfrm>
              <a:off x="6724426" y="4140113"/>
              <a:ext cx="2286000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400" b="1" dirty="0"/>
                <a:t>Pitt-</a:t>
              </a:r>
              <a:r>
                <a:rPr lang="pt-BR" sz="1400" b="1" dirty="0" err="1"/>
                <a:t>bull</a:t>
              </a:r>
              <a:r>
                <a:rPr lang="pt-BR" sz="1400" b="1" dirty="0"/>
                <a:t>: </a:t>
              </a:r>
              <a:r>
                <a:rPr lang="pt-BR" sz="1400" dirty="0"/>
                <a:t>é o chefe agressivo, violento e perverso em palavras e atos. Demite friamente e humilha por prazer.</a:t>
              </a:r>
            </a:p>
          </p:txBody>
        </p:sp>
      </p:grpSp>
      <p:grpSp>
        <p:nvGrpSpPr>
          <p:cNvPr id="9" name="Grupo 8"/>
          <p:cNvGrpSpPr/>
          <p:nvPr/>
        </p:nvGrpSpPr>
        <p:grpSpPr>
          <a:xfrm>
            <a:off x="170589" y="1073920"/>
            <a:ext cx="7331635" cy="1689289"/>
            <a:chOff x="552733" y="1396514"/>
            <a:chExt cx="7331635" cy="1689289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2733" y="1396514"/>
              <a:ext cx="2075051" cy="16004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5" name="CaixaDeTexto 14"/>
            <p:cNvSpPr txBox="1"/>
            <p:nvPr/>
          </p:nvSpPr>
          <p:spPr>
            <a:xfrm>
              <a:off x="2132194" y="1700808"/>
              <a:ext cx="5752174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400" b="1" dirty="0"/>
                <a:t>Profeta:</a:t>
              </a:r>
              <a:r>
                <a:rPr lang="pt-BR" sz="1400" dirty="0"/>
                <a:t> Sua missão é "enxugar" o mais rápido possível a "máquina", demitindo indiscriminadamente os trabalhadores/as. Refere-se às demissões como a "grande realização da sua vida". Humilha com cautela, reservadamente. As testemunhas, quando existem, são seus superiores, mostrando sua habilidade em "esmagar" elegantemente.</a:t>
              </a:r>
            </a:p>
            <a:p>
              <a:pPr algn="ctr"/>
              <a:endParaRPr lang="pt-BR" sz="1400" dirty="0"/>
            </a:p>
          </p:txBody>
        </p:sp>
      </p:grpSp>
      <p:grpSp>
        <p:nvGrpSpPr>
          <p:cNvPr id="8" name="Grupo 7"/>
          <p:cNvGrpSpPr/>
          <p:nvPr/>
        </p:nvGrpSpPr>
        <p:grpSpPr>
          <a:xfrm>
            <a:off x="611560" y="2708920"/>
            <a:ext cx="5724128" cy="2076450"/>
            <a:chOff x="602078" y="2880862"/>
            <a:chExt cx="5724128" cy="207645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2078" y="2880862"/>
              <a:ext cx="1104900" cy="2076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Retângulo 5"/>
            <p:cNvSpPr/>
            <p:nvPr/>
          </p:nvSpPr>
          <p:spPr>
            <a:xfrm>
              <a:off x="1754206" y="3078883"/>
              <a:ext cx="45720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400" b="1" dirty="0"/>
                <a:t>Mala-babão:</a:t>
              </a:r>
              <a:r>
                <a:rPr lang="pt-BR" sz="1400" dirty="0"/>
                <a:t/>
              </a:r>
              <a:br>
                <a:rPr lang="pt-BR" sz="1400" dirty="0"/>
              </a:br>
              <a:r>
                <a:rPr lang="pt-BR" sz="1400" dirty="0"/>
                <a:t>É aquele chefe que bajula o patrão e não larga os subordinados. Persegue e controla cada um com "mão de ferro". É uma espécie de capataz moderno.</a:t>
              </a:r>
            </a:p>
          </p:txBody>
        </p:sp>
      </p:grpSp>
      <p:grpSp>
        <p:nvGrpSpPr>
          <p:cNvPr id="13" name="Grupo 12"/>
          <p:cNvGrpSpPr/>
          <p:nvPr/>
        </p:nvGrpSpPr>
        <p:grpSpPr>
          <a:xfrm>
            <a:off x="440248" y="4882735"/>
            <a:ext cx="3686522" cy="1609725"/>
            <a:chOff x="844410" y="4841791"/>
            <a:chExt cx="3686522" cy="1609725"/>
          </a:xfrm>
        </p:grpSpPr>
        <p:pic>
          <p:nvPicPr>
            <p:cNvPr id="1032" name="Picture 8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4410" y="4841791"/>
              <a:ext cx="1238250" cy="1609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2" name="Retângulo 11"/>
            <p:cNvSpPr/>
            <p:nvPr/>
          </p:nvSpPr>
          <p:spPr>
            <a:xfrm>
              <a:off x="2082660" y="4954157"/>
              <a:ext cx="2448272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400" b="1" dirty="0"/>
                <a:t>Tigrão:</a:t>
              </a:r>
              <a:r>
                <a:rPr lang="pt-BR" sz="1400" dirty="0"/>
                <a:t/>
              </a:r>
              <a:br>
                <a:rPr lang="pt-BR" sz="1400" dirty="0"/>
              </a:br>
              <a:r>
                <a:rPr lang="pt-BR" sz="1400" dirty="0"/>
                <a:t>Esconde sua incapacidade com atitudes grosseiras e necessita de público que assista seu ato para sentir-se respeitado e temido por todos.</a:t>
              </a:r>
            </a:p>
          </p:txBody>
        </p:sp>
      </p:grpSp>
      <p:grpSp>
        <p:nvGrpSpPr>
          <p:cNvPr id="16" name="Grupo 15"/>
          <p:cNvGrpSpPr/>
          <p:nvPr/>
        </p:nvGrpSpPr>
        <p:grpSpPr>
          <a:xfrm>
            <a:off x="4283968" y="3772279"/>
            <a:ext cx="3078088" cy="2753065"/>
            <a:chOff x="4427984" y="3501670"/>
            <a:chExt cx="3078088" cy="2753065"/>
          </a:xfrm>
        </p:grpSpPr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81216" y="3501670"/>
              <a:ext cx="1571625" cy="1619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4" name="Retângulo 13"/>
            <p:cNvSpPr/>
            <p:nvPr/>
          </p:nvSpPr>
          <p:spPr>
            <a:xfrm>
              <a:off x="4427984" y="5085184"/>
              <a:ext cx="3078088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400" b="1" dirty="0" smtClean="0"/>
                <a:t>Troglodita:</a:t>
              </a:r>
              <a:r>
                <a:rPr lang="pt-BR" sz="1400" dirty="0" smtClean="0"/>
                <a:t> É </a:t>
              </a:r>
              <a:r>
                <a:rPr lang="pt-BR" sz="1400" dirty="0"/>
                <a:t>o chefe brusco, grotesco. </a:t>
              </a:r>
              <a:r>
                <a:rPr lang="pt-BR" sz="1400" dirty="0"/>
                <a:t>Implanta as normas sem pensar e todos devem obedecer sem reclamar. Sempre está com a razão. Seu tipo é: "eu mando e você obedece".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04525207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 </a:t>
            </a:r>
            <a:r>
              <a:rPr lang="pt-BR" dirty="0" smtClean="0"/>
              <a:t>Perfil dos agressores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grpSp>
        <p:nvGrpSpPr>
          <p:cNvPr id="18" name="Grupo 17"/>
          <p:cNvGrpSpPr/>
          <p:nvPr/>
        </p:nvGrpSpPr>
        <p:grpSpPr>
          <a:xfrm>
            <a:off x="514071" y="1059782"/>
            <a:ext cx="6988153" cy="2076450"/>
            <a:chOff x="514071" y="1059782"/>
            <a:chExt cx="6988153" cy="2076450"/>
          </a:xfrm>
        </p:grpSpPr>
        <p:sp>
          <p:nvSpPr>
            <p:cNvPr id="15" name="CaixaDeTexto 14"/>
            <p:cNvSpPr txBox="1"/>
            <p:nvPr/>
          </p:nvSpPr>
          <p:spPr>
            <a:xfrm>
              <a:off x="1750050" y="1513232"/>
              <a:ext cx="5752174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400" b="1" dirty="0"/>
                <a:t>Grande irmão:</a:t>
              </a:r>
              <a:r>
                <a:rPr lang="pt-BR" sz="1400" dirty="0"/>
                <a:t> Aproxima-se dos trabalhadores/as e mostra-se sensível aos problemas particulares de cada um, independente se </a:t>
              </a:r>
              <a:r>
                <a:rPr lang="pt-BR" sz="1400" dirty="0" err="1"/>
                <a:t>intra</a:t>
              </a:r>
              <a:r>
                <a:rPr lang="pt-BR" sz="1400" dirty="0"/>
                <a:t> ou </a:t>
              </a:r>
              <a:r>
                <a:rPr lang="pt-BR" sz="1400" dirty="0" err="1"/>
                <a:t>extra-muros</a:t>
              </a:r>
              <a:r>
                <a:rPr lang="pt-BR" sz="1400" dirty="0"/>
                <a:t>. Na primeira "oportunidade", utiliza estes mesmos problemas contra o trabalhador, para rebaixá-lo, afastá-lo do grupo, demiti-lo ou exigir produtividade</a:t>
              </a:r>
              <a:r>
                <a:rPr lang="pt-BR" sz="1400" dirty="0" smtClean="0"/>
                <a:t>.</a:t>
              </a:r>
              <a:endParaRPr lang="pt-BR" sz="1400" dirty="0"/>
            </a:p>
          </p:txBody>
        </p:sp>
        <p:pic>
          <p:nvPicPr>
            <p:cNvPr id="19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4071" y="1059782"/>
              <a:ext cx="1257300" cy="2076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17" name="Grupo 16"/>
          <p:cNvGrpSpPr/>
          <p:nvPr/>
        </p:nvGrpSpPr>
        <p:grpSpPr>
          <a:xfrm>
            <a:off x="482616" y="4925499"/>
            <a:ext cx="6205870" cy="1609725"/>
            <a:chOff x="482616" y="4925499"/>
            <a:chExt cx="6205870" cy="1609725"/>
          </a:xfrm>
        </p:grpSpPr>
        <p:sp>
          <p:nvSpPr>
            <p:cNvPr id="12" name="Retângulo 11"/>
            <p:cNvSpPr/>
            <p:nvPr/>
          </p:nvSpPr>
          <p:spPr>
            <a:xfrm>
              <a:off x="2210808" y="5037864"/>
              <a:ext cx="447767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400" b="1" dirty="0"/>
                <a:t>Garganta:</a:t>
              </a:r>
              <a:r>
                <a:rPr lang="pt-BR" sz="1400" dirty="0"/>
                <a:t/>
              </a:r>
              <a:br>
                <a:rPr lang="pt-BR" sz="1400" dirty="0"/>
              </a:br>
              <a:r>
                <a:rPr lang="pt-BR" sz="1400" dirty="0"/>
                <a:t>É o chefe que não conhece bem o seu trabalho, mas vive contando vantagens e não admite que seu subordinado saiba mais do que ele. Submete-o a situações vexatórias, como por exemplo: colocá-lo para realizar tarefas acima do seu conhecimento ou inferior à sua função</a:t>
              </a:r>
              <a:r>
                <a:rPr lang="pt-BR" sz="1400" dirty="0" smtClean="0"/>
                <a:t>.</a:t>
              </a:r>
              <a:endParaRPr lang="pt-BR" sz="1400" dirty="0"/>
            </a:p>
          </p:txBody>
        </p:sp>
        <p:pic>
          <p:nvPicPr>
            <p:cNvPr id="20" name="Picture 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2616" y="4925499"/>
              <a:ext cx="1581150" cy="1609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21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816176"/>
            <a:ext cx="1676400" cy="181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2737886"/>
              </p:ext>
            </p:extLst>
          </p:nvPr>
        </p:nvGraphicFramePr>
        <p:xfrm>
          <a:off x="3988856" y="2420888"/>
          <a:ext cx="5127848" cy="2609850"/>
        </p:xfrm>
        <a:graphic>
          <a:graphicData uri="http://schemas.openxmlformats.org/drawingml/2006/table">
            <a:tbl>
              <a:tblPr/>
              <a:tblGrid>
                <a:gridCol w="5127848"/>
              </a:tblGrid>
              <a:tr h="0"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 marL="95250" marR="9525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pt-BR" sz="1400" b="1" dirty="0" err="1"/>
                        <a:t>Tasea</a:t>
                      </a:r>
                      <a:r>
                        <a:rPr lang="pt-BR" sz="1400" b="1" dirty="0"/>
                        <a:t>:</a:t>
                      </a:r>
                      <a:r>
                        <a:rPr lang="pt-BR" sz="1400" dirty="0"/>
                        <a:t/>
                      </a:r>
                      <a:br>
                        <a:rPr lang="pt-BR" sz="1400" dirty="0"/>
                      </a:br>
                      <a:r>
                        <a:rPr lang="pt-BR" sz="1400" dirty="0"/>
                        <a:t>"</a:t>
                      </a:r>
                      <a:r>
                        <a:rPr lang="pt-BR" sz="1400" b="1" i="1" dirty="0" err="1"/>
                        <a:t>Ta</a:t>
                      </a:r>
                      <a:r>
                        <a:rPr lang="pt-BR" sz="1400" b="1" i="1" dirty="0"/>
                        <a:t> se a</a:t>
                      </a:r>
                      <a:r>
                        <a:rPr lang="pt-BR" sz="1400" i="1" dirty="0"/>
                        <a:t>chando</a:t>
                      </a:r>
                      <a:r>
                        <a:rPr lang="pt-BR" sz="1400" dirty="0"/>
                        <a:t>".</a:t>
                      </a:r>
                      <a:br>
                        <a:rPr lang="pt-BR" sz="1400" dirty="0"/>
                      </a:br>
                      <a:r>
                        <a:rPr lang="pt-BR" sz="1400" dirty="0"/>
                        <a:t>Confuso e inseguro. Esconde seu desconhecimento com ordens contraditórias: começa projetos novos, para no dia seguinte modificá-los. Exige relatórios diários que não serão utilizados. Não sabe o que fazer com as demandas dos seus superiores. Se algum projeto é elogiado pelos superiores, colhe os louros. Em caso contrário, responsabiliza a "incompetência" dos seus subordinados.</a:t>
                      </a:r>
                    </a:p>
                  </a:txBody>
                  <a:tcPr marL="142875" marR="142875" marT="142875" marB="1428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5672053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 padrão - Place - Uso interno r 02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467</TotalTime>
  <Words>1200</Words>
  <Application>Microsoft Office PowerPoint</Application>
  <PresentationFormat>Apresentação na tela (4:3)</PresentationFormat>
  <Paragraphs>199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Slide padrão - Place - Uso interno r 02</vt:lpstr>
      <vt:lpstr>Apresentação do PowerPoint</vt:lpstr>
      <vt:lpstr> No ambiente de trabalho</vt:lpstr>
      <vt:lpstr>Características</vt:lpstr>
      <vt:lpstr>Relevância</vt:lpstr>
      <vt:lpstr>Identifique-se:</vt:lpstr>
      <vt:lpstr>Situações</vt:lpstr>
      <vt:lpstr>O que fazer?</vt:lpstr>
      <vt:lpstr> Perfil dos agressores</vt:lpstr>
      <vt:lpstr> Perfil dos agressores</vt:lpstr>
      <vt:lpstr>Assédio Moral é Crime!</vt:lpstr>
      <vt:lpstr>Referencias bibliográficas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Place Corp</dc:creator>
  <cp:lastModifiedBy>Eduardo Luis da Silva</cp:lastModifiedBy>
  <cp:revision>44</cp:revision>
  <dcterms:created xsi:type="dcterms:W3CDTF">2011-05-02T22:48:07Z</dcterms:created>
  <dcterms:modified xsi:type="dcterms:W3CDTF">2011-05-10T03:37:13Z</dcterms:modified>
</cp:coreProperties>
</file>