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6EA"/>
    <a:srgbClr val="92ACF6"/>
    <a:srgbClr val="83A1F5"/>
    <a:srgbClr val="4D51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 autoAdjust="0"/>
    <p:restoredTop sz="65424" autoAdjust="0"/>
  </p:normalViewPr>
  <p:slideViewPr>
    <p:cSldViewPr>
      <p:cViewPr>
        <p:scale>
          <a:sx n="60" d="100"/>
          <a:sy n="60" d="100"/>
        </p:scale>
        <p:origin x="-696" y="-3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A48ED3-6F5B-48E9-978E-4026E5337CFA}" type="datetimeFigureOut">
              <a:rPr lang="pt-BR" smtClean="0"/>
              <a:t>30/01/2012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38D904-DF55-4BBF-A7F8-C705E60C39C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968955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249212-0A3A-4B10-8891-0C3C5A1F6C23}" type="datetimeFigureOut">
              <a:rPr lang="pt-BR" smtClean="0"/>
              <a:pPr/>
              <a:t>30/01/2012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D5714-F017-41D1-8BF8-F3476E42AE25}" type="slidenum">
              <a:rPr lang="pt-BR" smtClean="0"/>
              <a:pPr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6370998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jpe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10" y="0"/>
            <a:ext cx="2345662" cy="6858000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>
            <a:off x="1259632" y="630932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pt-BR" sz="1800" b="1" dirty="0" smtClean="0">
                <a:solidFill>
                  <a:schemeClr val="tx2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www.place.com.br</a:t>
            </a:r>
            <a:endParaRPr lang="pt-BR" sz="1800" b="1" dirty="0">
              <a:solidFill>
                <a:schemeClr val="tx2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CaixaDeTexto 8"/>
          <p:cNvSpPr txBox="1"/>
          <p:nvPr userDrawn="1"/>
        </p:nvSpPr>
        <p:spPr>
          <a:xfrm>
            <a:off x="251520" y="6236349"/>
            <a:ext cx="5040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8B186AD9-7061-4251-BA8A-3DC2AAB57E7E}" type="slidenum">
              <a:rPr lang="pt-BR" sz="1100" b="1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‹nº›</a:t>
            </a:fld>
            <a:endParaRPr lang="pt-BR" sz="1100" b="1" dirty="0">
              <a:solidFill>
                <a:schemeClr val="tx1">
                  <a:lumMod val="50000"/>
                  <a:lumOff val="50000"/>
                </a:schemeClr>
              </a:solidFill>
              <a:effectLst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Espaço Reservado para Texto 16"/>
          <p:cNvSpPr>
            <a:spLocks noGrp="1"/>
          </p:cNvSpPr>
          <p:nvPr>
            <p:ph type="body" sz="quarter" idx="10" hasCustomPrompt="1"/>
          </p:nvPr>
        </p:nvSpPr>
        <p:spPr>
          <a:xfrm>
            <a:off x="1835696" y="3465252"/>
            <a:ext cx="6696744" cy="539812"/>
          </a:xfrm>
          <a:prstGeom prst="rect">
            <a:avLst/>
          </a:prstGeom>
        </p:spPr>
        <p:txBody>
          <a:bodyPr/>
          <a:lstStyle>
            <a:lvl1pPr marL="0" algn="ctr" defTabSz="914400" rtl="0" eaLnBrk="1" latinLnBrk="0" hangingPunct="1">
              <a:buNone/>
              <a:defRPr lang="pt-BR" sz="2800" b="1" kern="1200" cap="small" baseline="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pPr lvl="0"/>
            <a:r>
              <a:rPr lang="pt-BR" dirty="0" smtClean="0"/>
              <a:t>Clique para editar o seu tema</a:t>
            </a:r>
          </a:p>
        </p:txBody>
      </p:sp>
      <p:sp>
        <p:nvSpPr>
          <p:cNvPr id="19" name="Espaço Reservado para Texto 18"/>
          <p:cNvSpPr>
            <a:spLocks noGrp="1"/>
          </p:cNvSpPr>
          <p:nvPr>
            <p:ph type="body" sz="quarter" idx="11" hasCustomPrompt="1"/>
          </p:nvPr>
        </p:nvSpPr>
        <p:spPr>
          <a:xfrm>
            <a:off x="2411760" y="4005064"/>
            <a:ext cx="5688632" cy="288032"/>
          </a:xfrm>
          <a:prstGeom prst="rect">
            <a:avLst/>
          </a:prstGeom>
        </p:spPr>
        <p:txBody>
          <a:bodyPr/>
          <a:lstStyle>
            <a:lvl1pPr algn="ctr">
              <a:buNone/>
              <a:defRPr sz="1800" baseline="0">
                <a:solidFill>
                  <a:schemeClr val="tx1">
                    <a:lumMod val="50000"/>
                    <a:lumOff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pPr lvl="0"/>
            <a:r>
              <a:rPr lang="pt-BR" dirty="0" smtClean="0"/>
              <a:t>Clique para editar a descrição</a:t>
            </a:r>
            <a:endParaRPr lang="pt-BR" dirty="0"/>
          </a:p>
        </p:txBody>
      </p:sp>
      <p:sp>
        <p:nvSpPr>
          <p:cNvPr id="13" name="CaixaDeTexto 12"/>
          <p:cNvSpPr txBox="1"/>
          <p:nvPr userDrawn="1"/>
        </p:nvSpPr>
        <p:spPr>
          <a:xfrm rot="16200000">
            <a:off x="8316706" y="3364976"/>
            <a:ext cx="151216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7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DOCUMENTO</a:t>
            </a:r>
            <a:r>
              <a:rPr lang="pt-BR" sz="700" b="1" baseline="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INTERNO</a:t>
            </a:r>
            <a:endParaRPr lang="pt-BR" sz="700" b="1" dirty="0" smtClean="0">
              <a:solidFill>
                <a:schemeClr val="tx1">
                  <a:lumMod val="65000"/>
                  <a:lumOff val="3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" name="Imagem 10"/>
          <p:cNvPicPr>
            <a:picLocks noChangeAspect="1"/>
          </p:cNvPicPr>
          <p:nvPr userDrawn="1"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920" y="1415147"/>
            <a:ext cx="5416143" cy="158180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tângulo 3"/>
          <p:cNvSpPr/>
          <p:nvPr userDrawn="1"/>
        </p:nvSpPr>
        <p:spPr>
          <a:xfrm>
            <a:off x="2339752" y="1561376"/>
            <a:ext cx="5544616" cy="1435576"/>
          </a:xfrm>
          <a:prstGeom prst="rect">
            <a:avLst/>
          </a:prstGeom>
          <a:solidFill>
            <a:schemeClr val="bg1">
              <a:alpha val="74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" name="Imagem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6632"/>
            <a:ext cx="2808312" cy="965849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6306300"/>
            <a:ext cx="1016386" cy="41495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78"/>
          <a:stretch/>
        </p:blipFill>
        <p:spPr>
          <a:xfrm flipV="1">
            <a:off x="0" y="5768765"/>
            <a:ext cx="7164287" cy="1089233"/>
          </a:xfrm>
          <a:prstGeom prst="rect">
            <a:avLst/>
          </a:prstGeom>
        </p:spPr>
      </p:pic>
      <p:sp>
        <p:nvSpPr>
          <p:cNvPr id="3" name="Espaço Reservado para Conteúdo 2"/>
          <p:cNvSpPr>
            <a:spLocks noGrp="1"/>
          </p:cNvSpPr>
          <p:nvPr>
            <p:ph idx="1" hasCustomPrompt="1"/>
          </p:nvPr>
        </p:nvSpPr>
        <p:spPr>
          <a:xfrm>
            <a:off x="395536" y="1268760"/>
            <a:ext cx="8219256" cy="4500005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400">
                <a:solidFill>
                  <a:schemeClr val="tx1">
                    <a:lumMod val="65000"/>
                    <a:lumOff val="3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  <a:lvl2pPr>
              <a:lnSpc>
                <a:spcPct val="150000"/>
              </a:lnSpc>
              <a:defRPr sz="2000">
                <a:solidFill>
                  <a:schemeClr val="tx1">
                    <a:lumMod val="65000"/>
                    <a:lumOff val="3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2pPr>
            <a:lvl3pPr>
              <a:lnSpc>
                <a:spcPct val="150000"/>
              </a:lnSpc>
              <a:defRPr sz="1800">
                <a:solidFill>
                  <a:schemeClr val="tx1">
                    <a:lumMod val="65000"/>
                    <a:lumOff val="3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5pPr>
          </a:lstStyle>
          <a:p>
            <a:pPr lvl="0"/>
            <a:r>
              <a:rPr lang="pt-BR" dirty="0" smtClean="0"/>
              <a:t>Clique para editar o texto</a:t>
            </a:r>
          </a:p>
          <a:p>
            <a:pPr lvl="1"/>
            <a:r>
              <a:rPr lang="pt-BR" dirty="0" smtClean="0"/>
              <a:t>Segundo nível</a:t>
            </a:r>
          </a:p>
          <a:p>
            <a:pPr lvl="2"/>
            <a:r>
              <a:rPr lang="pt-BR" dirty="0" smtClean="0"/>
              <a:t>Terceiro nível</a:t>
            </a:r>
          </a:p>
          <a:p>
            <a:pPr lvl="3"/>
            <a:r>
              <a:rPr lang="pt-BR" dirty="0" smtClean="0"/>
              <a:t>Quarto nível</a:t>
            </a:r>
          </a:p>
          <a:p>
            <a:pPr lvl="4"/>
            <a:r>
              <a:rPr lang="pt-BR" dirty="0" smtClean="0"/>
              <a:t>Quinto nível</a:t>
            </a:r>
            <a:endParaRPr lang="pt-BR" dirty="0"/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6064170"/>
            <a:ext cx="2308142" cy="79382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0" y="188640"/>
            <a:ext cx="9144000" cy="634082"/>
          </a:xfrm>
          <a:prstGeom prst="rect">
            <a:avLst/>
          </a:prstGeom>
        </p:spPr>
        <p:txBody>
          <a:bodyPr anchor="ctr"/>
          <a:lstStyle>
            <a:lvl1pPr algn="l">
              <a:defRPr sz="2800" b="1" cap="small" baseline="0">
                <a:solidFill>
                  <a:schemeClr val="tx2"/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  <p:grpSp>
        <p:nvGrpSpPr>
          <p:cNvPr id="17" name="Grupo 16"/>
          <p:cNvGrpSpPr/>
          <p:nvPr userDrawn="1"/>
        </p:nvGrpSpPr>
        <p:grpSpPr>
          <a:xfrm flipV="1">
            <a:off x="0" y="836734"/>
            <a:ext cx="9144000" cy="71988"/>
            <a:chOff x="-36512" y="1268774"/>
            <a:chExt cx="9144000" cy="60596"/>
          </a:xfrm>
        </p:grpSpPr>
        <p:cxnSp>
          <p:nvCxnSpPr>
            <p:cNvPr id="18" name="Conector reto 17"/>
            <p:cNvCxnSpPr/>
            <p:nvPr userDrawn="1"/>
          </p:nvCxnSpPr>
          <p:spPr>
            <a:xfrm flipV="1">
              <a:off x="-36512" y="1268774"/>
              <a:ext cx="9144000" cy="26128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ector reto 18"/>
            <p:cNvCxnSpPr/>
            <p:nvPr userDrawn="1"/>
          </p:nvCxnSpPr>
          <p:spPr>
            <a:xfrm flipV="1">
              <a:off x="-36512" y="1303242"/>
              <a:ext cx="9144000" cy="26128"/>
            </a:xfrm>
            <a:prstGeom prst="line">
              <a:avLst/>
            </a:prstGeom>
            <a:ln w="508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Grupo 23"/>
          <p:cNvGrpSpPr/>
          <p:nvPr userDrawn="1"/>
        </p:nvGrpSpPr>
        <p:grpSpPr>
          <a:xfrm flipV="1">
            <a:off x="0" y="188640"/>
            <a:ext cx="9144000" cy="71989"/>
            <a:chOff x="-36512" y="1268774"/>
            <a:chExt cx="9144000" cy="60596"/>
          </a:xfrm>
        </p:grpSpPr>
        <p:cxnSp>
          <p:nvCxnSpPr>
            <p:cNvPr id="25" name="Conector reto 24"/>
            <p:cNvCxnSpPr/>
            <p:nvPr userDrawn="1"/>
          </p:nvCxnSpPr>
          <p:spPr>
            <a:xfrm flipV="1">
              <a:off x="-36512" y="1268774"/>
              <a:ext cx="9144000" cy="26128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ector reto 25"/>
            <p:cNvCxnSpPr/>
            <p:nvPr userDrawn="1"/>
          </p:nvCxnSpPr>
          <p:spPr>
            <a:xfrm flipV="1">
              <a:off x="-36512" y="1303242"/>
              <a:ext cx="9144000" cy="26128"/>
            </a:xfrm>
            <a:prstGeom prst="line">
              <a:avLst/>
            </a:prstGeom>
            <a:ln w="508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CaixaDeTexto 26"/>
          <p:cNvSpPr txBox="1"/>
          <p:nvPr userDrawn="1"/>
        </p:nvSpPr>
        <p:spPr>
          <a:xfrm>
            <a:off x="251520" y="6236349"/>
            <a:ext cx="5040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8B186AD9-7061-4251-BA8A-3DC2AAB57E7E}" type="slidenum">
              <a:rPr lang="pt-BR" sz="1100" b="1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‹nº›</a:t>
            </a:fld>
            <a:endParaRPr lang="pt-BR" sz="1100" b="1" dirty="0">
              <a:solidFill>
                <a:schemeClr val="tx1">
                  <a:lumMod val="50000"/>
                  <a:lumOff val="50000"/>
                </a:schemeClr>
              </a:solidFill>
              <a:effectLst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49" b="13226"/>
          <a:stretch/>
        </p:blipFill>
        <p:spPr>
          <a:xfrm>
            <a:off x="6948264" y="332656"/>
            <a:ext cx="2096822" cy="4268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ço Reservado para Texto 5"/>
          <p:cNvSpPr>
            <a:spLocks noGrp="1"/>
          </p:cNvSpPr>
          <p:nvPr>
            <p:ph type="body" sz="quarter" idx="10" hasCustomPrompt="1"/>
          </p:nvPr>
        </p:nvSpPr>
        <p:spPr>
          <a:xfrm>
            <a:off x="1056622" y="1626025"/>
            <a:ext cx="7141407" cy="431800"/>
          </a:xfrm>
          <a:prstGeom prst="rect">
            <a:avLst/>
          </a:prstGeom>
        </p:spPr>
        <p:txBody>
          <a:bodyPr/>
          <a:lstStyle>
            <a:lvl1pPr algn="ctr">
              <a:buNone/>
              <a:defRPr sz="2000" b="1" baseline="0">
                <a:solidFill>
                  <a:schemeClr val="tx2"/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pPr lvl="0"/>
            <a:r>
              <a:rPr lang="pt-BR" dirty="0" smtClean="0"/>
              <a:t>Clique para editar seu nome</a:t>
            </a:r>
            <a:endParaRPr lang="pt-BR" dirty="0"/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3" hasCustomPrompt="1"/>
          </p:nvPr>
        </p:nvSpPr>
        <p:spPr>
          <a:xfrm>
            <a:off x="1060389" y="2420888"/>
            <a:ext cx="7158089" cy="431800"/>
          </a:xfrm>
          <a:prstGeom prst="rect">
            <a:avLst/>
          </a:prstGeom>
        </p:spPr>
        <p:txBody>
          <a:bodyPr/>
          <a:lstStyle>
            <a:lvl1pPr algn="ctr">
              <a:buNone/>
              <a:defRPr sz="2000" u="none" baseline="0">
                <a:solidFill>
                  <a:schemeClr val="tx1">
                    <a:lumMod val="50000"/>
                    <a:lumOff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pPr lvl="0"/>
            <a:r>
              <a:rPr lang="pt-BR" dirty="0" smtClean="0"/>
              <a:t>Clique para editar seu e-mail</a:t>
            </a:r>
            <a:endParaRPr lang="pt-BR" dirty="0"/>
          </a:p>
        </p:txBody>
      </p:sp>
      <p:sp>
        <p:nvSpPr>
          <p:cNvPr id="17" name="Espaço Reservado para Texto 16"/>
          <p:cNvSpPr>
            <a:spLocks noGrp="1"/>
          </p:cNvSpPr>
          <p:nvPr>
            <p:ph type="body" sz="quarter" idx="14" hasCustomPrompt="1"/>
          </p:nvPr>
        </p:nvSpPr>
        <p:spPr>
          <a:xfrm>
            <a:off x="1060389" y="2060848"/>
            <a:ext cx="7158089" cy="360362"/>
          </a:xfrm>
          <a:prstGeom prst="rect">
            <a:avLst/>
          </a:prstGeom>
        </p:spPr>
        <p:txBody>
          <a:bodyPr/>
          <a:lstStyle>
            <a:lvl1pPr algn="ctr">
              <a:buNone/>
              <a:defRPr sz="2000" baseline="0">
                <a:solidFill>
                  <a:schemeClr val="tx1">
                    <a:lumMod val="50000"/>
                    <a:lumOff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pPr lvl="0"/>
            <a:r>
              <a:rPr lang="pt-BR" dirty="0" smtClean="0"/>
              <a:t>Clique para editar seu telefone</a:t>
            </a:r>
            <a:endParaRPr lang="pt-BR" dirty="0"/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78"/>
          <a:stretch/>
        </p:blipFill>
        <p:spPr>
          <a:xfrm>
            <a:off x="2133" y="0"/>
            <a:ext cx="9250387" cy="1647071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5733256"/>
            <a:ext cx="2757436" cy="948352"/>
          </a:xfrm>
          <a:prstGeom prst="rect">
            <a:avLst/>
          </a:prstGeom>
        </p:spPr>
      </p:pic>
      <p:sp>
        <p:nvSpPr>
          <p:cNvPr id="2" name="CaixaDeTexto 1"/>
          <p:cNvSpPr txBox="1"/>
          <p:nvPr userDrawn="1"/>
        </p:nvSpPr>
        <p:spPr>
          <a:xfrm>
            <a:off x="611560" y="683985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cap="small" baseline="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Obrigado!</a:t>
            </a:r>
            <a:endParaRPr lang="pt-BR" sz="3200" b="1" cap="small" baseline="0" dirty="0">
              <a:solidFill>
                <a:schemeClr val="tx1">
                  <a:lumMod val="50000"/>
                  <a:lumOff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CaixaDeTexto 11"/>
          <p:cNvSpPr txBox="1"/>
          <p:nvPr userDrawn="1"/>
        </p:nvSpPr>
        <p:spPr>
          <a:xfrm>
            <a:off x="611560" y="3636313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pt-BR" sz="3200" b="1" cap="small" baseline="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Apresentador da semana seguinte:</a:t>
            </a:r>
            <a:endParaRPr lang="pt-BR" sz="3200" b="1" cap="small" baseline="0" dirty="0">
              <a:solidFill>
                <a:schemeClr val="tx1">
                  <a:lumMod val="50000"/>
                  <a:lumOff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Espaço Reservado para Texto 5"/>
          <p:cNvSpPr>
            <a:spLocks noGrp="1"/>
          </p:cNvSpPr>
          <p:nvPr>
            <p:ph type="body" sz="quarter" idx="15" hasCustomPrompt="1"/>
          </p:nvPr>
        </p:nvSpPr>
        <p:spPr>
          <a:xfrm>
            <a:off x="1115616" y="4509120"/>
            <a:ext cx="7141407" cy="431800"/>
          </a:xfrm>
          <a:prstGeom prst="rect">
            <a:avLst/>
          </a:prstGeom>
        </p:spPr>
        <p:txBody>
          <a:bodyPr/>
          <a:lstStyle>
            <a:lvl1pPr algn="ctr">
              <a:buNone/>
              <a:defRPr sz="1800" b="1" baseline="0">
                <a:solidFill>
                  <a:schemeClr val="tx2"/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pPr lvl="0"/>
            <a:r>
              <a:rPr lang="pt-BR" dirty="0" smtClean="0"/>
              <a:t>Clique para editar o nome do próximo (vide lista abaixo)</a:t>
            </a:r>
            <a:endParaRPr lang="pt-BR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 rot="16200000">
            <a:off x="8316706" y="3364976"/>
            <a:ext cx="151216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7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DOCUMENTO</a:t>
            </a:r>
            <a:r>
              <a:rPr lang="pt-BR" sz="700" b="1" baseline="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INTERNO</a:t>
            </a:r>
            <a:endParaRPr lang="pt-BR" sz="700" b="1" dirty="0" smtClean="0">
              <a:solidFill>
                <a:schemeClr val="tx1">
                  <a:lumMod val="65000"/>
                  <a:lumOff val="3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CaixaDeTexto 4"/>
          <p:cNvSpPr txBox="1"/>
          <p:nvPr/>
        </p:nvSpPr>
        <p:spPr>
          <a:xfrm>
            <a:off x="179512" y="6381328"/>
            <a:ext cx="5040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8B186AD9-7061-4251-BA8A-3DC2AAB57E7E}" type="slidenum">
              <a:rPr lang="pt-BR" sz="1100" b="1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‹nº›</a:t>
            </a:fld>
            <a:endParaRPr lang="pt-BR" sz="1100" b="1" dirty="0">
              <a:solidFill>
                <a:schemeClr val="tx1">
                  <a:lumMod val="50000"/>
                  <a:lumOff val="50000"/>
                </a:schemeClr>
              </a:solidFill>
              <a:effectLst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lanilha_do_Microsoft_Excel1.xlsx"/><Relationship Id="rId2" Type="http://schemas.openxmlformats.org/officeDocument/2006/relationships/slideLayout" Target="../slideLayouts/slideLayout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2195736" y="5013176"/>
            <a:ext cx="5688632" cy="288032"/>
          </a:xfrm>
        </p:spPr>
        <p:txBody>
          <a:bodyPr/>
          <a:lstStyle/>
          <a:p>
            <a:r>
              <a:rPr lang="pt-BR" dirty="0" smtClean="0"/>
              <a:t>Quatro </a:t>
            </a:r>
            <a:r>
              <a:rPr lang="pt-BR" dirty="0"/>
              <a:t>dicas </a:t>
            </a:r>
            <a:r>
              <a:rPr lang="pt-BR" dirty="0" smtClean="0"/>
              <a:t>para se </a:t>
            </a:r>
            <a:r>
              <a:rPr lang="pt-BR" dirty="0"/>
              <a:t>conquistar autoridade moral e ter sucesso na carreira</a:t>
            </a:r>
          </a:p>
          <a:p>
            <a:endParaRPr lang="pt-BR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51444"/>
            <a:ext cx="2304256" cy="2333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260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BR" sz="1600" dirty="0" smtClean="0"/>
          </a:p>
          <a:p>
            <a:pPr marL="3767138" indent="0" algn="just">
              <a:buNone/>
            </a:pPr>
            <a:r>
              <a:rPr lang="pt-BR" sz="1600" dirty="0" smtClean="0"/>
              <a:t>Para </a:t>
            </a:r>
            <a:r>
              <a:rPr lang="pt-BR" sz="1600" dirty="0"/>
              <a:t>ter uma carreira promissora, as pessoas deveriam se preocupar em acumular bagagem para obter autoridade moral, que nada mais é do que ter a reputação de alguém reconhecidamente competente para resolver problemas e identificar soluções</a:t>
            </a:r>
            <a:r>
              <a:rPr lang="pt-BR" sz="1600" dirty="0" smtClean="0"/>
              <a:t>.</a:t>
            </a:r>
          </a:p>
          <a:p>
            <a:pPr marL="0" indent="0" algn="just">
              <a:buNone/>
            </a:pPr>
            <a:endParaRPr lang="pt-BR" sz="1600" dirty="0" smtClean="0"/>
          </a:p>
          <a:p>
            <a:pPr marL="0" indent="0" algn="just">
              <a:buNone/>
            </a:pPr>
            <a:r>
              <a:rPr lang="pt-BR" sz="1600" dirty="0" smtClean="0"/>
              <a:t>Uma </a:t>
            </a:r>
            <a:r>
              <a:rPr lang="pt-BR" sz="1600" dirty="0"/>
              <a:t>pessoa, em qualquer profissão, sem autoridade é refém de muitas circunstâncias: crises, chefes incompetentes, falta de perspectiva, competição interna, futuro incerto. A maior vantagem (ou problema para quem não a tem) é que autoridade não se compra, se conquista.</a:t>
            </a:r>
            <a:endParaRPr lang="pt-BR" sz="1600" dirty="0"/>
          </a:p>
        </p:txBody>
      </p:sp>
      <p:sp>
        <p:nvSpPr>
          <p:cNvPr id="3" name="Título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 smtClean="0"/>
              <a:t>atitude</a:t>
            </a:r>
            <a:endParaRPr lang="pt-BR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2857500" cy="292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749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/>
          <p:cNvSpPr>
            <a:spLocks noGrp="1"/>
          </p:cNvSpPr>
          <p:nvPr>
            <p:ph idx="1"/>
          </p:nvPr>
        </p:nvSpPr>
        <p:spPr>
          <a:xfrm>
            <a:off x="395536" y="1628800"/>
            <a:ext cx="8219256" cy="4500005"/>
          </a:xfrm>
        </p:spPr>
        <p:txBody>
          <a:bodyPr/>
          <a:lstStyle/>
          <a:p>
            <a:pPr marL="0" indent="0" algn="just">
              <a:buNone/>
            </a:pPr>
            <a:r>
              <a:rPr lang="pt-BR" sz="1600" dirty="0"/>
              <a:t>A autoridade moral é composta por quatro fatores que se somam e se complementam. São eles</a:t>
            </a:r>
            <a:r>
              <a:rPr lang="pt-BR" sz="1600" dirty="0" smtClean="0"/>
              <a:t>:</a:t>
            </a:r>
          </a:p>
          <a:p>
            <a:pPr algn="just"/>
            <a:endParaRPr lang="pt-BR" sz="1600" dirty="0"/>
          </a:p>
          <a:p>
            <a:pPr algn="just"/>
            <a:r>
              <a:rPr lang="pt-BR" sz="1600" b="1" dirty="0"/>
              <a:t>1- Conhecimento </a:t>
            </a:r>
            <a:r>
              <a:rPr lang="pt-BR" sz="1600" dirty="0"/>
              <a:t>– Você tem que buscar os melhores conhecimentos técnicos existentes no mercado. Só faça o melhor que couber em seu bolso. A melhor graduação, pós-graduação, escola de idiomas, treinamentos</a:t>
            </a:r>
            <a:r>
              <a:rPr lang="pt-BR" sz="1600" dirty="0" smtClean="0"/>
              <a:t>.</a:t>
            </a:r>
          </a:p>
          <a:p>
            <a:pPr algn="just"/>
            <a:endParaRPr lang="pt-BR" sz="1600" dirty="0"/>
          </a:p>
          <a:p>
            <a:pPr algn="just"/>
            <a:r>
              <a:rPr lang="pt-BR" sz="1600" b="1" dirty="0"/>
              <a:t>2- Prática deliberada</a:t>
            </a:r>
            <a:r>
              <a:rPr lang="pt-BR" sz="1600" dirty="0"/>
              <a:t> – Aprimore deliberadamente seus pontos fortes, conserte seus pontos limitantes e não perca tempo com seus pontos fracos.</a:t>
            </a:r>
            <a:endParaRPr lang="pt-BR" sz="1600" dirty="0" smtClean="0"/>
          </a:p>
        </p:txBody>
      </p:sp>
      <p:sp>
        <p:nvSpPr>
          <p:cNvPr id="3" name="Título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Conquista de autoridade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1757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/>
          <p:cNvSpPr>
            <a:spLocks noGrp="1"/>
          </p:cNvSpPr>
          <p:nvPr>
            <p:ph idx="1"/>
          </p:nvPr>
        </p:nvSpPr>
        <p:spPr>
          <a:xfrm>
            <a:off x="395536" y="1628800"/>
            <a:ext cx="8219256" cy="4500005"/>
          </a:xfrm>
        </p:spPr>
        <p:txBody>
          <a:bodyPr/>
          <a:lstStyle/>
          <a:p>
            <a:pPr algn="just"/>
            <a:r>
              <a:rPr lang="pt-BR" sz="1600" b="1" dirty="0"/>
              <a:t>3- Profissionalismo</a:t>
            </a:r>
            <a:r>
              <a:rPr lang="pt-BR" sz="1600" dirty="0"/>
              <a:t> – Além de ser uma pessoa ética, procure atingir a excelência no que faz. Cumpra tudo o que prometer e de preferência entregue um pouco além</a:t>
            </a:r>
            <a:r>
              <a:rPr lang="pt-BR" sz="1600" dirty="0" smtClean="0"/>
              <a:t>.</a:t>
            </a:r>
          </a:p>
          <a:p>
            <a:pPr algn="just"/>
            <a:endParaRPr lang="pt-BR" sz="1600" dirty="0"/>
          </a:p>
          <a:p>
            <a:pPr algn="just"/>
            <a:r>
              <a:rPr lang="pt-BR" sz="1600" b="1" dirty="0"/>
              <a:t>4- Reputação</a:t>
            </a:r>
            <a:r>
              <a:rPr lang="pt-BR" sz="1600" dirty="0"/>
              <a:t> – Conquiste o respeito por suas realizações, não por suas promessas. Credibilidade demora anos (às vezes décadas) para ser construída e minutos para ser perdida. Tome cuidado em preservá-la</a:t>
            </a:r>
            <a:r>
              <a:rPr lang="pt-BR" sz="1600" dirty="0" smtClean="0"/>
              <a:t>.</a:t>
            </a:r>
          </a:p>
          <a:p>
            <a:pPr algn="just"/>
            <a:endParaRPr lang="pt-BR" sz="1600" dirty="0"/>
          </a:p>
          <a:p>
            <a:pPr marL="0" indent="0" algn="just">
              <a:buNone/>
            </a:pPr>
            <a:r>
              <a:rPr lang="pt-BR" sz="1600" dirty="0"/>
              <a:t>A soma dessas atitudes será correspondente à autoridade adquirida e é ela o maior patrimônio qualquer </a:t>
            </a:r>
            <a:r>
              <a:rPr lang="pt-BR" sz="1600" dirty="0" smtClean="0"/>
              <a:t>profissão </a:t>
            </a:r>
            <a:r>
              <a:rPr lang="pt-BR" sz="1600" dirty="0"/>
              <a:t>ou negócio.</a:t>
            </a:r>
            <a:endParaRPr lang="pt-BR" sz="1600" dirty="0" smtClean="0"/>
          </a:p>
        </p:txBody>
      </p:sp>
      <p:sp>
        <p:nvSpPr>
          <p:cNvPr id="3" name="Título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 smtClean="0"/>
              <a:t>Conquista de autoridade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3826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/>
          <p:cNvSpPr>
            <a:spLocks noGrp="1"/>
          </p:cNvSpPr>
          <p:nvPr>
            <p:ph idx="1"/>
          </p:nvPr>
        </p:nvSpPr>
        <p:spPr>
          <a:xfrm>
            <a:off x="395536" y="1628800"/>
            <a:ext cx="8219256" cy="4500005"/>
          </a:xfrm>
        </p:spPr>
        <p:txBody>
          <a:bodyPr/>
          <a:lstStyle/>
          <a:p>
            <a:pPr algn="just"/>
            <a:endParaRPr lang="pt-BR" sz="1600" dirty="0" smtClean="0"/>
          </a:p>
        </p:txBody>
      </p:sp>
      <p:sp>
        <p:nvSpPr>
          <p:cNvPr id="3" name="Título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 smtClean="0"/>
              <a:t>Competências</a:t>
            </a:r>
            <a:endParaRPr lang="pt-BR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77" y="1700808"/>
            <a:ext cx="8292343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502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exto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pt-BR" dirty="0" smtClean="0"/>
              <a:t>Alexandre Nascimento</a:t>
            </a:r>
            <a:endParaRPr lang="pt-BR" dirty="0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pt-BR" dirty="0" smtClean="0"/>
              <a:t>anascimento@place.com.br</a:t>
            </a:r>
            <a:endParaRPr lang="pt-BR" dirty="0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pt-BR" dirty="0" smtClean="0"/>
              <a:t>(73) 9926.2779</a:t>
            </a:r>
            <a:endParaRPr lang="pt-BR" dirty="0"/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pt-BR" dirty="0" smtClean="0"/>
              <a:t>Ana Paula dos Santos Costa</a:t>
            </a:r>
            <a:endParaRPr lang="pt-BR" dirty="0"/>
          </a:p>
        </p:txBody>
      </p:sp>
      <p:graphicFrame>
        <p:nvGraphicFramePr>
          <p:cNvPr id="6" name="Objeto 5"/>
          <p:cNvGraphicFramePr>
            <a:graphicFrameLocks noChangeAspect="1"/>
          </p:cNvGraphicFramePr>
          <p:nvPr userDrawn="1">
            <p:extLst>
              <p:ext uri="{D42A27DB-BD31-4B8C-83A1-F6EECF244321}">
                <p14:modId xmlns:p14="http://schemas.microsoft.com/office/powerpoint/2010/main" val="1938506962"/>
              </p:ext>
            </p:extLst>
          </p:nvPr>
        </p:nvGraphicFramePr>
        <p:xfrm>
          <a:off x="652463" y="5665788"/>
          <a:ext cx="1152525" cy="985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Planilha" showAsIcon="1" r:id="rId3" imgW="905760" imgH="776520" progId="Excel.Sheet.12">
                  <p:embed/>
                </p:oleObj>
              </mc:Choice>
              <mc:Fallback>
                <p:oleObj name="Planilha" showAsIcon="1" r:id="rId3" imgW="905760" imgH="776520" progId="Excel.Sheet.12">
                  <p:embed/>
                  <p:pic>
                    <p:nvPicPr>
                      <p:cNvPr id="0" name="Objeto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463" y="5665788"/>
                        <a:ext cx="1152525" cy="985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8666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elo_e-DSA.r.00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Modelo_e-DSA.r.00</Template>
  <TotalTime>56</TotalTime>
  <Words>289</Words>
  <Application>Microsoft Office PowerPoint</Application>
  <PresentationFormat>Apresentação na tela (4:3)</PresentationFormat>
  <Paragraphs>23</Paragraphs>
  <Slides>6</Slides>
  <Notes>0</Notes>
  <HiddenSlides>0</HiddenSlides>
  <MMClips>0</MMClips>
  <ScaleCrop>false</ScaleCrop>
  <HeadingPairs>
    <vt:vector size="6" baseType="variant">
      <vt:variant>
        <vt:lpstr>Tema</vt:lpstr>
      </vt:variant>
      <vt:variant>
        <vt:i4>1</vt:i4>
      </vt:variant>
      <vt:variant>
        <vt:lpstr>Servidores OLE incorporados</vt:lpstr>
      </vt:variant>
      <vt:variant>
        <vt:i4>1</vt:i4>
      </vt:variant>
      <vt:variant>
        <vt:lpstr>Títulos de slides</vt:lpstr>
      </vt:variant>
      <vt:variant>
        <vt:i4>6</vt:i4>
      </vt:variant>
    </vt:vector>
  </HeadingPairs>
  <TitlesOfParts>
    <vt:vector size="8" baseType="lpstr">
      <vt:lpstr>Modelo_e-DSA.r.00</vt:lpstr>
      <vt:lpstr>Planilha do Microsoft Excel</vt:lpstr>
      <vt:lpstr>Apresentação do PowerPoint</vt:lpstr>
      <vt:lpstr>atitude</vt:lpstr>
      <vt:lpstr>Conquista de autoridade</vt:lpstr>
      <vt:lpstr>Conquista de autoridade</vt:lpstr>
      <vt:lpstr>Competências</vt:lpstr>
      <vt:lpstr>Apresentação do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ALEXANDRE</dc:creator>
  <cp:lastModifiedBy>ALEXANDRE</cp:lastModifiedBy>
  <cp:revision>6</cp:revision>
  <dcterms:created xsi:type="dcterms:W3CDTF">2012-01-31T00:28:02Z</dcterms:created>
  <dcterms:modified xsi:type="dcterms:W3CDTF">2012-01-31T01:24:18Z</dcterms:modified>
</cp:coreProperties>
</file>