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56" r:id="rId3"/>
    <p:sldId id="263" r:id="rId4"/>
    <p:sldId id="264" r:id="rId5"/>
    <p:sldId id="266" r:id="rId6"/>
    <p:sldId id="265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/>
  </p:normalViewPr>
  <p:slideViewPr>
    <p:cSldViewPr>
      <p:cViewPr>
        <p:scale>
          <a:sx n="70" d="100"/>
          <a:sy n="70" d="100"/>
        </p:scale>
        <p:origin x="108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02/05/2011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655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15616" y="332656"/>
            <a:ext cx="7772400" cy="5040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0"/>
          </p:nvPr>
        </p:nvSpPr>
        <p:spPr>
          <a:xfrm>
            <a:off x="900113" y="1557338"/>
            <a:ext cx="7416800" cy="935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sz="quarter" idx="11"/>
          </p:nvPr>
        </p:nvSpPr>
        <p:spPr>
          <a:xfrm>
            <a:off x="5651500" y="3284538"/>
            <a:ext cx="2665413" cy="24479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no ícone para adicionar uma imagem</a:t>
            </a: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50000" contrast="-59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Imagem 3" descr="14 B 2 (transparente)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411760" y="0"/>
            <a:ext cx="6071764" cy="208823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151620" y="2924944"/>
            <a:ext cx="684076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Ciclo de Gestão do Desempenho</a:t>
            </a:r>
          </a:p>
          <a:p>
            <a:pPr algn="ctr"/>
            <a:r>
              <a:rPr lang="pt-BR" b="1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E-DSA - Édipo</a:t>
            </a:r>
            <a:endParaRPr lang="pt-BR" b="1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zoom/>
      </p:transition>
    </mc:Choice>
    <mc:Fallback>
      <p:transition spd="slow">
        <p:zo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Gestão do Desempenho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67456" y="1124744"/>
            <a:ext cx="784887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 processo de avaliação de desempenho pressupõe que os resultados de uma organização dependem do desempenho de cada pessoa e da atuação desta na equipe ou no grupo de trabalho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endParaRPr lang="pt-BR" sz="16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Avaliação de desempenho é uma ferramenta de gestão de pessoas que corresponde a uma análise sistemática do desempenho do profissional em função das atividades que realiza, das metas estabelecidas, dos resultados alcançados e do seu potencial de desenvolvimento</a:t>
            </a:r>
            <a:r>
              <a:rPr lang="pt-BR" sz="16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pt-BR" dirty="0">
              <a:effectLst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294928" y="3861334"/>
            <a:ext cx="8877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285750" indent="-285750">
              <a:buClr>
                <a:srgbClr val="FF0000"/>
              </a:buClr>
              <a:buFont typeface="Wingdings" pitchFamily="2" charset="2"/>
              <a:buChar char="ü"/>
              <a:defRPr sz="16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pt-BR" dirty="0" smtClean="0"/>
              <a:t>Criar </a:t>
            </a:r>
            <a:r>
              <a:rPr lang="pt-BR" dirty="0"/>
              <a:t>oportunidade para o colaborador conversar sobre o seu desempenho.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294928" y="4199888"/>
            <a:ext cx="8877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285750" indent="-285750">
              <a:buClr>
                <a:srgbClr val="FF0000"/>
              </a:buClr>
              <a:buFont typeface="Wingdings" pitchFamily="2" charset="2"/>
              <a:buChar char="ü"/>
              <a:defRPr sz="16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pt-BR" dirty="0"/>
              <a:t>Oferecer-lhe a possibilidade de conhecer os pontos fortes e aprimorar seu desempenho.</a:t>
            </a: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278029" y="4740912"/>
            <a:ext cx="8877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285750" indent="-285750">
              <a:buClr>
                <a:srgbClr val="FF0000"/>
              </a:buClr>
              <a:buFont typeface="Wingdings" pitchFamily="2" charset="2"/>
              <a:buChar char="ü"/>
              <a:defRPr sz="16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pt-BR" dirty="0"/>
              <a:t>Proporcionar uma maneira sistemática de planejar o </a:t>
            </a:r>
            <a:r>
              <a:rPr lang="pt-BR" dirty="0"/>
              <a:t>seu</a:t>
            </a:r>
            <a:r>
              <a:rPr lang="pt-BR" dirty="0"/>
              <a:t> treinamento e desenvolvimento.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266328" y="5334433"/>
            <a:ext cx="88776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BR"/>
            </a:defPPr>
            <a:lvl1pPr marL="285750" indent="-285750">
              <a:buClr>
                <a:srgbClr val="FF0000"/>
              </a:buClr>
              <a:buFont typeface="Wingdings" pitchFamily="2" charset="2"/>
              <a:buChar char="ü"/>
              <a:defRPr sz="16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pt-BR" dirty="0"/>
              <a:t>Proporcionar um critério para a progressão funcional.</a:t>
            </a:r>
          </a:p>
        </p:txBody>
      </p:sp>
      <p:sp>
        <p:nvSpPr>
          <p:cNvPr id="9" name="CaixaDeTexto 8"/>
          <p:cNvSpPr txBox="1"/>
          <p:nvPr/>
        </p:nvSpPr>
        <p:spPr>
          <a:xfrm>
            <a:off x="278029" y="5676989"/>
            <a:ext cx="8877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FF0000"/>
              </a:buClr>
              <a:buFont typeface="Wingdings" pitchFamily="2" charset="2"/>
              <a:buChar char="ü"/>
            </a:pPr>
            <a:r>
              <a:rPr lang="pt-BR" sz="1600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Identificar a contribuição de cada colaborador para o sucesso da Unidade/Área, detectando os problemas e definindo planos de ação.</a:t>
            </a:r>
            <a:endParaRPr lang="pt-BR" sz="1600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294928" y="3374531"/>
            <a:ext cx="2821193" cy="486803"/>
          </a:xfrm>
          <a:prstGeom prst="rect">
            <a:avLst/>
          </a:prstGeom>
        </p:spPr>
        <p:txBody>
          <a:bodyPr/>
          <a:lstStyle>
            <a:lvl1pPr algn="ctr">
              <a:spcBef>
                <a:spcPct val="0"/>
              </a:spcBef>
              <a:buNone/>
              <a:defRPr sz="44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800" dirty="0"/>
              <a:t>Objetivo:</a:t>
            </a:r>
            <a:endParaRPr lang="pt-BR" sz="2800" dirty="0"/>
          </a:p>
        </p:txBody>
      </p:sp>
    </p:spTree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rupo 53"/>
          <p:cNvGrpSpPr/>
          <p:nvPr/>
        </p:nvGrpSpPr>
        <p:grpSpPr>
          <a:xfrm>
            <a:off x="1907704" y="1484784"/>
            <a:ext cx="5328592" cy="4608512"/>
            <a:chOff x="1907704" y="1484784"/>
            <a:chExt cx="5328592" cy="4608512"/>
          </a:xfrm>
        </p:grpSpPr>
        <p:sp>
          <p:nvSpPr>
            <p:cNvPr id="52" name="Fluxograma: Processo alternativo 51"/>
            <p:cNvSpPr/>
            <p:nvPr/>
          </p:nvSpPr>
          <p:spPr>
            <a:xfrm>
              <a:off x="1907704" y="1484784"/>
              <a:ext cx="5328592" cy="4608512"/>
            </a:xfrm>
            <a:prstGeom prst="flowChartAlternateProcess">
              <a:avLst/>
            </a:prstGeom>
            <a:scene3d>
              <a:camera prst="perspectiveLeft" fov="3000000">
                <a:rot lat="27145" lon="292581" rev="21222971"/>
              </a:camera>
              <a:lightRig rig="threePt" dir="t"/>
            </a:scene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/>
            <p:cNvSpPr/>
            <p:nvPr/>
          </p:nvSpPr>
          <p:spPr>
            <a:xfrm>
              <a:off x="5004267" y="2708955"/>
              <a:ext cx="2016005" cy="2016226"/>
            </a:xfrm>
            <a:prstGeom prst="ellipse">
              <a:avLst/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35000">
                  <a:schemeClr val="accent1">
                    <a:lumMod val="75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16200000" scaled="1"/>
            </a:gradFill>
            <a:ln/>
            <a:scene3d>
              <a:camera prst="perspectiveLeft" fov="3000000">
                <a:rot lat="27145" lon="292581" rev="21222971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Elipse 6"/>
            <p:cNvSpPr/>
            <p:nvPr/>
          </p:nvSpPr>
          <p:spPr>
            <a:xfrm>
              <a:off x="5299504" y="3004224"/>
              <a:ext cx="1425531" cy="1425688"/>
            </a:xfrm>
            <a:prstGeom prst="rect">
              <a:avLst/>
            </a:prstGeom>
            <a:scene3d>
              <a:camera prst="perspectiveLeft" fov="3000000">
                <a:rot lat="27145" lon="292581" rev="21222971"/>
              </a:camera>
              <a:lightRig rig="threePt" dir="t"/>
            </a:scene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kern="1200" dirty="0" smtClean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Descreva o comportamento observado e seus impactos</a:t>
              </a:r>
              <a:endParaRPr lang="pt-BR" sz="1200" b="1" kern="1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42" name="Elipse 41"/>
            <p:cNvSpPr/>
            <p:nvPr/>
          </p:nvSpPr>
          <p:spPr>
            <a:xfrm>
              <a:off x="3642254" y="1556792"/>
              <a:ext cx="2016005" cy="2016005"/>
            </a:xfrm>
            <a:prstGeom prst="ellipse">
              <a:avLst/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35000">
                  <a:schemeClr val="accent1">
                    <a:lumMod val="75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16200000" scaled="1"/>
            </a:gradFill>
            <a:ln/>
            <a:scene3d>
              <a:camera prst="perspectiveLeft" fov="3000000">
                <a:rot lat="27145" lon="292581" rev="21222971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Elipse 4"/>
            <p:cNvSpPr/>
            <p:nvPr/>
          </p:nvSpPr>
          <p:spPr>
            <a:xfrm>
              <a:off x="3937491" y="1852029"/>
              <a:ext cx="1425531" cy="1425531"/>
            </a:xfrm>
            <a:prstGeom prst="rect">
              <a:avLst/>
            </a:prstGeom>
            <a:scene3d>
              <a:camera prst="perspectiveLeft" fov="3000000">
                <a:rot lat="27145" lon="292581" rev="21222971"/>
              </a:camera>
              <a:lightRig rig="threePt" dir="t"/>
            </a:scene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kern="1200" dirty="0" smtClean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Identifique a situação e planeje  o diálogo</a:t>
              </a:r>
              <a:endParaRPr lang="pt-BR" sz="1200" b="1" kern="1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38" name="Elipse 37"/>
            <p:cNvSpPr/>
            <p:nvPr/>
          </p:nvSpPr>
          <p:spPr>
            <a:xfrm>
              <a:off x="3642145" y="3789259"/>
              <a:ext cx="2016005" cy="2016005"/>
            </a:xfrm>
            <a:prstGeom prst="ellipse">
              <a:avLst/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35000">
                  <a:schemeClr val="accent1">
                    <a:lumMod val="75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16200000" scaled="1"/>
            </a:gradFill>
            <a:ln/>
            <a:scene3d>
              <a:camera prst="perspectiveLeft" fov="3000000">
                <a:rot lat="27145" lon="292581" rev="21222971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Elipse 8"/>
            <p:cNvSpPr/>
            <p:nvPr/>
          </p:nvSpPr>
          <p:spPr>
            <a:xfrm>
              <a:off x="3937382" y="4084496"/>
              <a:ext cx="1498714" cy="1425531"/>
            </a:xfrm>
            <a:prstGeom prst="rect">
              <a:avLst/>
            </a:prstGeom>
            <a:scene3d>
              <a:camera prst="perspectiveLeft" fov="3000000">
                <a:rot lat="27145" lon="292581" rev="21222971"/>
              </a:camera>
              <a:lightRig rig="threePt" dir="t"/>
            </a:scene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kern="1200" dirty="0" smtClean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Proponha </a:t>
              </a:r>
              <a:r>
                <a:rPr lang="pt-BR" sz="1200" b="1" kern="1200" dirty="0" smtClean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/>
              </a:r>
              <a:br>
                <a:rPr lang="pt-BR" sz="1200" b="1" kern="1200" dirty="0" smtClean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</a:br>
              <a:r>
                <a:rPr lang="pt-BR" sz="1200" b="1" kern="1200" dirty="0" smtClean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alternativas, dê sugestões de desenvolvimento</a:t>
              </a:r>
              <a:endParaRPr lang="pt-BR" sz="1200" b="1" kern="1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36" name="Elipse 35"/>
            <p:cNvSpPr/>
            <p:nvPr/>
          </p:nvSpPr>
          <p:spPr>
            <a:xfrm>
              <a:off x="2195736" y="2781067"/>
              <a:ext cx="2016005" cy="2016005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0"/>
                  </a:schemeClr>
                </a:gs>
                <a:gs pos="35000">
                  <a:schemeClr val="tx2">
                    <a:lumMod val="75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16200000" scaled="1"/>
            </a:gradFill>
            <a:ln/>
            <a:scene3d>
              <a:camera prst="perspectiveLeft" fov="3000000">
                <a:rot lat="27145" lon="292581" rev="21222971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Elipse 10"/>
            <p:cNvSpPr/>
            <p:nvPr/>
          </p:nvSpPr>
          <p:spPr>
            <a:xfrm>
              <a:off x="2490973" y="3076304"/>
              <a:ext cx="1425531" cy="1425531"/>
            </a:xfrm>
            <a:prstGeom prst="rect">
              <a:avLst/>
            </a:prstGeom>
            <a:ln>
              <a:noFill/>
            </a:ln>
            <a:scene3d>
              <a:camera prst="perspectiveLeft" fov="3000000">
                <a:rot lat="27145" lon="292581" rev="21222971"/>
              </a:camera>
              <a:lightRig rig="threePt" dir="t"/>
            </a:scene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kern="1200" dirty="0" smtClean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Reforce e apoie a mudança</a:t>
              </a:r>
              <a:endParaRPr lang="pt-BR" sz="1200" b="1" kern="1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Estruturar e transmitir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31" name="Arco 30"/>
          <p:cNvSpPr/>
          <p:nvPr/>
        </p:nvSpPr>
        <p:spPr>
          <a:xfrm rot="248895">
            <a:off x="5259758" y="2302183"/>
            <a:ext cx="935283" cy="950217"/>
          </a:xfrm>
          <a:prstGeom prst="arc">
            <a:avLst>
              <a:gd name="adj1" fmla="val 16200000"/>
              <a:gd name="adj2" fmla="val 20166488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  <a:scene3d>
            <a:camera prst="perspectiveLeft" fov="3000000">
              <a:rot lat="27145" lon="292581" rev="21222971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5" name="Arco 44"/>
          <p:cNvSpPr/>
          <p:nvPr/>
        </p:nvSpPr>
        <p:spPr>
          <a:xfrm rot="7319579">
            <a:off x="5397864" y="4148740"/>
            <a:ext cx="935283" cy="950217"/>
          </a:xfrm>
          <a:prstGeom prst="arc">
            <a:avLst>
              <a:gd name="adj1" fmla="val 16200000"/>
              <a:gd name="adj2" fmla="val 20166488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  <a:scene3d>
            <a:camera prst="perspectiveLeft" fov="3000000">
              <a:rot lat="27145" lon="292581" rev="21222971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Arco 45"/>
          <p:cNvSpPr/>
          <p:nvPr/>
        </p:nvSpPr>
        <p:spPr>
          <a:xfrm rot="16773268">
            <a:off x="3198179" y="2269860"/>
            <a:ext cx="935283" cy="950217"/>
          </a:xfrm>
          <a:prstGeom prst="arc">
            <a:avLst>
              <a:gd name="adj1" fmla="val 16200000"/>
              <a:gd name="adj2" fmla="val 20166488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  <a:scene3d>
            <a:camera prst="perspectiveLeft" fov="3000000">
              <a:rot lat="27145" lon="292581" rev="21222971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Arco 46"/>
          <p:cNvSpPr/>
          <p:nvPr/>
        </p:nvSpPr>
        <p:spPr>
          <a:xfrm rot="10800000">
            <a:off x="3131841" y="4321963"/>
            <a:ext cx="935283" cy="950217"/>
          </a:xfrm>
          <a:prstGeom prst="arc">
            <a:avLst>
              <a:gd name="adj1" fmla="val 16200000"/>
              <a:gd name="adj2" fmla="val 20166488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  <a:scene3d>
            <a:camera prst="perspectiveLeft" fov="3000000">
              <a:rot lat="27145" lon="292581" rev="21222971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905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25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45" grpId="0" animBg="1"/>
      <p:bldP spid="46" grpId="0" animBg="1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Como receber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1" name="Elipse 6"/>
          <p:cNvSpPr/>
          <p:nvPr/>
        </p:nvSpPr>
        <p:spPr>
          <a:xfrm>
            <a:off x="5148064" y="3004224"/>
            <a:ext cx="1720768" cy="142568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9050" tIns="19050" rIns="19050" bIns="19050" numCol="1" spcCol="1270" anchor="ctr" anchorCtr="0">
            <a:noAutofit/>
          </a:bodyPr>
          <a:lstStyle/>
          <a:p>
            <a:pPr lvl="0" algn="ctr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t-BR" sz="1200" b="1" kern="12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Peça esclarecimentos.</a:t>
            </a:r>
            <a:endParaRPr lang="pt-BR" sz="1200" b="1" kern="1200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1907704" y="1412776"/>
            <a:ext cx="5328592" cy="4608512"/>
            <a:chOff x="1907704" y="1412776"/>
            <a:chExt cx="5328592" cy="4608512"/>
          </a:xfrm>
        </p:grpSpPr>
        <p:sp>
          <p:nvSpPr>
            <p:cNvPr id="17" name="Fluxograma: Processo alternativo 16"/>
            <p:cNvSpPr/>
            <p:nvPr/>
          </p:nvSpPr>
          <p:spPr>
            <a:xfrm>
              <a:off x="1907704" y="1412776"/>
              <a:ext cx="5328592" cy="4608512"/>
            </a:xfrm>
            <a:prstGeom prst="flowChartAlternateProcess">
              <a:avLst/>
            </a:prstGeom>
            <a:scene3d>
              <a:camera prst="orthographicFront">
                <a:rot lat="120289" lon="601057" rev="21268858"/>
              </a:camera>
              <a:lightRig rig="threePt" dir="t"/>
            </a:scene3d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Elipse 17"/>
            <p:cNvSpPr/>
            <p:nvPr/>
          </p:nvSpPr>
          <p:spPr>
            <a:xfrm>
              <a:off x="5004267" y="2636947"/>
              <a:ext cx="2016005" cy="2016226"/>
            </a:xfrm>
            <a:prstGeom prst="ellipse">
              <a:avLst/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35000">
                  <a:schemeClr val="accent1">
                    <a:lumMod val="75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16200000" scaled="1"/>
            </a:gradFill>
            <a:ln/>
            <a:scene3d>
              <a:camera prst="orthographicFront">
                <a:rot lat="120289" lon="601057" rev="21268858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Elipse 6"/>
            <p:cNvSpPr/>
            <p:nvPr/>
          </p:nvSpPr>
          <p:spPr>
            <a:xfrm>
              <a:off x="5299504" y="2932216"/>
              <a:ext cx="1504854" cy="1425688"/>
            </a:xfrm>
            <a:prstGeom prst="rect">
              <a:avLst/>
            </a:prstGeom>
            <a:scene3d>
              <a:camera prst="orthographicFront">
                <a:rot lat="120289" lon="601057" rev="21268858"/>
              </a:camera>
              <a:lightRig rig="threePt" dir="t"/>
            </a:scene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Peça esclarecimentos</a:t>
              </a:r>
              <a:endParaRPr lang="pt-BR" sz="1200" b="1" kern="1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0" name="Elipse 19"/>
            <p:cNvSpPr/>
            <p:nvPr/>
          </p:nvSpPr>
          <p:spPr>
            <a:xfrm>
              <a:off x="3642254" y="1484784"/>
              <a:ext cx="2016005" cy="2016005"/>
            </a:xfrm>
            <a:prstGeom prst="ellipse">
              <a:avLst/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35000">
                  <a:schemeClr val="accent1">
                    <a:lumMod val="75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16200000" scaled="1"/>
            </a:gradFill>
            <a:ln/>
            <a:scene3d>
              <a:camera prst="orthographicFront">
                <a:rot lat="120289" lon="601057" rev="21268858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Elipse 4"/>
            <p:cNvSpPr/>
            <p:nvPr/>
          </p:nvSpPr>
          <p:spPr>
            <a:xfrm>
              <a:off x="3924038" y="1780021"/>
              <a:ext cx="1498605" cy="1425531"/>
            </a:xfrm>
            <a:prstGeom prst="rect">
              <a:avLst/>
            </a:prstGeom>
            <a:scene3d>
              <a:camera prst="orthographicFront">
                <a:rot lat="120289" lon="601057" rev="21268858"/>
              </a:camera>
              <a:lightRig rig="threePt" dir="t"/>
            </a:scene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Ouça com atenção. </a:t>
              </a:r>
              <a:r>
                <a:rPr lang="pt-BR" sz="1200" b="1" dirty="0" smtClean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Concentre-se                                 </a:t>
              </a:r>
              <a:r>
                <a:rPr lang="pt-BR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nas informações</a:t>
              </a:r>
              <a:endParaRPr lang="pt-BR" sz="1200" b="1" kern="1200" dirty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endParaRPr>
            </a:p>
          </p:txBody>
        </p:sp>
        <p:sp>
          <p:nvSpPr>
            <p:cNvPr id="22" name="Elipse 21"/>
            <p:cNvSpPr/>
            <p:nvPr/>
          </p:nvSpPr>
          <p:spPr>
            <a:xfrm>
              <a:off x="3642145" y="3717251"/>
              <a:ext cx="2016005" cy="2016005"/>
            </a:xfrm>
            <a:prstGeom prst="ellipse">
              <a:avLst/>
            </a:prstGeom>
            <a:gradFill>
              <a:gsLst>
                <a:gs pos="0">
                  <a:schemeClr val="accent1">
                    <a:lumMod val="75000"/>
                  </a:schemeClr>
                </a:gs>
                <a:gs pos="35000">
                  <a:schemeClr val="accent1">
                    <a:lumMod val="75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16200000" scaled="1"/>
            </a:gradFill>
            <a:ln/>
            <a:scene3d>
              <a:camera prst="orthographicFront">
                <a:rot lat="120289" lon="601057" rev="21268858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Elipse 8"/>
            <p:cNvSpPr/>
            <p:nvPr/>
          </p:nvSpPr>
          <p:spPr>
            <a:xfrm>
              <a:off x="3937382" y="4012488"/>
              <a:ext cx="1498714" cy="1425531"/>
            </a:xfrm>
            <a:prstGeom prst="rect">
              <a:avLst/>
            </a:prstGeom>
            <a:scene3d>
              <a:camera prst="orthographicFront">
                <a:rot lat="120289" lon="601057" rev="21268858"/>
              </a:camera>
              <a:lightRig rig="threePt" dir="t"/>
            </a:scene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Encare como uma chance de aprender e crescer.</a:t>
              </a:r>
            </a:p>
          </p:txBody>
        </p:sp>
        <p:sp>
          <p:nvSpPr>
            <p:cNvPr id="24" name="Elipse 23"/>
            <p:cNvSpPr/>
            <p:nvPr/>
          </p:nvSpPr>
          <p:spPr>
            <a:xfrm>
              <a:off x="2195736" y="2709059"/>
              <a:ext cx="2016005" cy="2016005"/>
            </a:xfrm>
            <a:prstGeom prst="ellipse">
              <a:avLst/>
            </a:prstGeom>
            <a:gradFill>
              <a:gsLst>
                <a:gs pos="0">
                  <a:schemeClr val="accent1">
                    <a:lumMod val="50000"/>
                  </a:schemeClr>
                </a:gs>
                <a:gs pos="35000">
                  <a:schemeClr val="tx2">
                    <a:lumMod val="75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16200000" scaled="1"/>
            </a:gradFill>
            <a:ln/>
            <a:scene3d>
              <a:camera prst="orthographicFront">
                <a:rot lat="120289" lon="601057" rev="21268858"/>
              </a:camera>
              <a:lightRig rig="threePt" dir="t"/>
            </a:scene3d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Elipse 10"/>
            <p:cNvSpPr/>
            <p:nvPr/>
          </p:nvSpPr>
          <p:spPr>
            <a:xfrm>
              <a:off x="2490973" y="3004296"/>
              <a:ext cx="1425531" cy="1425531"/>
            </a:xfrm>
            <a:prstGeom prst="rect">
              <a:avLst/>
            </a:prstGeom>
            <a:ln>
              <a:noFill/>
            </a:ln>
            <a:scene3d>
              <a:camera prst="orthographicFront">
                <a:rot lat="120289" lon="601057" rev="21268858"/>
              </a:camera>
              <a:lightRig rig="threePt" dir="t"/>
            </a:scene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9050" tIns="19050" rIns="19050" bIns="19050" numCol="1" spcCol="1270" anchor="ctr" anchorCtr="0">
              <a:noAutofit/>
            </a:bodyPr>
            <a:lstStyle/>
            <a:p>
              <a:pPr lvl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t-BR" sz="1200" b="1" dirty="0">
                  <a:solidFill>
                    <a:schemeClr val="bg1"/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Agradeça pela oportunidade. </a:t>
              </a:r>
            </a:p>
          </p:txBody>
        </p:sp>
      </p:grpSp>
      <p:sp>
        <p:nvSpPr>
          <p:cNvPr id="26" name="Arco 25"/>
          <p:cNvSpPr/>
          <p:nvPr/>
        </p:nvSpPr>
        <p:spPr>
          <a:xfrm rot="248895">
            <a:off x="5259758" y="2158167"/>
            <a:ext cx="935283" cy="950217"/>
          </a:xfrm>
          <a:prstGeom prst="arc">
            <a:avLst>
              <a:gd name="adj1" fmla="val 16200000"/>
              <a:gd name="adj2" fmla="val 20166488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  <a:scene3d>
            <a:camera prst="orthographicFront">
              <a:rot lat="120289" lon="601057" rev="21268858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7" name="Arco 26"/>
          <p:cNvSpPr/>
          <p:nvPr/>
        </p:nvSpPr>
        <p:spPr>
          <a:xfrm rot="7319579">
            <a:off x="5316048" y="4055499"/>
            <a:ext cx="935283" cy="950217"/>
          </a:xfrm>
          <a:prstGeom prst="arc">
            <a:avLst>
              <a:gd name="adj1" fmla="val 16200000"/>
              <a:gd name="adj2" fmla="val 20166488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  <a:scene3d>
            <a:camera prst="orthographicFront">
              <a:rot lat="120289" lon="601057" rev="21268858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8" name="Arco 27"/>
          <p:cNvSpPr/>
          <p:nvPr/>
        </p:nvSpPr>
        <p:spPr>
          <a:xfrm rot="16773268">
            <a:off x="3126171" y="2197852"/>
            <a:ext cx="935283" cy="950217"/>
          </a:xfrm>
          <a:prstGeom prst="arc">
            <a:avLst>
              <a:gd name="adj1" fmla="val 16200000"/>
              <a:gd name="adj2" fmla="val 20166488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  <a:scene3d>
            <a:camera prst="orthographicFront">
              <a:rot lat="120289" lon="601057" rev="21268858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9" name="Arco 28"/>
          <p:cNvSpPr/>
          <p:nvPr/>
        </p:nvSpPr>
        <p:spPr>
          <a:xfrm rot="10800000">
            <a:off x="3131841" y="4249955"/>
            <a:ext cx="935283" cy="950217"/>
          </a:xfrm>
          <a:prstGeom prst="arc">
            <a:avLst>
              <a:gd name="adj1" fmla="val 16200000"/>
              <a:gd name="adj2" fmla="val 20166488"/>
            </a:avLst>
          </a:prstGeom>
          <a:ln w="28575">
            <a:solidFill>
              <a:schemeClr val="tx2">
                <a:lumMod val="75000"/>
              </a:schemeClr>
            </a:solidFill>
            <a:tailEnd type="arrow"/>
          </a:ln>
          <a:scene3d>
            <a:camera prst="orthographicFront">
              <a:rot lat="120289" lon="601057" rev="21268858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443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25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58056" y="1124744"/>
            <a:ext cx="8229600" cy="67450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pt-BR" sz="1800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Comunicação mais clara e mais transparente sobre papéis e resultados;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5157192"/>
            <a:ext cx="2540968" cy="15305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tângulo 3"/>
          <p:cNvSpPr/>
          <p:nvPr/>
        </p:nvSpPr>
        <p:spPr>
          <a:xfrm>
            <a:off x="458056" y="1799247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Aumento/melhora do nível de comunicação entre chefe e subordinado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pt-BR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67544" y="2445578"/>
            <a:ext cx="822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Identificação dos gaps de competências e comportamento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pt-BR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58056" y="2814910"/>
            <a:ext cx="8229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Estabelecimento de prioridades para movimentação de pessoal (promoções/ transferências/remanejamentos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);</a:t>
            </a:r>
            <a:endParaRPr lang="pt-BR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67544" y="3490785"/>
            <a:ext cx="8229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Necessidade de Aconselhamento individual (</a:t>
            </a:r>
            <a:r>
              <a:rPr lang="pt-BR" dirty="0" err="1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coaching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);</a:t>
            </a:r>
            <a:endParaRPr lang="pt-BR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467543" y="3860117"/>
            <a:ext cx="8229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Informações claras e consistentes para construção de Programas de desenvolvimento e treinamento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pt-BR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458058" y="4506448"/>
            <a:ext cx="82295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Colaboradores com potencial identificado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;</a:t>
            </a:r>
            <a:endParaRPr lang="pt-BR" dirty="0">
              <a:solidFill>
                <a:schemeClr val="tx2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67544" y="4905583"/>
            <a:ext cx="8220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2D050"/>
              </a:buClr>
              <a:buFont typeface="Wingdings" pitchFamily="2" charset="2"/>
              <a:buChar char="ü"/>
            </a:pPr>
            <a:r>
              <a:rPr lang="pt-BR" dirty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Identificação dos profissionais prontos para preenchimento de vagas internas (promoções).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1231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Resultados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67544" y="126876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Feedback é o ato de mostrar a alguém como suas atitudes geram impacto nas pessoas e no resultado do trabalho.</a:t>
            </a:r>
          </a:p>
          <a:p>
            <a:pPr marL="0" indent="0">
              <a:buNone/>
            </a:pPr>
            <a:endParaRPr lang="pt-BR" sz="2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pt-BR" sz="20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Serve para reforçar ou redirecionar comportamentos.</a:t>
            </a:r>
          </a:p>
          <a:p>
            <a:pPr marL="0" indent="0">
              <a:buNone/>
            </a:pPr>
            <a:endParaRPr lang="pt-BR" sz="1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0" indent="0">
              <a:buNone/>
            </a:pPr>
            <a:r>
              <a:rPr lang="pt-BR" sz="18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			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635896" y="2793339"/>
            <a:ext cx="5463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“Dar feedback de forma honesta e </a:t>
            </a:r>
            <a:r>
              <a:rPr lang="pt-B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franca</a:t>
            </a:r>
            <a:r>
              <a:rPr lang="pt-B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, é a melhor forma de ajudar </a:t>
            </a:r>
            <a:r>
              <a:rPr lang="pt-B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o colega </a:t>
            </a:r>
            <a:r>
              <a:rPr lang="pt-B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a melhorar o seu </a:t>
            </a:r>
            <a:r>
              <a:rPr lang="pt-BR" sz="14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desempenho”</a:t>
            </a:r>
          </a:p>
          <a:p>
            <a:pPr algn="r"/>
            <a:r>
              <a:rPr lang="pt-BR" sz="1400" dirty="0">
                <a:latin typeface="Verdana" pitchFamily="34" charset="0"/>
                <a:ea typeface="Verdana" pitchFamily="34" charset="0"/>
                <a:cs typeface="Verdana" pitchFamily="34" charset="0"/>
              </a:rPr>
              <a:t>	</a:t>
            </a:r>
            <a:r>
              <a:rPr lang="pt-BR" sz="1400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Antônio Maciel Neto</a:t>
            </a:r>
            <a:endParaRPr lang="pt-BR" sz="1400" i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429000"/>
            <a:ext cx="6048672" cy="305502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68903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Slide padrão - Place - Uso interno r 02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343</Words>
  <Application>Microsoft Office PowerPoint</Application>
  <PresentationFormat>Apresentação na tela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Slide padrão - Place - Uso interno r 02</vt:lpstr>
      <vt:lpstr>Apresentação do PowerPoint</vt:lpstr>
      <vt:lpstr>Gestão do Desempenho</vt:lpstr>
      <vt:lpstr>Estruturar e transmitir</vt:lpstr>
      <vt:lpstr>Como receber</vt:lpstr>
      <vt:lpstr>Resultados</vt:lpstr>
      <vt:lpstr>Resultados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Place Corp</dc:creator>
  <cp:lastModifiedBy>Place Corp</cp:lastModifiedBy>
  <cp:revision>18</cp:revision>
  <dcterms:created xsi:type="dcterms:W3CDTF">2011-05-02T22:48:07Z</dcterms:created>
  <dcterms:modified xsi:type="dcterms:W3CDTF">2011-05-03T02:22:20Z</dcterms:modified>
</cp:coreProperties>
</file>