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0" r:id="rId4"/>
    <p:sldId id="262" r:id="rId5"/>
    <p:sldId id="264" r:id="rId6"/>
    <p:sldId id="263" r:id="rId7"/>
    <p:sldId id="266" r:id="rId8"/>
    <p:sldId id="269" r:id="rId9"/>
    <p:sldId id="270" r:id="rId10"/>
    <p:sldId id="271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6EA"/>
    <a:srgbClr val="92ACF6"/>
    <a:srgbClr val="83A1F5"/>
    <a:srgbClr val="4D51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65424" autoAdjust="0"/>
  </p:normalViewPr>
  <p:slideViewPr>
    <p:cSldViewPr>
      <p:cViewPr>
        <p:scale>
          <a:sx n="77" d="100"/>
          <a:sy n="77" d="100"/>
        </p:scale>
        <p:origin x="-1092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8ED3-6F5B-48E9-978E-4026E5337CFA}" type="datetimeFigureOut">
              <a:rPr lang="pt-BR" smtClean="0"/>
              <a:t>27/03/2012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8D904-DF55-4BBF-A7F8-C705E60C39C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6895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49212-0A3A-4B10-8891-0C3C5A1F6C23}" type="datetimeFigureOut">
              <a:rPr lang="pt-BR" smtClean="0"/>
              <a:pPr/>
              <a:t>27/03/2012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D5714-F017-41D1-8BF8-F3476E42AE25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37099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 userDrawn="1"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10" y="0"/>
            <a:ext cx="2345662" cy="6858000"/>
          </a:xfrm>
          <a:prstGeom prst="rect">
            <a:avLst/>
          </a:prstGeom>
        </p:spPr>
      </p:pic>
      <p:sp>
        <p:nvSpPr>
          <p:cNvPr id="2" name="CaixaDeTexto 1"/>
          <p:cNvSpPr txBox="1"/>
          <p:nvPr userDrawn="1"/>
        </p:nvSpPr>
        <p:spPr>
          <a:xfrm>
            <a:off x="1259632" y="6309320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18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www.place.com.br</a:t>
            </a:r>
            <a:endParaRPr lang="pt-BR" sz="1800" b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CaixaDeTexto 8"/>
          <p:cNvSpPr txBox="1"/>
          <p:nvPr userDrawn="1"/>
        </p:nvSpPr>
        <p:spPr>
          <a:xfrm>
            <a:off x="251520" y="6236349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Espaço Reservado para Texto 16"/>
          <p:cNvSpPr>
            <a:spLocks noGrp="1"/>
          </p:cNvSpPr>
          <p:nvPr>
            <p:ph type="body" sz="quarter" idx="10" hasCustomPrompt="1"/>
          </p:nvPr>
        </p:nvSpPr>
        <p:spPr>
          <a:xfrm>
            <a:off x="1835696" y="3465252"/>
            <a:ext cx="6696744" cy="539812"/>
          </a:xfrm>
          <a:prstGeom prst="rect">
            <a:avLst/>
          </a:prstGeom>
        </p:spPr>
        <p:txBody>
          <a:bodyPr/>
          <a:lstStyle>
            <a:lvl1pPr marL="0" algn="ctr" defTabSz="914400" rtl="0" eaLnBrk="1" latinLnBrk="0" hangingPunct="1">
              <a:buNone/>
              <a:defRPr lang="pt-BR" sz="2800" b="1" kern="1200" cap="small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seu tema</a:t>
            </a:r>
          </a:p>
        </p:txBody>
      </p:sp>
      <p:sp>
        <p:nvSpPr>
          <p:cNvPr id="19" name="Espaço Reservado para Texto 18"/>
          <p:cNvSpPr>
            <a:spLocks noGrp="1"/>
          </p:cNvSpPr>
          <p:nvPr>
            <p:ph type="body" sz="quarter" idx="11" hasCustomPrompt="1"/>
          </p:nvPr>
        </p:nvSpPr>
        <p:spPr>
          <a:xfrm>
            <a:off x="2411760" y="4005064"/>
            <a:ext cx="5688632" cy="288032"/>
          </a:xfrm>
          <a:prstGeom prst="rect">
            <a:avLst/>
          </a:prstGeom>
        </p:spPr>
        <p:txBody>
          <a:bodyPr/>
          <a:lstStyle>
            <a:lvl1pPr algn="ctr">
              <a:buNone/>
              <a:defRPr sz="1800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a descrição</a:t>
            </a:r>
            <a:endParaRPr lang="pt-BR" dirty="0"/>
          </a:p>
        </p:txBody>
      </p:sp>
      <p:sp>
        <p:nvSpPr>
          <p:cNvPr id="13" name="CaixaDeTexto 12"/>
          <p:cNvSpPr txBox="1"/>
          <p:nvPr userDrawn="1"/>
        </p:nvSpPr>
        <p:spPr>
          <a:xfrm rot="16200000">
            <a:off x="8316706" y="3364976"/>
            <a:ext cx="15121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DOCUMENTO</a:t>
            </a:r>
            <a:r>
              <a:rPr lang="pt-BR" sz="700" b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INTERNO</a:t>
            </a:r>
            <a:endParaRPr lang="pt-BR" sz="700" b="1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1" name="Imagem 10"/>
          <p:cNvPicPr>
            <a:picLocks noChangeAspect="1"/>
          </p:cNvPicPr>
          <p:nvPr userDrawn="1"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920" y="1415147"/>
            <a:ext cx="5416143" cy="158180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tângulo 3"/>
          <p:cNvSpPr/>
          <p:nvPr userDrawn="1"/>
        </p:nvSpPr>
        <p:spPr>
          <a:xfrm>
            <a:off x="2339752" y="1561376"/>
            <a:ext cx="5544616" cy="1435576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16632"/>
            <a:ext cx="2808312" cy="96584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06300"/>
            <a:ext cx="1016386" cy="41495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78"/>
          <a:stretch/>
        </p:blipFill>
        <p:spPr>
          <a:xfrm flipV="1">
            <a:off x="0" y="5768765"/>
            <a:ext cx="7164287" cy="1089233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395536" y="1268760"/>
            <a:ext cx="8219256" cy="4500005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lnSpc>
                <a:spcPct val="150000"/>
              </a:lnSpc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lnSpc>
                <a:spcPct val="150000"/>
              </a:lnSpc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t-BR" dirty="0" smtClean="0"/>
              <a:t>Clique para editar o texto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6064170"/>
            <a:ext cx="2308142" cy="79382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0" y="188640"/>
            <a:ext cx="9144000" cy="634082"/>
          </a:xfrm>
          <a:prstGeom prst="rect">
            <a:avLst/>
          </a:prstGeom>
        </p:spPr>
        <p:txBody>
          <a:bodyPr anchor="ctr"/>
          <a:lstStyle>
            <a:lvl1pPr algn="l">
              <a:defRPr sz="2800" b="1" cap="small" baseline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pt-BR" dirty="0" smtClean="0"/>
              <a:t>Clique para editar o título</a:t>
            </a:r>
            <a:endParaRPr lang="pt-BR" dirty="0"/>
          </a:p>
        </p:txBody>
      </p:sp>
      <p:grpSp>
        <p:nvGrpSpPr>
          <p:cNvPr id="17" name="Grupo 16"/>
          <p:cNvGrpSpPr/>
          <p:nvPr userDrawn="1"/>
        </p:nvGrpSpPr>
        <p:grpSpPr>
          <a:xfrm flipV="1">
            <a:off x="0" y="836734"/>
            <a:ext cx="9144000" cy="71988"/>
            <a:chOff x="-36512" y="1268774"/>
            <a:chExt cx="9144000" cy="60596"/>
          </a:xfrm>
        </p:grpSpPr>
        <p:cxnSp>
          <p:nvCxnSpPr>
            <p:cNvPr id="18" name="Conector reto 17"/>
            <p:cNvCxnSpPr/>
            <p:nvPr userDrawn="1"/>
          </p:nvCxnSpPr>
          <p:spPr>
            <a:xfrm flipV="1">
              <a:off x="-36512" y="1268774"/>
              <a:ext cx="9144000" cy="26128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to 18"/>
            <p:cNvCxnSpPr/>
            <p:nvPr userDrawn="1"/>
          </p:nvCxnSpPr>
          <p:spPr>
            <a:xfrm flipV="1">
              <a:off x="-36512" y="1303242"/>
              <a:ext cx="9144000" cy="26128"/>
            </a:xfrm>
            <a:prstGeom prst="line">
              <a:avLst/>
            </a:prstGeom>
            <a:ln w="508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 userDrawn="1"/>
        </p:nvGrpSpPr>
        <p:grpSpPr>
          <a:xfrm flipV="1">
            <a:off x="0" y="188640"/>
            <a:ext cx="9144000" cy="71989"/>
            <a:chOff x="-36512" y="1268774"/>
            <a:chExt cx="9144000" cy="60596"/>
          </a:xfrm>
        </p:grpSpPr>
        <p:cxnSp>
          <p:nvCxnSpPr>
            <p:cNvPr id="25" name="Conector reto 24"/>
            <p:cNvCxnSpPr/>
            <p:nvPr userDrawn="1"/>
          </p:nvCxnSpPr>
          <p:spPr>
            <a:xfrm flipV="1">
              <a:off x="-36512" y="1268774"/>
              <a:ext cx="9144000" cy="26128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to 25"/>
            <p:cNvCxnSpPr/>
            <p:nvPr userDrawn="1"/>
          </p:nvCxnSpPr>
          <p:spPr>
            <a:xfrm flipV="1">
              <a:off x="-36512" y="1303242"/>
              <a:ext cx="9144000" cy="26128"/>
            </a:xfrm>
            <a:prstGeom prst="line">
              <a:avLst/>
            </a:prstGeom>
            <a:ln w="508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CaixaDeTexto 26"/>
          <p:cNvSpPr txBox="1"/>
          <p:nvPr userDrawn="1"/>
        </p:nvSpPr>
        <p:spPr>
          <a:xfrm>
            <a:off x="251520" y="6236349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3" name="Imagem 12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49" b="13226"/>
          <a:stretch/>
        </p:blipFill>
        <p:spPr>
          <a:xfrm>
            <a:off x="6948264" y="332656"/>
            <a:ext cx="2096822" cy="4268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1056622" y="1653999"/>
            <a:ext cx="7141407" cy="431800"/>
          </a:xfrm>
          <a:prstGeom prst="rect">
            <a:avLst/>
          </a:prstGeom>
        </p:spPr>
        <p:txBody>
          <a:bodyPr/>
          <a:lstStyle>
            <a:lvl1pPr algn="ctr">
              <a:buNone/>
              <a:defRPr sz="2000" b="1" baseline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seu nome</a:t>
            </a:r>
            <a:endParaRPr lang="pt-BR" dirty="0"/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13" hasCustomPrompt="1"/>
          </p:nvPr>
        </p:nvSpPr>
        <p:spPr>
          <a:xfrm>
            <a:off x="1060389" y="2448862"/>
            <a:ext cx="7158089" cy="431800"/>
          </a:xfrm>
          <a:prstGeom prst="rect">
            <a:avLst/>
          </a:prstGeom>
        </p:spPr>
        <p:txBody>
          <a:bodyPr/>
          <a:lstStyle>
            <a:lvl1pPr algn="ctr">
              <a:buNone/>
              <a:defRPr sz="2000" u="none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seu e-mail</a:t>
            </a:r>
            <a:endParaRPr lang="pt-BR" dirty="0"/>
          </a:p>
        </p:txBody>
      </p:sp>
      <p:sp>
        <p:nvSpPr>
          <p:cNvPr id="17" name="Espaço Reservado para Texto 16"/>
          <p:cNvSpPr>
            <a:spLocks noGrp="1"/>
          </p:cNvSpPr>
          <p:nvPr>
            <p:ph type="body" sz="quarter" idx="14" hasCustomPrompt="1"/>
          </p:nvPr>
        </p:nvSpPr>
        <p:spPr>
          <a:xfrm>
            <a:off x="1060389" y="2088822"/>
            <a:ext cx="7158089" cy="360362"/>
          </a:xfrm>
          <a:prstGeom prst="rect">
            <a:avLst/>
          </a:prstGeom>
        </p:spPr>
        <p:txBody>
          <a:bodyPr/>
          <a:lstStyle>
            <a:lvl1pPr algn="ctr">
              <a:buNone/>
              <a:defRPr sz="2000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seu telefone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78"/>
          <a:stretch/>
        </p:blipFill>
        <p:spPr>
          <a:xfrm>
            <a:off x="2133" y="27974"/>
            <a:ext cx="9250387" cy="1647071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5761230"/>
            <a:ext cx="2757436" cy="948352"/>
          </a:xfrm>
          <a:prstGeom prst="rect">
            <a:avLst/>
          </a:prstGeom>
        </p:spPr>
      </p:pic>
      <p:sp>
        <p:nvSpPr>
          <p:cNvPr id="2" name="CaixaDeTexto 1"/>
          <p:cNvSpPr txBox="1"/>
          <p:nvPr userDrawn="1"/>
        </p:nvSpPr>
        <p:spPr>
          <a:xfrm>
            <a:off x="611560" y="711959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cap="small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Obrigado!</a:t>
            </a:r>
            <a:endParaRPr lang="pt-BR" sz="3200" b="1" cap="small" baseline="0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CaixaDeTexto 11"/>
          <p:cNvSpPr txBox="1"/>
          <p:nvPr userDrawn="1"/>
        </p:nvSpPr>
        <p:spPr>
          <a:xfrm>
            <a:off x="395536" y="4581128"/>
            <a:ext cx="77768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1600" b="1" cap="small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Apresentador </a:t>
            </a:r>
            <a:r>
              <a:rPr lang="pt-BR" sz="1600" b="1" cap="small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 próxima semana:</a:t>
            </a:r>
            <a:endParaRPr lang="pt-BR" sz="1600" b="1" cap="small" baseline="0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8" name="Espaço Reservado para Texto 5"/>
          <p:cNvSpPr>
            <a:spLocks noGrp="1"/>
          </p:cNvSpPr>
          <p:nvPr>
            <p:ph type="body" sz="quarter" idx="15" hasCustomPrompt="1"/>
          </p:nvPr>
        </p:nvSpPr>
        <p:spPr>
          <a:xfrm>
            <a:off x="395536" y="4941168"/>
            <a:ext cx="7141407" cy="431800"/>
          </a:xfrm>
          <a:prstGeom prst="rect">
            <a:avLst/>
          </a:prstGeom>
        </p:spPr>
        <p:txBody>
          <a:bodyPr/>
          <a:lstStyle>
            <a:lvl1pPr algn="l">
              <a:buNone/>
              <a:defRPr sz="1100" b="1" baseline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nome do próximo (vide </a:t>
            </a:r>
            <a:r>
              <a:rPr lang="pt-BR" dirty="0" smtClean="0"/>
              <a:t>lista)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 rot="16200000">
            <a:off x="8316706" y="3364976"/>
            <a:ext cx="15121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DOCUMENTO</a:t>
            </a:r>
            <a:r>
              <a:rPr lang="pt-BR" sz="700" b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INTERNO</a:t>
            </a:r>
            <a:endParaRPr lang="pt-BR" sz="700" b="1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79512" y="6381328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>
          <a:xfrm>
            <a:off x="1763688" y="2780928"/>
            <a:ext cx="6696744" cy="648072"/>
          </a:xfrm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anchor="ctr" anchorCtr="1"/>
          <a:lstStyle/>
          <a:p>
            <a:r>
              <a:rPr lang="pt-BR" dirty="0" smtClean="0"/>
              <a:t>ETIQUETA CORPORATIVA</a:t>
            </a:r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284984"/>
            <a:ext cx="3316287" cy="268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2608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ço Reservado para Texto 10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l"/>
            <a:r>
              <a:rPr lang="pt-BR" dirty="0" smtClean="0"/>
              <a:t>Diogo </a:t>
            </a:r>
            <a:r>
              <a:rPr lang="pt-BR" dirty="0" err="1" smtClean="0"/>
              <a:t>Menari</a:t>
            </a:r>
            <a:endParaRPr lang="pt-BR" dirty="0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pt-BR" dirty="0" smtClean="0"/>
              <a:t>dmenari@place.com.br</a:t>
            </a:r>
            <a:endParaRPr lang="pt-BR" dirty="0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l"/>
            <a:r>
              <a:rPr lang="pt-BR" dirty="0" smtClean="0"/>
              <a:t>(11) 8437-1119</a:t>
            </a:r>
            <a:endParaRPr lang="pt-BR" dirty="0"/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/>
              <a:t>ÉDER DE BRITO </a:t>
            </a:r>
            <a:r>
              <a:rPr lang="pt-BR" dirty="0" smtClean="0"/>
              <a:t>AMORIN</a:t>
            </a:r>
            <a:endParaRPr lang="pt-BR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1706"/>
              </p:ext>
            </p:extLst>
          </p:nvPr>
        </p:nvGraphicFramePr>
        <p:xfrm>
          <a:off x="5004048" y="969831"/>
          <a:ext cx="3910013" cy="4835433"/>
        </p:xfrm>
        <a:graphic>
          <a:graphicData uri="http://schemas.openxmlformats.org/drawingml/2006/table">
            <a:tbl>
              <a:tblPr/>
              <a:tblGrid>
                <a:gridCol w="2792413"/>
                <a:gridCol w="1117600"/>
              </a:tblGrid>
              <a:tr h="23959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PARCEIRO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D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APRESENTOU?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DE3"/>
                    </a:solidFill>
                  </a:tcPr>
                </a:tc>
              </a:tr>
              <a:tr h="22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HEITOR HENRIQUE </a:t>
                      </a:r>
                      <a:r>
                        <a:rPr lang="pt-BR" sz="11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PINHOLATO </a:t>
                      </a:r>
                      <a:r>
                        <a:rPr lang="pt-BR" sz="11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sym typeface="Wingdings" pitchFamily="2" charset="2"/>
                        </a:rPr>
                        <a:t></a:t>
                      </a:r>
                      <a:endParaRPr lang="pt-BR" sz="1100" b="1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SIM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ALEX ARANTES DIMA </a:t>
                      </a:r>
                      <a:r>
                        <a:rPr lang="pt-BR" sz="11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sym typeface="Wingdings" pitchFamily="2" charset="2"/>
                        </a:rPr>
                        <a:t></a:t>
                      </a:r>
                      <a:endParaRPr lang="pt-BR" sz="1100" b="1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SIM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ALEXANDRE DO </a:t>
                      </a:r>
                      <a:r>
                        <a:rPr lang="pt-BR" sz="11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NASCIMENTO </a:t>
                      </a:r>
                      <a:r>
                        <a:rPr lang="pt-BR" sz="11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sym typeface="Wingdings" pitchFamily="2" charset="2"/>
                        </a:rPr>
                        <a:t></a:t>
                      </a:r>
                      <a:endParaRPr lang="pt-BR" sz="1100" b="1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SIM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ANA PAULA DOS SANTOS DA COSTA </a:t>
                      </a:r>
                      <a:r>
                        <a:rPr lang="pt-BR" sz="11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sym typeface="Wingdings" pitchFamily="2" charset="2"/>
                        </a:rPr>
                        <a:t></a:t>
                      </a:r>
                      <a:endParaRPr lang="pt-BR" sz="1100" b="1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SIM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CRISTIANO CANAVEZ JORGE </a:t>
                      </a:r>
                      <a:r>
                        <a:rPr lang="pt-BR" sz="11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sym typeface="Wingdings" pitchFamily="2" charset="2"/>
                        </a:rPr>
                        <a:t></a:t>
                      </a:r>
                      <a:endParaRPr lang="pt-BR" sz="1100" b="1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SIM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DERIVANDO KUSTER </a:t>
                      </a:r>
                      <a:r>
                        <a:rPr lang="pt-BR" sz="11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SANTOS </a:t>
                      </a:r>
                      <a:r>
                        <a:rPr lang="pt-BR" sz="11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  <a:sym typeface="Wingdings" pitchFamily="2" charset="2"/>
                        </a:rPr>
                        <a:t></a:t>
                      </a:r>
                      <a:endParaRPr lang="pt-BR" sz="11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NÃO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DIEGO ROZENDO RIBEIRO DA ROSA </a:t>
                      </a:r>
                      <a:r>
                        <a:rPr lang="pt-BR" sz="11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sym typeface="Wingdings" pitchFamily="2" charset="2"/>
                        </a:rPr>
                        <a:t></a:t>
                      </a:r>
                      <a:endParaRPr lang="pt-BR" sz="1100" b="1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SIM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DIOGO AUGUSTO </a:t>
                      </a:r>
                      <a:r>
                        <a:rPr lang="pt-BR" sz="11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MENARI </a:t>
                      </a:r>
                      <a:r>
                        <a:rPr lang="pt-BR" sz="11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  <a:sym typeface="Wingdings" pitchFamily="2" charset="2"/>
                        </a:rPr>
                        <a:t></a:t>
                      </a:r>
                      <a:endParaRPr lang="pt-BR" sz="1100" b="1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SIM</a:t>
                      </a:r>
                      <a:endParaRPr lang="pt-BR" sz="10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ÉDER DE BRITO </a:t>
                      </a:r>
                      <a:r>
                        <a:rPr lang="pt-BR" sz="11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AMORIN</a:t>
                      </a:r>
                      <a:endParaRPr lang="pt-BR" sz="11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SIM/NÃO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ÉDIPO SEBASTIÃO BORGES TEIXEIRA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SIM/NÃO</a:t>
                      </a:r>
                      <a:endParaRPr lang="pt-BR" sz="10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FABIANA GRAVE DE GODOI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SIM/NÃO</a:t>
                      </a:r>
                      <a:endParaRPr lang="pt-BR" sz="10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JANETE DIONÍSIO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SIM/NÃO</a:t>
                      </a:r>
                      <a:endParaRPr lang="pt-BR" sz="10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MARCUS VINICIUS DA SILVA ZAMBOTTO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SIM/NÃO</a:t>
                      </a:r>
                      <a:endParaRPr lang="pt-BR" sz="10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MURILO CÉSAR SPINA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SIM/NÃO</a:t>
                      </a:r>
                      <a:endParaRPr lang="pt-BR" sz="10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RAPHAEL GARCIA BULHÕES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SIM/NÃO</a:t>
                      </a:r>
                      <a:endParaRPr lang="pt-BR" sz="10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TALINE</a:t>
                      </a:r>
                      <a:r>
                        <a:rPr lang="pt-B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pt-BR" sz="11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DALMAGRO</a:t>
                      </a:r>
                      <a:r>
                        <a:rPr lang="pt-B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 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SIM/NÃO</a:t>
                      </a:r>
                      <a:endParaRPr lang="pt-BR" sz="10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VIVIANE DO ROSÁRIO 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SIM/NÃO</a:t>
                      </a:r>
                      <a:endParaRPr lang="pt-BR" sz="10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70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WELLINGTON BASTOS CORREIA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SIM/NÃO</a:t>
                      </a:r>
                      <a:endParaRPr lang="pt-BR" sz="10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59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WILLIAN CAMPOS DE OLIVEIRA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SIM/NÃO</a:t>
                      </a:r>
                      <a:endParaRPr lang="pt-BR" sz="10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59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CLAYTON LUCAS COTRIM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SIM/NÃO</a:t>
                      </a:r>
                      <a:endParaRPr lang="pt-BR" sz="10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2498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pt-BR" sz="2000" dirty="0" smtClean="0"/>
              <a:t>QUE </a:t>
            </a:r>
            <a:r>
              <a:rPr lang="pt-BR" sz="2000" dirty="0" smtClean="0"/>
              <a:t>BICHO É ESSE?</a:t>
            </a:r>
          </a:p>
          <a:p>
            <a:pPr marL="0" indent="0">
              <a:buNone/>
            </a:pPr>
            <a:endParaRPr lang="pt-BR" sz="1600" dirty="0" smtClean="0"/>
          </a:p>
          <a:p>
            <a:pPr marL="0" indent="0">
              <a:buNone/>
            </a:pPr>
            <a:endParaRPr lang="pt-BR" sz="1600" dirty="0"/>
          </a:p>
          <a:p>
            <a:pPr marL="0" indent="0" algn="just">
              <a:buNone/>
            </a:pPr>
            <a:r>
              <a:rPr lang="pt-BR" sz="1800" dirty="0" smtClean="0"/>
              <a:t>	Assim </a:t>
            </a:r>
            <a:r>
              <a:rPr lang="pt-BR" sz="1800" dirty="0"/>
              <a:t>como outras regras de etiqueta, no ambiente corporativo essas normas têm o objetivo de formar e/ou capacitar um funcionário para atender clientes, principalmente, da melhor forma possível</a:t>
            </a:r>
            <a:r>
              <a:rPr lang="pt-BR" sz="1800" dirty="0" smtClean="0"/>
              <a:t>. </a:t>
            </a:r>
            <a:r>
              <a:rPr lang="pt-BR" sz="1800" dirty="0"/>
              <a:t>Essas regras ainda incluem a apresentação física, contato com colegas e chefes, contatos ao </a:t>
            </a:r>
            <a:r>
              <a:rPr lang="pt-BR" sz="1800" dirty="0" smtClean="0"/>
              <a:t>telefone, sempre </a:t>
            </a:r>
            <a:r>
              <a:rPr lang="pt-BR" sz="1800" dirty="0"/>
              <a:t>com base nas regras da boa educação e da melhor convivência.</a:t>
            </a:r>
            <a:br>
              <a:rPr lang="pt-BR" sz="1800" dirty="0"/>
            </a:br>
            <a:r>
              <a:rPr lang="pt-BR" sz="1600" dirty="0"/>
              <a:t/>
            </a:r>
            <a:br>
              <a:rPr lang="pt-BR" sz="1600" dirty="0"/>
            </a:br>
            <a:endParaRPr lang="pt-BR" sz="1600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ETIQUETA CORPORATIVA</a:t>
            </a:r>
            <a:endParaRPr lang="pt-BR" dirty="0"/>
          </a:p>
        </p:txBody>
      </p:sp>
      <p:pic>
        <p:nvPicPr>
          <p:cNvPr id="3074" name="Picture 2" descr="D:\Usuários\cjorge.place\Desktop\Spyr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484784"/>
            <a:ext cx="2039594" cy="1091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7490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95536" y="1484784"/>
            <a:ext cx="8219256" cy="1944216"/>
          </a:xfrm>
        </p:spPr>
        <p:txBody>
          <a:bodyPr anchor="ctr"/>
          <a:lstStyle/>
          <a:p>
            <a:pPr marL="0" indent="0" algn="just">
              <a:buNone/>
            </a:pPr>
            <a:r>
              <a:rPr lang="pt-BR" sz="1800" dirty="0" smtClean="0"/>
              <a:t>	O </a:t>
            </a:r>
            <a:r>
              <a:rPr lang="pt-BR" sz="1800" dirty="0"/>
              <a:t>marketing pessoal pode ser importante para sua carreira. </a:t>
            </a:r>
            <a:r>
              <a:rPr lang="pt-BR" sz="1800" dirty="0" smtClean="0"/>
              <a:t>É </a:t>
            </a:r>
            <a:r>
              <a:rPr lang="pt-BR" sz="1800" dirty="0"/>
              <a:t>a melhor forma que temos para conseguir aquilo que queremos </a:t>
            </a:r>
            <a:r>
              <a:rPr lang="pt-BR" sz="1800" dirty="0" smtClean="0"/>
              <a:t>profissionalmente</a:t>
            </a:r>
            <a:r>
              <a:rPr lang="pt-BR" sz="1800" dirty="0"/>
              <a:t>, usando nossa apresentação, nossa forma de comunicação, nossas atitudes, a forma como falamos e tratamos as pessoas, nosso poder de persuasão, etc</a:t>
            </a:r>
            <a:r>
              <a:rPr lang="pt-BR" sz="1800" dirty="0" smtClean="0"/>
              <a:t>.</a:t>
            </a:r>
            <a:endParaRPr lang="pt-BR" sz="18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ETIQUETA CORPORATIVA</a:t>
            </a:r>
            <a:endParaRPr lang="pt-BR" dirty="0"/>
          </a:p>
        </p:txBody>
      </p:sp>
      <p:pic>
        <p:nvPicPr>
          <p:cNvPr id="4098" name="Picture 2" descr="D:\Usuários\cjorge.place\Desktop\mkt pesso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5901" y="3717032"/>
            <a:ext cx="4184921" cy="2036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8330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dirty="0"/>
              <a:t>NOVAS REGRAS PARA VELHOS HÁBITOS</a:t>
            </a:r>
            <a:endParaRPr lang="pt-BR" sz="2400" dirty="0"/>
          </a:p>
        </p:txBody>
      </p:sp>
      <p:sp>
        <p:nvSpPr>
          <p:cNvPr id="5" name="Espaço Reservado para Conteúdo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pt-BR" sz="2000" dirty="0" smtClean="0"/>
              <a:t/>
            </a:r>
            <a:br>
              <a:rPr lang="pt-BR" sz="2000" dirty="0" smtClean="0"/>
            </a:br>
            <a:endParaRPr lang="pt-BR" sz="2000" dirty="0" smtClean="0"/>
          </a:p>
          <a:p>
            <a:pPr marL="0" indent="0">
              <a:buNone/>
            </a:pPr>
            <a:r>
              <a:rPr lang="pt-BR" sz="1800" dirty="0" smtClean="0"/>
              <a:t>	Se você ainda acredita que regras de etiqueta são aqueles cuidados que você dever ter à mesa, é hora de mudar seu ponto de vista.</a:t>
            </a:r>
            <a:br>
              <a:rPr lang="pt-BR" sz="1800" dirty="0" smtClean="0"/>
            </a:br>
            <a:r>
              <a:rPr lang="pt-BR" sz="1800" dirty="0" smtClean="0"/>
              <a:t>	As noções de etiqueta ultrapassaram a fronteira dos restaurantes e jantares e se aplicam em muitos setores da sua vida, mesmo que você ainda não tenha percebido.</a:t>
            </a:r>
          </a:p>
          <a:p>
            <a:pPr marL="0" indent="0">
              <a:buNone/>
            </a:pPr>
            <a:endParaRPr lang="pt-BR" sz="1600" dirty="0"/>
          </a:p>
        </p:txBody>
      </p:sp>
      <p:pic>
        <p:nvPicPr>
          <p:cNvPr id="5122" name="Picture 2" descr="D:\Usuários\cjorge.place\Desktop\v_e_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380540"/>
            <a:ext cx="1828937" cy="129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10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just">
              <a:buNone/>
            </a:pPr>
            <a:r>
              <a:rPr lang="pt-BR" sz="1800" dirty="0" smtClean="0"/>
              <a:t>	Beber </a:t>
            </a:r>
            <a:r>
              <a:rPr lang="pt-BR" sz="1800" dirty="0"/>
              <a:t>além da conta, vibrar com o toque do seu time de coração no celular, usar uma roupa exagerada em plena segunda-feira às 15h. Tudo isso pode comprometer sua imagem no ambiente de trabalho, se você não estiver atento. Mesmo assim, mantenha a calma. Algumas situações a que somos expostos todos os dias podem parecer traiçoeiras, mas a mais fiel aliada da etiqueta corporativa </a:t>
            </a:r>
            <a:r>
              <a:rPr lang="pt-BR" sz="1800" dirty="0" smtClean="0"/>
              <a:t>ainda </a:t>
            </a:r>
            <a:r>
              <a:rPr lang="pt-BR" sz="1800" dirty="0"/>
              <a:t>é o bom senso</a:t>
            </a:r>
            <a:r>
              <a:rPr lang="pt-BR" sz="1800" dirty="0" smtClean="0"/>
              <a:t>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dirty="0"/>
              <a:t>NOVAS REGRAS PARA VELHOS HÁBITOS</a:t>
            </a:r>
            <a:endParaRPr lang="pt-BR" sz="2400" dirty="0"/>
          </a:p>
        </p:txBody>
      </p:sp>
      <p:pic>
        <p:nvPicPr>
          <p:cNvPr id="6146" name="Picture 2" descr="D:\Usuários\cjorge.place\Desktop\gato-bebad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233476"/>
            <a:ext cx="1512168" cy="1126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D:\Usuários\cjorge.place\Desktop\alema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0790" y="4437112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3015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95536" y="1593291"/>
            <a:ext cx="8219256" cy="4500005"/>
          </a:xfrm>
        </p:spPr>
        <p:txBody>
          <a:bodyPr anchor="ctr"/>
          <a:lstStyle/>
          <a:p>
            <a:pPr marL="0" indent="0" algn="just">
              <a:buNone/>
            </a:pPr>
            <a:r>
              <a:rPr lang="pt-BR" sz="1800" dirty="0" smtClean="0"/>
              <a:t>	Em </a:t>
            </a:r>
            <a:r>
              <a:rPr lang="pt-BR" sz="1800" dirty="0"/>
              <a:t>virtude da variedade de assuntos tratados em cursos de etiqueta, fica difícil saber quais são os mais </a:t>
            </a:r>
            <a:r>
              <a:rPr lang="pt-BR" sz="1800" dirty="0" smtClean="0"/>
              <a:t>comuns. </a:t>
            </a:r>
            <a:r>
              <a:rPr lang="pt-BR" sz="1800" dirty="0"/>
              <a:t>No ambiente profissional, as gafes podem se apresentar no uso inadequado de um cartão de visita, não saber como fazer uma apresentação corretamente e não </a:t>
            </a:r>
            <a:r>
              <a:rPr lang="pt-BR" sz="1800" dirty="0" smtClean="0"/>
              <a:t>construir </a:t>
            </a:r>
            <a:r>
              <a:rPr lang="pt-BR" sz="1800" dirty="0"/>
              <a:t>sua "marca" corretamente</a:t>
            </a:r>
            <a:r>
              <a:rPr lang="pt-BR" sz="1800" dirty="0" smtClean="0"/>
              <a:t>.</a:t>
            </a:r>
          </a:p>
          <a:p>
            <a:pPr marL="0" indent="0" algn="just">
              <a:buNone/>
            </a:pPr>
            <a:r>
              <a:rPr lang="pt-BR" sz="1800" dirty="0" smtClean="0"/>
              <a:t>	Isso </a:t>
            </a:r>
            <a:r>
              <a:rPr lang="pt-BR" sz="1800" dirty="0"/>
              <a:t>é só o começo. Ainda é preciso ter cuidado com roupas muito decotadas ou muito curtas para as mulheres, fazer fofocas dos colegas; usar expressões íntimas ao falar com clientes - "querida", "meu anjo", "amigo", "meu bem</a:t>
            </a:r>
            <a:r>
              <a:rPr lang="pt-BR" sz="1800" dirty="0" smtClean="0"/>
              <a:t>".</a:t>
            </a:r>
            <a:endParaRPr lang="pt-BR" sz="1800" dirty="0"/>
          </a:p>
          <a:p>
            <a:pPr marL="0" indent="0" algn="just">
              <a:buNone/>
            </a:pPr>
            <a:endParaRPr lang="pt-BR" sz="1800" dirty="0" smtClean="0"/>
          </a:p>
          <a:p>
            <a:pPr marL="0" indent="0">
              <a:buNone/>
            </a:pPr>
            <a:endParaRPr lang="pt-BR" sz="1800" dirty="0"/>
          </a:p>
          <a:p>
            <a:pPr marL="0" indent="0">
              <a:buNone/>
            </a:pPr>
            <a:endParaRPr lang="pt-BR" sz="18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ERROS MAIS </a:t>
            </a:r>
            <a:r>
              <a:rPr lang="pt-BR" dirty="0" smtClean="0"/>
              <a:t>COMUNS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4224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0" indent="0" algn="just">
              <a:buNone/>
            </a:pPr>
            <a:r>
              <a:rPr lang="pt-BR" sz="1800" dirty="0" smtClean="0"/>
              <a:t>	Os </a:t>
            </a:r>
            <a:r>
              <a:rPr lang="pt-BR" sz="1800" dirty="0"/>
              <a:t>deslizes também passam pelos trajes. De forma sutil, a roupa que você usa pode denunciar seu comportamento ou passar uma imagem que não se encaixa no âmbito profissional. Por isso, é aconselhado fugir de transparências, roupas justas e estilos duvidosos</a:t>
            </a:r>
            <a:r>
              <a:rPr lang="pt-BR" sz="1800" dirty="0" smtClean="0"/>
              <a:t>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ERROS MAIS COMUNS</a:t>
            </a:r>
            <a:endParaRPr lang="pt-BR" dirty="0"/>
          </a:p>
        </p:txBody>
      </p:sp>
      <p:pic>
        <p:nvPicPr>
          <p:cNvPr id="4" name="Picture 4" descr="D:\Usuários\cjorge.place\Desktop\R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192336"/>
            <a:ext cx="2448272" cy="183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047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95536" y="2852936"/>
            <a:ext cx="8219256" cy="2880319"/>
          </a:xfrm>
        </p:spPr>
        <p:txBody>
          <a:bodyPr anchor="ctr"/>
          <a:lstStyle/>
          <a:p>
            <a:pPr marL="0" indent="0" algn="just">
              <a:buNone/>
            </a:pPr>
            <a:r>
              <a:rPr lang="pt-BR" sz="1800" dirty="0" smtClean="0"/>
              <a:t>	Agir </a:t>
            </a:r>
            <a:r>
              <a:rPr lang="pt-BR" sz="1800" dirty="0"/>
              <a:t>com discernimento ainda é a melhor saída para evitar erros e fugir de situações embaraçosas. Em um cenário desfavorável, o mais indicado é manter a calma, usar o bom senso e agir da maneira que julga correta. </a:t>
            </a:r>
            <a:r>
              <a:rPr lang="pt-BR" sz="1800" dirty="0" smtClean="0"/>
              <a:t>	Assim </a:t>
            </a:r>
            <a:r>
              <a:rPr lang="pt-BR" sz="1800" dirty="0"/>
              <a:t>que possível, procure informar-se com alguém que conheça o assunto ou as regras de etiqueta</a:t>
            </a:r>
            <a:r>
              <a:rPr lang="pt-BR" sz="1800" dirty="0" smtClean="0"/>
              <a:t>.</a:t>
            </a:r>
          </a:p>
          <a:p>
            <a:pPr marL="0" indent="0" algn="just">
              <a:buNone/>
            </a:pPr>
            <a:r>
              <a:rPr lang="pt-BR" sz="2000" dirty="0" smtClean="0"/>
              <a:t>	</a:t>
            </a:r>
            <a:r>
              <a:rPr lang="pt-BR" sz="1800" dirty="0"/>
              <a:t>A </a:t>
            </a:r>
            <a:r>
              <a:rPr lang="pt-BR" sz="1800" dirty="0"/>
              <a:t>honestidade é um fator importante nos nossos relacionamentos. </a:t>
            </a:r>
            <a:r>
              <a:rPr lang="pt-BR" sz="1800" dirty="0"/>
              <a:t>Quando a pessoa desconhecer certo costume ou regra, é melhor que pergunte, mostrando transparência e honestidade do que fingir que sabe e ainda correr o risco de se dar mal</a:t>
            </a:r>
            <a:r>
              <a:rPr lang="pt-BR" sz="1800" dirty="0" smtClean="0"/>
              <a:t>.</a:t>
            </a:r>
          </a:p>
          <a:p>
            <a:pPr marL="0" indent="0" algn="just">
              <a:buNone/>
            </a:pPr>
            <a:r>
              <a:rPr lang="pt-BR" sz="1800" dirty="0" smtClean="0"/>
              <a:t>	Quando </a:t>
            </a:r>
            <a:r>
              <a:rPr lang="pt-BR" sz="1800" dirty="0"/>
              <a:t>acontecer alguma coisa que não estava prevista, o máximo que você pode fazer é pedir desculpas com sinceridade – uma vez só. Ser sincero e fazer o possível para remediar o erro é a atitude mais correta. </a:t>
            </a:r>
          </a:p>
          <a:p>
            <a:pPr marL="0" indent="0" algn="just">
              <a:buNone/>
            </a:pPr>
            <a:endParaRPr lang="pt-BR" sz="1800" dirty="0"/>
          </a:p>
          <a:p>
            <a:pPr marL="0" indent="0" algn="just">
              <a:buNone/>
            </a:pPr>
            <a:r>
              <a:rPr lang="pt-BR" sz="2000" dirty="0" smtClean="0"/>
              <a:t> </a:t>
            </a:r>
            <a:endParaRPr lang="pt-BR" sz="2000" dirty="0"/>
          </a:p>
          <a:p>
            <a:pPr marL="0" indent="0">
              <a:buNone/>
            </a:pPr>
            <a:endParaRPr lang="pt-BR" sz="2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FUJA DAS </a:t>
            </a:r>
            <a:r>
              <a:rPr lang="pt-BR" dirty="0" smtClean="0"/>
              <a:t>GAFES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3457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95536" y="1305259"/>
            <a:ext cx="8219256" cy="4500005"/>
          </a:xfrm>
        </p:spPr>
        <p:txBody>
          <a:bodyPr anchor="ctr"/>
          <a:lstStyle/>
          <a:p>
            <a:pPr marL="0" indent="0" algn="just">
              <a:buNone/>
            </a:pPr>
            <a:r>
              <a:rPr lang="pt-BR" sz="1800" dirty="0"/>
              <a:t>	</a:t>
            </a:r>
            <a:r>
              <a:rPr lang="pt-BR" sz="1800" dirty="0" smtClean="0"/>
              <a:t>Caso </a:t>
            </a:r>
            <a:r>
              <a:rPr lang="pt-BR" sz="1800" dirty="0"/>
              <a:t>tenha derramado um copo de vinho durante um almoço, por exemplo, pergunte se a pessoa se molhou e peça ao garçom que recolha o copo. Caso o dano seja maior, como derrubar um notebook de um colega, garanta o ressarcimento do aparelho e pronto</a:t>
            </a:r>
            <a:r>
              <a:rPr lang="pt-BR" sz="1800" dirty="0" smtClean="0"/>
              <a:t>. </a:t>
            </a:r>
          </a:p>
          <a:p>
            <a:pPr marL="0" indent="0" algn="just">
              <a:buNone/>
            </a:pPr>
            <a:r>
              <a:rPr lang="pt-BR" sz="1800" dirty="0" smtClean="0"/>
              <a:t>	Têm </a:t>
            </a:r>
            <a:r>
              <a:rPr lang="pt-BR" sz="1800" dirty="0"/>
              <a:t>situações na vida nas quais você não tem o que </a:t>
            </a:r>
            <a:r>
              <a:rPr lang="pt-BR" sz="1800" dirty="0" smtClean="0"/>
              <a:t>fazer. Por </a:t>
            </a:r>
            <a:r>
              <a:rPr lang="pt-BR" sz="1800" dirty="0"/>
              <a:t>isso é preciso pedir desculpas e fazer o que é possível para minimizar o deslize</a:t>
            </a:r>
            <a:r>
              <a:rPr lang="pt-BR" sz="1800" dirty="0" smtClean="0"/>
              <a:t>.</a:t>
            </a:r>
          </a:p>
          <a:p>
            <a:pPr marL="0" indent="0" algn="just">
              <a:buNone/>
            </a:pPr>
            <a:r>
              <a:rPr lang="pt-BR" sz="1800" dirty="0" smtClean="0"/>
              <a:t>	O </a:t>
            </a:r>
            <a:r>
              <a:rPr lang="pt-BR" sz="1800" dirty="0"/>
              <a:t>ideal é que os profissionais procurem se aperfeiçoar nessa área, pois cada vez mais as chances de conseguir um bom emprego e desenvolver-se profissionalmente passam pelas atitudes pessoais. </a:t>
            </a:r>
            <a:r>
              <a:rPr lang="pt-BR" sz="1800" dirty="0"/>
              <a:t>Longe de etiqueta ser algo supérfluo. As grandes empresas já perceberam que faz o diferencial.</a:t>
            </a:r>
          </a:p>
          <a:p>
            <a:pPr marL="0" indent="0" algn="just"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FUJA DAS GAFES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810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_e-DSA.r.01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Modelo_e-DSA.r.01</Template>
  <TotalTime>165</TotalTime>
  <Words>144</Words>
  <Application>Microsoft Office PowerPoint</Application>
  <PresentationFormat>Apresentação na tela (4:3)</PresentationFormat>
  <Paragraphs>75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Modelo_e-DSA.r.01</vt:lpstr>
      <vt:lpstr>Apresentação do PowerPoint</vt:lpstr>
      <vt:lpstr>ETIQUETA CORPORATIVA</vt:lpstr>
      <vt:lpstr>ETIQUETA CORPORATIVA</vt:lpstr>
      <vt:lpstr>NOVAS REGRAS PARA VELHOS HÁBITOS</vt:lpstr>
      <vt:lpstr>NOVAS REGRAS PARA VELHOS HÁBITOS</vt:lpstr>
      <vt:lpstr>ERROS MAIS COMUNS</vt:lpstr>
      <vt:lpstr>ERROS MAIS COMUNS</vt:lpstr>
      <vt:lpstr>FUJA DAS GAFES</vt:lpstr>
      <vt:lpstr>FUJA DAS GAFES</vt:lpstr>
      <vt:lpstr>Apresentação do PowerPoint</vt:lpstr>
    </vt:vector>
  </TitlesOfParts>
  <Company>Suzano Papel e Celulose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Cristiano</dc:creator>
  <cp:lastModifiedBy>Diogo Augusto Menari</cp:lastModifiedBy>
  <cp:revision>19</cp:revision>
  <dcterms:created xsi:type="dcterms:W3CDTF">2012-02-13T11:24:19Z</dcterms:created>
  <dcterms:modified xsi:type="dcterms:W3CDTF">2012-03-27T19:48:21Z</dcterms:modified>
</cp:coreProperties>
</file>