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60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80" d="100"/>
          <a:sy n="80" d="100"/>
        </p:scale>
        <p:origin x="-108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24/05/2011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32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 bright="53000" contrast="-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619672" y="1700808"/>
            <a:ext cx="6071764" cy="208823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5544" y="1338436"/>
            <a:ext cx="815292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cap="small" dirty="0" smtClean="0">
                <a:solidFill>
                  <a:srgbClr val="FF0000"/>
                </a:solidFill>
              </a:rPr>
              <a:t>E-DSA – 23/05/2011</a:t>
            </a:r>
          </a:p>
          <a:p>
            <a:endParaRPr lang="pt-BR" sz="2000" b="1" cap="small" dirty="0" smtClean="0">
              <a:solidFill>
                <a:srgbClr val="FF0000"/>
              </a:solidFill>
            </a:endParaRPr>
          </a:p>
          <a:p>
            <a:endParaRPr lang="pt-BR" b="1" cap="small" dirty="0"/>
          </a:p>
          <a:p>
            <a:pPr algn="just"/>
            <a:r>
              <a:rPr lang="pt-BR" b="1" cap="small" dirty="0" smtClean="0"/>
              <a:t>Este e-DSA tem o objetivo informativo, de levar ao conhecimento de todos os planos da Suzano Papel e Celulose para os Próximos anos:</a:t>
            </a:r>
          </a:p>
          <a:p>
            <a:pPr algn="just"/>
            <a:endParaRPr lang="pt-BR" b="1" cap="small" dirty="0" smtClean="0"/>
          </a:p>
          <a:p>
            <a:pPr algn="just"/>
            <a:r>
              <a:rPr lang="pt-BR" b="1" cap="small" dirty="0" smtClean="0"/>
              <a:t>Em que a empresa escolheu investir?</a:t>
            </a:r>
          </a:p>
          <a:p>
            <a:pPr algn="just"/>
            <a:r>
              <a:rPr lang="pt-BR" b="1" cap="small" dirty="0" smtClean="0"/>
              <a:t>E o mais importante, o por quê destas escolhas?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  <a:p>
            <a:pPr algn="just"/>
            <a:r>
              <a:rPr lang="pt-BR" b="1" cap="small" dirty="0" smtClean="0"/>
              <a:t>Mais do que conhecimento, espero que as informações tenham também um efeito motivador. Considero que o crescimento da Suzano pode trazer grandes e numerosas oportunidades para todos.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5544" y="1338436"/>
            <a:ext cx="8152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cap="small" dirty="0" smtClean="0"/>
              <a:t>2024 é o Ano do Centenário da Suzano Papel e Celulose. Isso estimulou a empresa a criar um planejamento estratégico pensando em um Crescimento que irá mais do que dobrar a produção de celulose e com a diversificação entre biotecnologia e energia renovável poderá quadruplicar as receitas do grupo.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  <a:p>
            <a:pPr algn="just"/>
            <a:r>
              <a:rPr lang="pt-BR" b="1" cap="small" dirty="0" smtClean="0"/>
              <a:t>O crescimento da Suzano será muito grande e o crescimento pessoal de cada um de nós e consequentemente da Place, em grande parte depende de nossas (pró)ações, quanto mais excelentes forem os nossos trabalhos, maiores serão as oportunidades que Suzano nos dará. 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  <a:p>
            <a:pPr algn="just"/>
            <a:r>
              <a:rPr lang="pt-BR" b="1" cap="small" dirty="0"/>
              <a:t>No próximo slide estão as principais apostas da empresa, pois a </a:t>
            </a:r>
            <a:r>
              <a:rPr lang="pt-BR" b="1" cap="small" dirty="0" smtClean="0"/>
              <a:t>celulose citada acima, </a:t>
            </a:r>
            <a:r>
              <a:rPr lang="pt-BR" b="1" cap="small" dirty="0"/>
              <a:t>é apenas um dos pilares desse crescimento.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</p:txBody>
      </p:sp>
    </p:spTree>
    <p:extLst>
      <p:ext uri="{BB962C8B-B14F-4D97-AF65-F5344CB8AC3E}">
        <p14:creationId xmlns:p14="http://schemas.microsoft.com/office/powerpoint/2010/main" val="362980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503445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395536" y="1159501"/>
            <a:ext cx="1129911" cy="748249"/>
            <a:chOff x="611560" y="1512953"/>
            <a:chExt cx="3743325" cy="242010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512953"/>
              <a:ext cx="1600200" cy="1933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1760" y="1789931"/>
              <a:ext cx="2143125" cy="2143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24944"/>
            <a:ext cx="962797" cy="51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http://t2.gstatic.com/images?q=tbn:ANd9GcRVDmeQ4if86KDLJbE7iZ_b6NlAQ2NsohkvbCR5h0clx5bv16V5t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77" y="4727246"/>
            <a:ext cx="917263" cy="505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de cantos arredondados 4"/>
          <p:cNvSpPr/>
          <p:nvPr/>
        </p:nvSpPr>
        <p:spPr>
          <a:xfrm>
            <a:off x="1656917" y="1245137"/>
            <a:ext cx="7019539" cy="512188"/>
          </a:xfrm>
          <a:prstGeom prst="roundRect">
            <a:avLst/>
          </a:prstGeom>
          <a:solidFill>
            <a:schemeClr val="tx2">
              <a:lumMod val="60000"/>
              <a:lumOff val="40000"/>
              <a:alpha val="31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APOSTA: ENERGIA RENOVÁVEL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95536" y="1897142"/>
            <a:ext cx="8280920" cy="774528"/>
          </a:xfrm>
          <a:prstGeom prst="roundRect">
            <a:avLst/>
          </a:prstGeom>
          <a:solidFill>
            <a:schemeClr val="tx2">
              <a:lumMod val="60000"/>
              <a:lumOff val="40000"/>
              <a:alpha val="31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 QUE?</a:t>
            </a:r>
          </a:p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 EMPRESAS EUROPÉIAS TERÃO QUE REDUZIR EM 20% A EMISSÃO DE GASES POLUENTES, COM ISSO A SUZANO APOSTA NA VENDA DE PALLETS DE MADEIRA PARA GERAR ENERGIA LIMPA ATRAVÉS DA SUA QUEIMA.  3 MILHÕES DE TONELADAS DE MADEIRA A SEREM PRODUZIDAS A PARTIR DE 2013 JÁ ESTÃO COMPROMETIDAS PARA GERAÇÃO DE ENERGIA.</a:t>
            </a:r>
            <a:endParaRPr lang="pt-BR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656916" y="2924944"/>
            <a:ext cx="7019539" cy="512188"/>
          </a:xfrm>
          <a:prstGeom prst="roundRect">
            <a:avLst/>
          </a:prstGeom>
          <a:solidFill>
            <a:srgbClr val="00B050">
              <a:alpha val="37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APOSTA: PAPEL E CELULOSE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395536" y="3590576"/>
            <a:ext cx="8280920" cy="774528"/>
          </a:xfrm>
          <a:prstGeom prst="roundRect">
            <a:avLst/>
          </a:prstGeom>
          <a:solidFill>
            <a:srgbClr val="00B050">
              <a:alpha val="37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 QUE?</a:t>
            </a:r>
          </a:p>
          <a:p>
            <a:pPr algn="ctr"/>
            <a:r>
              <a:rPr lang="pt-BR" sz="1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 A ALTA DO PODER AQUISITIVO, OS CHINESES CONSOMEM CADA VEZ MAIS PAPEL E CELULOSE. A MÉDIA DE CRESCIMENTO É DE 4 MILHÕES DE TONELADAS AO ANO COM TENDÊNCIA DE AUMENTAR.  OS CHINESES CONSOMEM 45% DE TODA A PRODUÇÃO, A EMPRESA APOSTA TAMBÉM NO CRESCIMENTO DO CONSUMO NA ÍNDIA E EM TODA A AMÉRICA LATINA.</a:t>
            </a:r>
            <a:endParaRPr lang="pt-BR" sz="1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633104" y="4738771"/>
            <a:ext cx="7019539" cy="512188"/>
          </a:xfrm>
          <a:prstGeom prst="roundRect">
            <a:avLst/>
          </a:prstGeom>
          <a:solidFill>
            <a:schemeClr val="accent2">
              <a:alpha val="38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APOSTA: 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BIOTECNOLOGIA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371723" y="5390776"/>
            <a:ext cx="8280920" cy="774528"/>
          </a:xfrm>
          <a:prstGeom prst="roundRect">
            <a:avLst/>
          </a:prstGeom>
          <a:solidFill>
            <a:schemeClr val="accent2">
              <a:alpha val="38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 QUE? </a:t>
            </a:r>
          </a:p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SUZANO ADQUIRIU UMA EMPRESA DE BIOTECNOLOGIA CHAMADA FUTURAGENE. A BIOTECNOLOGIA É UMA GRANDE APOSTA PARA </a:t>
            </a:r>
            <a:r>
              <a:rPr lang="pt-BR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VENDER </a:t>
            </a:r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MUDAS DE EUCALIPTO, PINUS, ACÁCIA, ENTRE OUTRAS, MELHORADAS GENETICAMENTE.</a:t>
            </a:r>
          </a:p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ALÉM DISSO, A FUTURAGENE PESQUISA A PRODUÇÃO DE ETANOL ATRAVÉS DA CELULOSE. O ETANOL MOVIMENTA ANUALMENTE APROXIMADAMENTE R$ 24 BILHÕES SÓ NO BRASIL.</a:t>
            </a:r>
            <a:endParaRPr lang="pt-BR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6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03521" y="332656"/>
            <a:ext cx="7772400" cy="504055"/>
          </a:xfrm>
        </p:spPr>
        <p:txBody>
          <a:bodyPr/>
          <a:lstStyle/>
          <a:p>
            <a:r>
              <a:rPr lang="pt-BR" sz="2800" b="1" dirty="0" smtClean="0"/>
              <a:t>ORGANOGRAMA SUZANO</a:t>
            </a:r>
            <a:endParaRPr lang="pt-BR" sz="2800" b="1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503445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323528" y="1989264"/>
            <a:ext cx="1080120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UN CELULOSE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475656" y="1989688"/>
            <a:ext cx="1080120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UN PAPEL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2627784" y="1988840"/>
            <a:ext cx="1080120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UN FLORESTAL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3779912" y="1989264"/>
            <a:ext cx="1080120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PS RH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4932040" y="1989688"/>
            <a:ext cx="1080120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PS  FINANÇAS E JURÍDICO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6084168" y="1990536"/>
            <a:ext cx="2247416" cy="354096"/>
          </a:xfrm>
          <a:prstGeom prst="roundRect">
            <a:avLst/>
          </a:prstGeom>
          <a:solidFill>
            <a:schemeClr val="tx2">
              <a:lumMod val="7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/>
              <a:t>PS OPERAÇÕES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23528" y="245174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DESENV.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MERCADO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323528" y="296301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COMERCIAL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AMÉRICA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323528" y="346706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ESTRATÉGIA E MARKETING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323528" y="397112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PLANEJ. COMERCIAL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323528" y="447518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PLANEJ.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INTEGRADO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1475656" y="245174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CONVERSÃO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SPP</a:t>
            </a: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1475656" y="296301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DESENV.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COMERCIAL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1475656" y="346706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ESTRATÉGIA E MARKETING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475656" y="397112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PLANEJ. E DEMANDA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1475656" y="4467754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DISTRIBUIÇÃO</a:t>
            </a: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475656" y="4971810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COMERCIAL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(EMBALAGEM)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1475656" y="5475866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PLANEJ.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COMERCIAL</a:t>
            </a: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2627784" y="245174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OPERAÇÕES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FLORESTAIS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2627784" y="296301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PROJETO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GRANDIS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2627784" y="346706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TECNOLOGIA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FLORESTAL</a:t>
            </a: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2627784" y="397112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SUSTENTABI-LIDADE</a:t>
            </a: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3779912" y="245174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EXPERTISE</a:t>
            </a: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3779912" y="296301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CENTRO DE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SERVIÇOS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3779912" y="346706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INFRA-ESTRUTURA</a:t>
            </a: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3779912" y="397112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SEGUR. SAÚDE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OCUPACIONAL</a:t>
            </a:r>
          </a:p>
        </p:txBody>
      </p:sp>
      <p:sp>
        <p:nvSpPr>
          <p:cNvPr id="41" name="Retângulo de cantos arredondados 40"/>
          <p:cNvSpPr/>
          <p:nvPr/>
        </p:nvSpPr>
        <p:spPr>
          <a:xfrm>
            <a:off x="4932040" y="245174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FINANÇAS</a:t>
            </a:r>
          </a:p>
        </p:txBody>
      </p:sp>
      <p:sp>
        <p:nvSpPr>
          <p:cNvPr id="42" name="Retângulo de cantos arredondados 41"/>
          <p:cNvSpPr/>
          <p:nvPr/>
        </p:nvSpPr>
        <p:spPr>
          <a:xfrm>
            <a:off x="4932040" y="296301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CONTROLADO-RIA</a:t>
            </a:r>
          </a:p>
        </p:txBody>
      </p:sp>
      <p:sp>
        <p:nvSpPr>
          <p:cNvPr id="43" name="Retângulo de cantos arredondados 42"/>
          <p:cNvSpPr/>
          <p:nvPr/>
        </p:nvSpPr>
        <p:spPr>
          <a:xfrm>
            <a:off x="4932040" y="346706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GESTÃO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TRIBUTOS</a:t>
            </a:r>
          </a:p>
        </p:txBody>
      </p:sp>
      <p:sp>
        <p:nvSpPr>
          <p:cNvPr id="44" name="Retângulo de cantos arredondados 43"/>
          <p:cNvSpPr/>
          <p:nvPr/>
        </p:nvSpPr>
        <p:spPr>
          <a:xfrm>
            <a:off x="4932040" y="397112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ESTRATÉGIA</a:t>
            </a:r>
          </a:p>
        </p:txBody>
      </p:sp>
      <p:sp>
        <p:nvSpPr>
          <p:cNvPr id="45" name="Retângulo de cantos arredondados 44"/>
          <p:cNvSpPr/>
          <p:nvPr/>
        </p:nvSpPr>
        <p:spPr>
          <a:xfrm>
            <a:off x="4932040" y="4467754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NOVOS NEGÓCIOS</a:t>
            </a:r>
          </a:p>
        </p:txBody>
      </p:sp>
      <p:sp>
        <p:nvSpPr>
          <p:cNvPr id="46" name="Retângulo de cantos arredondados 45"/>
          <p:cNvSpPr/>
          <p:nvPr/>
        </p:nvSpPr>
        <p:spPr>
          <a:xfrm>
            <a:off x="4932040" y="4971810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JURÍDICO</a:t>
            </a:r>
          </a:p>
        </p:txBody>
      </p:sp>
      <p:sp>
        <p:nvSpPr>
          <p:cNvPr id="48" name="Retângulo de cantos arredondados 47"/>
          <p:cNvSpPr/>
          <p:nvPr/>
        </p:nvSpPr>
        <p:spPr>
          <a:xfrm>
            <a:off x="6084168" y="2447143"/>
            <a:ext cx="1080120" cy="424832"/>
          </a:xfrm>
          <a:prstGeom prst="roundRect">
            <a:avLst/>
          </a:prstGeom>
          <a:solidFill>
            <a:srgbClr val="FFC0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LOGÍSTICA</a:t>
            </a:r>
          </a:p>
        </p:txBody>
      </p:sp>
      <p:sp>
        <p:nvSpPr>
          <p:cNvPr id="49" name="Retângulo de cantos arredondados 48"/>
          <p:cNvSpPr/>
          <p:nvPr/>
        </p:nvSpPr>
        <p:spPr>
          <a:xfrm>
            <a:off x="6084168" y="2958415"/>
            <a:ext cx="1080120" cy="424832"/>
          </a:xfrm>
          <a:prstGeom prst="roundRect">
            <a:avLst/>
          </a:prstGeom>
          <a:solidFill>
            <a:srgbClr val="FFC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COMPETITIVI-DADE</a:t>
            </a:r>
          </a:p>
        </p:txBody>
      </p:sp>
      <p:sp>
        <p:nvSpPr>
          <p:cNvPr id="50" name="Retângulo de cantos arredondados 49"/>
          <p:cNvSpPr/>
          <p:nvPr/>
        </p:nvSpPr>
        <p:spPr>
          <a:xfrm>
            <a:off x="6084168" y="3462471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TECNOLOGIA DA INF.</a:t>
            </a:r>
          </a:p>
        </p:txBody>
      </p:sp>
      <p:sp>
        <p:nvSpPr>
          <p:cNvPr id="51" name="Retângulo de cantos arredondados 50"/>
          <p:cNvSpPr/>
          <p:nvPr/>
        </p:nvSpPr>
        <p:spPr>
          <a:xfrm>
            <a:off x="6084168" y="3966527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SUPRIMENTOS</a:t>
            </a:r>
          </a:p>
        </p:txBody>
      </p:sp>
      <p:sp>
        <p:nvSpPr>
          <p:cNvPr id="52" name="Retângulo de cantos arredondados 51"/>
          <p:cNvSpPr/>
          <p:nvPr/>
        </p:nvSpPr>
        <p:spPr>
          <a:xfrm>
            <a:off x="6084168" y="4463156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INOVAÇÃO</a:t>
            </a:r>
          </a:p>
        </p:txBody>
      </p:sp>
      <p:sp>
        <p:nvSpPr>
          <p:cNvPr id="53" name="Retângulo de cantos arredondados 52"/>
          <p:cNvSpPr/>
          <p:nvPr/>
        </p:nvSpPr>
        <p:spPr>
          <a:xfrm>
            <a:off x="6084168" y="4967212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INVESTIMENTO</a:t>
            </a: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6084168" y="5471268"/>
            <a:ext cx="1080120" cy="424832"/>
          </a:xfrm>
          <a:prstGeom prst="roundRect">
            <a:avLst/>
          </a:prstGeom>
          <a:solidFill>
            <a:srgbClr val="FFC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QUALIDADE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MEIO AMB</a:t>
            </a: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7251464" y="3966527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ENG.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PROCESSOS</a:t>
            </a:r>
          </a:p>
        </p:txBody>
      </p:sp>
      <p:sp>
        <p:nvSpPr>
          <p:cNvPr id="56" name="Retângulo de cantos arredondados 55"/>
          <p:cNvSpPr/>
          <p:nvPr/>
        </p:nvSpPr>
        <p:spPr>
          <a:xfrm>
            <a:off x="7243880" y="2447143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PRODUÇÃO PAPEL</a:t>
            </a:r>
          </a:p>
        </p:txBody>
      </p:sp>
      <p:sp>
        <p:nvSpPr>
          <p:cNvPr id="57" name="Retângulo de cantos arredondados 56"/>
          <p:cNvSpPr/>
          <p:nvPr/>
        </p:nvSpPr>
        <p:spPr>
          <a:xfrm>
            <a:off x="7251464" y="2958415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PRODUÇÃO CELULOSE</a:t>
            </a: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7251464" y="3462471"/>
            <a:ext cx="1080120" cy="424832"/>
          </a:xfrm>
          <a:prstGeom prst="roundRect">
            <a:avLst/>
          </a:prstGeom>
          <a:solidFill>
            <a:srgbClr val="FFC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MANUTENÇÃO</a:t>
            </a:r>
          </a:p>
        </p:txBody>
      </p:sp>
      <p:sp>
        <p:nvSpPr>
          <p:cNvPr id="59" name="Retângulo de cantos arredondados 58"/>
          <p:cNvSpPr/>
          <p:nvPr/>
        </p:nvSpPr>
        <p:spPr>
          <a:xfrm>
            <a:off x="6084168" y="5990552"/>
            <a:ext cx="1080120" cy="424832"/>
          </a:xfrm>
          <a:prstGeom prst="roundRect">
            <a:avLst/>
          </a:prstGeom>
          <a:solidFill>
            <a:srgbClr val="FFC0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RELAÇÕES INST</a:t>
            </a:r>
          </a:p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CERTIFICAÇÕES</a:t>
            </a:r>
          </a:p>
        </p:txBody>
      </p:sp>
      <p:sp>
        <p:nvSpPr>
          <p:cNvPr id="60" name="Retângulo de cantos arredondados 59"/>
          <p:cNvSpPr/>
          <p:nvPr/>
        </p:nvSpPr>
        <p:spPr>
          <a:xfrm>
            <a:off x="7251464" y="4453189"/>
            <a:ext cx="1080120" cy="424832"/>
          </a:xfrm>
          <a:prstGeom prst="roundRect">
            <a:avLst/>
          </a:prstGeom>
          <a:solidFill>
            <a:srgbClr val="00B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 smtClean="0">
                <a:solidFill>
                  <a:schemeClr val="tx1"/>
                </a:solidFill>
              </a:rPr>
              <a:t>RECUTIL</a:t>
            </a:r>
          </a:p>
        </p:txBody>
      </p:sp>
      <p:sp>
        <p:nvSpPr>
          <p:cNvPr id="61" name="Retângulo de cantos arredondados 60"/>
          <p:cNvSpPr/>
          <p:nvPr/>
        </p:nvSpPr>
        <p:spPr>
          <a:xfrm>
            <a:off x="422845" y="1131579"/>
            <a:ext cx="8280920" cy="7745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 smtClean="0">
                <a:solidFill>
                  <a:srgbClr val="C00000"/>
                </a:solidFill>
              </a:rPr>
              <a:t>OPORTUNIDADES DE NEGÓCIOS:</a:t>
            </a:r>
          </a:p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 ORGANOGRAMA ABAIXO MOSTRA O QUANTO O CLIENTE SUZANO AINDA PODE SER OPORTUNO. AS ÁREAS AMARELAS INDICAM ONDE ATUAMOS E AS ÁREAS VERDES PODEM SIM TER OPORTUNIDADES PARA NOVOS PROJETOS.</a:t>
            </a:r>
          </a:p>
          <a:p>
            <a:pPr algn="ctr"/>
            <a:r>
              <a:rPr lang="pt-B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DIVERSIFICAÇÃO, IMPORTANTE PARA QUALQUER EMPRESA,  PODE SER APLICADA DENTRO DA PRÓPRIA SUZANO. CABE A NÓS E A NOSSOS GESTORES INDENTIFICAR AS NECESSIDADES E PROPOR AS SOLUÇÕES.</a:t>
            </a:r>
            <a:endParaRPr lang="pt-BR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4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e-DSA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5544" y="1618922"/>
            <a:ext cx="8152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cap="small" dirty="0" smtClean="0"/>
              <a:t>COM O PROJETO 2024, O ORGANOGRAMA APRESENTADO NO SLIDE ANTERIOR IRÁ DOBRAR DE TAMANHO, NOVAS EMPRESAS E NOVAS ÁREAS SERÃO CRIADAS E ACREDITO QUE UM FUTURO E-DSA PODERÁ MOSTRAR UM CRONOGRAMA COM MUITO MAIS ÁREAS EM AMARELO.</a:t>
            </a:r>
          </a:p>
          <a:p>
            <a:pPr algn="just"/>
            <a:endParaRPr lang="pt-BR" b="1" cap="small" dirty="0"/>
          </a:p>
          <a:p>
            <a:pPr algn="just"/>
            <a:endParaRPr lang="pt-BR" b="1" cap="small" dirty="0" smtClean="0"/>
          </a:p>
          <a:p>
            <a:pPr algn="just"/>
            <a:r>
              <a:rPr lang="pt-BR" b="1" cap="small" dirty="0" smtClean="0"/>
              <a:t>AGRADEÇO A TODOS PELA ATENÇÃO.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  <a:p>
            <a:pPr algn="just"/>
            <a:r>
              <a:rPr lang="pt-BR" b="1" cap="small" dirty="0" smtClean="0"/>
              <a:t>OBRIGADO</a:t>
            </a:r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  <a:p>
            <a:pPr algn="just"/>
            <a:r>
              <a:rPr lang="pt-BR" b="1" cap="small" dirty="0" smtClean="0"/>
              <a:t>GUILHERME</a:t>
            </a:r>
            <a:endParaRPr lang="pt-BR" b="1" cap="small" dirty="0"/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 smtClean="0"/>
          </a:p>
          <a:p>
            <a:pPr algn="just"/>
            <a:endParaRPr lang="pt-BR" b="1" cap="small" dirty="0"/>
          </a:p>
        </p:txBody>
      </p:sp>
    </p:spTree>
    <p:extLst>
      <p:ext uri="{BB962C8B-B14F-4D97-AF65-F5344CB8AC3E}">
        <p14:creationId xmlns:p14="http://schemas.microsoft.com/office/powerpoint/2010/main" val="40793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-DSA_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e-DSA_1</Template>
  <TotalTime>372</TotalTime>
  <Words>624</Words>
  <Application>Microsoft Office PowerPoint</Application>
  <PresentationFormat>Apresentação na tela (4:3)</PresentationFormat>
  <Paragraphs>116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e-DSA_1</vt:lpstr>
      <vt:lpstr>Apresentação do PowerPoint</vt:lpstr>
      <vt:lpstr>e-DSA</vt:lpstr>
      <vt:lpstr>e-DSA</vt:lpstr>
      <vt:lpstr>e-DSA</vt:lpstr>
      <vt:lpstr>ORGANOGRAMA SUZANO</vt:lpstr>
      <vt:lpstr>e-DSA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Guilherme Tomazela Garcia</cp:lastModifiedBy>
  <cp:revision>21</cp:revision>
  <dcterms:created xsi:type="dcterms:W3CDTF">2011-03-10T12:21:51Z</dcterms:created>
  <dcterms:modified xsi:type="dcterms:W3CDTF">2011-05-24T12:39:06Z</dcterms:modified>
</cp:coreProperties>
</file>